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0" r:id="rId4"/>
    <p:sldMasterId id="2147483693" r:id="rId5"/>
    <p:sldMasterId id="2147483699" r:id="rId6"/>
    <p:sldMasterId id="2147483705" r:id="rId7"/>
  </p:sldMasterIdLst>
  <p:notesMasterIdLst>
    <p:notesMasterId r:id="rId20"/>
  </p:notesMasterIdLst>
  <p:handoutMasterIdLst>
    <p:handoutMasterId r:id="rId21"/>
  </p:handoutMasterIdLst>
  <p:sldIdLst>
    <p:sldId id="275" r:id="rId8"/>
    <p:sldId id="276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79" r:id="rId1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6BB"/>
    <a:srgbClr val="90D3CD"/>
    <a:srgbClr val="59BD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llio-Meriläinen Pilvi" userId="7a834f59-6881-4703-8552-b1d475e08883" providerId="ADAL" clId="{BB3036BA-9E7E-4D9E-9A0C-9C0AC73612AD}"/>
    <pc:docChg chg="delSld modSld">
      <pc:chgData name="Kallio-Meriläinen Pilvi" userId="7a834f59-6881-4703-8552-b1d475e08883" providerId="ADAL" clId="{BB3036BA-9E7E-4D9E-9A0C-9C0AC73612AD}" dt="2022-02-17T12:33:41.885" v="25" actId="20577"/>
      <pc:docMkLst>
        <pc:docMk/>
      </pc:docMkLst>
      <pc:sldChg chg="del">
        <pc:chgData name="Kallio-Meriläinen Pilvi" userId="7a834f59-6881-4703-8552-b1d475e08883" providerId="ADAL" clId="{BB3036BA-9E7E-4D9E-9A0C-9C0AC73612AD}" dt="2022-02-17T12:31:00.797" v="3" actId="2696"/>
        <pc:sldMkLst>
          <pc:docMk/>
          <pc:sldMk cId="2159393031" sldId="259"/>
        </pc:sldMkLst>
      </pc:sldChg>
      <pc:sldChg chg="del">
        <pc:chgData name="Kallio-Meriläinen Pilvi" userId="7a834f59-6881-4703-8552-b1d475e08883" providerId="ADAL" clId="{BB3036BA-9E7E-4D9E-9A0C-9C0AC73612AD}" dt="2022-02-17T12:30:53.776" v="1" actId="2696"/>
        <pc:sldMkLst>
          <pc:docMk/>
          <pc:sldMk cId="3995361547" sldId="266"/>
        </pc:sldMkLst>
      </pc:sldChg>
      <pc:sldChg chg="del">
        <pc:chgData name="Kallio-Meriläinen Pilvi" userId="7a834f59-6881-4703-8552-b1d475e08883" providerId="ADAL" clId="{BB3036BA-9E7E-4D9E-9A0C-9C0AC73612AD}" dt="2022-02-17T12:30:57.059" v="2" actId="2696"/>
        <pc:sldMkLst>
          <pc:docMk/>
          <pc:sldMk cId="4170146082" sldId="272"/>
        </pc:sldMkLst>
      </pc:sldChg>
      <pc:sldChg chg="del">
        <pc:chgData name="Kallio-Meriläinen Pilvi" userId="7a834f59-6881-4703-8552-b1d475e08883" providerId="ADAL" clId="{BB3036BA-9E7E-4D9E-9A0C-9C0AC73612AD}" dt="2022-02-17T12:31:07.716" v="5" actId="2696"/>
        <pc:sldMkLst>
          <pc:docMk/>
          <pc:sldMk cId="2711136667" sldId="277"/>
        </pc:sldMkLst>
      </pc:sldChg>
      <pc:sldChg chg="del">
        <pc:chgData name="Kallio-Meriläinen Pilvi" userId="7a834f59-6881-4703-8552-b1d475e08883" providerId="ADAL" clId="{BB3036BA-9E7E-4D9E-9A0C-9C0AC73612AD}" dt="2022-02-17T12:31:04.987" v="4" actId="2696"/>
        <pc:sldMkLst>
          <pc:docMk/>
          <pc:sldMk cId="2078160061" sldId="278"/>
        </pc:sldMkLst>
      </pc:sldChg>
      <pc:sldChg chg="del">
        <pc:chgData name="Kallio-Meriläinen Pilvi" userId="7a834f59-6881-4703-8552-b1d475e08883" providerId="ADAL" clId="{BB3036BA-9E7E-4D9E-9A0C-9C0AC73612AD}" dt="2022-02-17T12:30:50.875" v="0" actId="2696"/>
        <pc:sldMkLst>
          <pc:docMk/>
          <pc:sldMk cId="2886090751" sldId="281"/>
        </pc:sldMkLst>
      </pc:sldChg>
      <pc:sldChg chg="modSp mod">
        <pc:chgData name="Kallio-Meriläinen Pilvi" userId="7a834f59-6881-4703-8552-b1d475e08883" providerId="ADAL" clId="{BB3036BA-9E7E-4D9E-9A0C-9C0AC73612AD}" dt="2022-02-17T12:33:41.885" v="25" actId="20577"/>
        <pc:sldMkLst>
          <pc:docMk/>
          <pc:sldMk cId="3757408361" sldId="283"/>
        </pc:sldMkLst>
        <pc:spChg chg="mod">
          <ac:chgData name="Kallio-Meriläinen Pilvi" userId="7a834f59-6881-4703-8552-b1d475e08883" providerId="ADAL" clId="{BB3036BA-9E7E-4D9E-9A0C-9C0AC73612AD}" dt="2022-02-17T12:33:41.885" v="25" actId="20577"/>
          <ac:spMkLst>
            <pc:docMk/>
            <pc:sldMk cId="3757408361" sldId="283"/>
            <ac:spMk id="2" creationId="{36716FC0-47D1-2945-A3F8-3F250D3A8D6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08AEDC0-8B64-9544-913B-14B277D19B7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4F9B49-0CD0-1F46-88BB-FE61510FC9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48E3BA-B8ED-9648-A4EA-0B60A5BC2F43}" type="datetimeFigureOut">
              <a:rPr lang="fi-FI" smtClean="0"/>
              <a:t>17.2.2022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CF4838-9FE8-7441-B795-689B4913E7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13D834-927C-E34C-9793-3D536E590B9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66AC73-82E3-A348-A7F5-74685B9C18F2}" type="slidenum">
              <a:rPr lang="fi-FI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5228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B26D53-CC3E-D545-A752-9B3EF5C113BE}" type="datetimeFigureOut">
              <a:rPr lang="fi-FI" smtClean="0"/>
              <a:t>17.2.2022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2658C-E89A-4149-AF58-B66DE8AF673E}" type="slidenum">
              <a:rPr lang="fi-FI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0672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2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2658C-E89A-4149-AF58-B66DE8AF673E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0671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2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2658C-E89A-4149-AF58-B66DE8AF673E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275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2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2658C-E89A-4149-AF58-B66DE8AF673E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0600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2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2658C-E89A-4149-AF58-B66DE8AF673E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9946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2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2658C-E89A-4149-AF58-B66DE8AF673E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3164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2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2658C-E89A-4149-AF58-B66DE8AF673E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43684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2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2658C-E89A-4149-AF58-B66DE8AF673E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958808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2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2658C-E89A-4149-AF58-B66DE8AF673E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0998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2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2658C-E89A-4149-AF58-B66DE8AF673E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89220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2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2658C-E89A-4149-AF58-B66DE8AF673E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982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eltainen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AE87A436-E0CB-A645-B68A-80CBB38F9F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969" b="27580"/>
          <a:stretch/>
        </p:blipFill>
        <p:spPr>
          <a:xfrm>
            <a:off x="7353619" y="3425802"/>
            <a:ext cx="4838381" cy="34321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1D731D-B1B7-0647-A07D-F1ACED79F078}"/>
              </a:ext>
            </a:extLst>
          </p:cNvPr>
          <p:cNvSpPr/>
          <p:nvPr userDrawn="1"/>
        </p:nvSpPr>
        <p:spPr>
          <a:xfrm>
            <a:off x="-1" y="0"/>
            <a:ext cx="7355657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47F1ED-20C4-814F-A517-F0072FAE18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64" y="1524499"/>
            <a:ext cx="6167076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573F6-1EDF-BF42-A32D-9C9987A725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964" y="4004174"/>
            <a:ext cx="6167076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52366C2-7F9D-1743-9FD4-2C8A477E5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0CDF27A-B8BA-EB41-9635-793A36793FF7}" type="datetime1">
              <a:rPr lang="fi-FI" smtClean="0"/>
              <a:pPr/>
              <a:t>17.2.2022</a:t>
            </a:fld>
            <a:endParaRPr lang="fi-FI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4FD9320-FF74-0045-87C2-566C68995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7004" y="6330995"/>
            <a:ext cx="3350103" cy="2428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6301D08-CA36-734A-B756-A2FDB7229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E2FDAF-0CB7-D849-950B-C987051FB6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709013" y="136865"/>
            <a:ext cx="4089173" cy="315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830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_sisältö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11404375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17.2.2022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DCF54C-57C0-4A43-83A4-9F071F1CC6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052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_sisältö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5618570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3B8B450B-5933-8147-A11B-7EF8D82DCC9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9506" y="1448474"/>
            <a:ext cx="5618682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17.2.2022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F9ED67-2DBF-264B-9139-435BBD4D38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494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_sisältö_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3"/>
            <a:ext cx="6555628" cy="4628645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813" y="316574"/>
            <a:ext cx="6555628" cy="999405"/>
          </a:xfrm>
        </p:spPr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605B32-D2B1-8F49-84B4-5E6AE17B022C}" type="datetime1">
              <a:rPr lang="fi-FI" smtClean="0"/>
              <a:t>17.2.2022</a:t>
            </a:fld>
            <a:endParaRPr lang="fi-FI"/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2EE733-F2BA-3D43-AB4D-DD469E774F3B}"/>
              </a:ext>
            </a:extLst>
          </p:cNvPr>
          <p:cNvSpPr/>
          <p:nvPr userDrawn="1"/>
        </p:nvSpPr>
        <p:spPr>
          <a:xfrm>
            <a:off x="7355656" y="0"/>
            <a:ext cx="4836344" cy="3429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F5E3B02-943E-3F40-ABA6-3E8742E5D4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9235" y="441960"/>
            <a:ext cx="3849185" cy="240605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 i="1">
                <a:solidFill>
                  <a:schemeClr val="tx1"/>
                </a:solidFill>
                <a:latin typeface="Times" pitchFamily="2" charset="0"/>
              </a:defRPr>
            </a:lvl1pPr>
            <a:lvl2pPr marL="457200" indent="0" algn="ctr">
              <a:buNone/>
              <a:defRPr b="1" i="1">
                <a:latin typeface="Times" pitchFamily="2" charset="0"/>
              </a:defRPr>
            </a:lvl2pPr>
            <a:lvl3pPr marL="914400" indent="0" algn="ctr">
              <a:buNone/>
              <a:defRPr b="1" i="1">
                <a:latin typeface="Times" pitchFamily="2" charset="0"/>
              </a:defRPr>
            </a:lvl3pPr>
            <a:lvl4pPr marL="1371600" indent="0" algn="ctr">
              <a:buNone/>
              <a:defRPr b="1" i="1">
                <a:latin typeface="Times" pitchFamily="2" charset="0"/>
              </a:defRPr>
            </a:lvl4pPr>
            <a:lvl5pPr marL="1828800" indent="0" algn="ctr">
              <a:buNone/>
              <a:defRPr b="1" i="1">
                <a:latin typeface="Times" pitchFamily="2" charset="0"/>
              </a:defRPr>
            </a:lvl5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nostotekstiä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5C1A8C-19FE-CC4D-BB57-569127DC45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2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67DE0DE-8BD3-444F-83F7-CFEC2EC8F7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969" b="27580"/>
          <a:stretch/>
        </p:blipFill>
        <p:spPr>
          <a:xfrm>
            <a:off x="7353619" y="3425802"/>
            <a:ext cx="4838381" cy="343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926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eltainen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44524-5770-F447-BC89-96ACC3A6F6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0" y="1441983"/>
            <a:ext cx="5996197" cy="209112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väliotsikkoa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1E1F3-B01E-DB44-902B-90E1C30206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86400" y="3560095"/>
            <a:ext cx="5996197" cy="1500187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88AAA093-E87A-F84D-9280-0B7158CFA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B17A0-BB57-0C44-81F0-1AF29E20862B}" type="datetime1">
              <a:rPr lang="fi-FI" smtClean="0"/>
              <a:t>17.2.2022</a:t>
            </a:fld>
            <a:endParaRPr lang="fi-FI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67E774B-F78C-344F-BA1D-865C987F0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3996ED8-E030-8447-B1CD-092D81355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2A33A52-843E-8B41-9356-2CD32C7708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E2C2265-1DDB-1A4C-BECE-F986F11A1C91}"/>
              </a:ext>
            </a:extLst>
          </p:cNvPr>
          <p:cNvGrpSpPr/>
          <p:nvPr userDrawn="1"/>
        </p:nvGrpSpPr>
        <p:grpSpPr>
          <a:xfrm>
            <a:off x="0" y="0"/>
            <a:ext cx="4876422" cy="6858000"/>
            <a:chOff x="0" y="0"/>
            <a:chExt cx="4876422" cy="6858000"/>
          </a:xfrm>
        </p:grpSpPr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8AA097DE-AC4A-D342-A0E5-9BA55994247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7008" b="9419"/>
            <a:stretch/>
          </p:blipFill>
          <p:spPr>
            <a:xfrm>
              <a:off x="0" y="0"/>
              <a:ext cx="4876422" cy="4902200"/>
            </a:xfrm>
            <a:prstGeom prst="rect">
              <a:avLst/>
            </a:prstGeom>
          </p:spPr>
        </p:pic>
        <p:pic>
          <p:nvPicPr>
            <p:cNvPr id="13" name="Picture 12" descr="A close up of a logo&#10;&#10;Description automatically generated">
              <a:extLst>
                <a:ext uri="{FF2B5EF4-FFF2-40B4-BE49-F238E27FC236}">
                  <a16:creationId xmlns:a16="http://schemas.microsoft.com/office/drawing/2014/main" id="{283684B8-F22C-3D42-9DB6-8693C5A354B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7008" t="-1" b="63705"/>
            <a:stretch/>
          </p:blipFill>
          <p:spPr>
            <a:xfrm>
              <a:off x="0" y="4893733"/>
              <a:ext cx="4876422" cy="19642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5302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urkoosi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1D731D-B1B7-0647-A07D-F1ACED79F078}"/>
              </a:ext>
            </a:extLst>
          </p:cNvPr>
          <p:cNvSpPr/>
          <p:nvPr userDrawn="1"/>
        </p:nvSpPr>
        <p:spPr>
          <a:xfrm>
            <a:off x="-1" y="0"/>
            <a:ext cx="7355657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47F1ED-20C4-814F-A517-F0072FAE18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64" y="1524499"/>
            <a:ext cx="6167076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otsikkoa napsauttamalla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573F6-1EDF-BF42-A32D-9C9987A725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964" y="4004174"/>
            <a:ext cx="6167076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52366C2-7F9D-1743-9FD4-2C8A477E5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0CDF27A-B8BA-EB41-9635-793A36793FF7}" type="datetime1">
              <a:rPr lang="fi-FI" smtClean="0"/>
              <a:pPr/>
              <a:t>17.2.2022</a:t>
            </a:fld>
            <a:endParaRPr lang="fi-FI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4FD9320-FF74-0045-87C2-566C68995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7004" y="6330995"/>
            <a:ext cx="3350103" cy="242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6301D08-CA36-734A-B756-A2FDB7229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 descr="A picture containing light&#10;&#10;Description automatically generated">
            <a:extLst>
              <a:ext uri="{FF2B5EF4-FFF2-40B4-BE49-F238E27FC236}">
                <a16:creationId xmlns:a16="http://schemas.microsoft.com/office/drawing/2014/main" id="{01E2FDAF-0CB7-D849-950B-C987051FB6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09013" y="136865"/>
            <a:ext cx="4089174" cy="3152072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D5B2ADF7-8914-6D48-B762-4797E82B36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31665"/>
          <a:stretch/>
        </p:blipFill>
        <p:spPr>
          <a:xfrm>
            <a:off x="7355656" y="3428999"/>
            <a:ext cx="4836344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225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_sisältö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11404375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17.2.2022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DCF54C-57C0-4A43-83A4-9F071F1CC6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176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_sisältö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5618570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3B8B450B-5933-8147-A11B-7EF8D82DCC9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9506" y="1448474"/>
            <a:ext cx="5618682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17.2.2022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FBA538-AFCD-EC41-B482-6C2E3FD482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286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_sisältö_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3"/>
            <a:ext cx="6555628" cy="4628645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813" y="316574"/>
            <a:ext cx="6555628" cy="999405"/>
          </a:xfrm>
        </p:spPr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605B32-D2B1-8F49-84B4-5E6AE17B022C}" type="datetime1">
              <a:rPr lang="fi-FI" smtClean="0"/>
              <a:t>17.2.2022</a:t>
            </a:fld>
            <a:endParaRPr lang="fi-FI"/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2EE733-F2BA-3D43-AB4D-DD469E774F3B}"/>
              </a:ext>
            </a:extLst>
          </p:cNvPr>
          <p:cNvSpPr/>
          <p:nvPr userDrawn="1"/>
        </p:nvSpPr>
        <p:spPr>
          <a:xfrm>
            <a:off x="7355656" y="0"/>
            <a:ext cx="4836344" cy="3429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F5E3B02-943E-3F40-ABA6-3E8742E5D4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9235" y="441960"/>
            <a:ext cx="3849185" cy="240605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 i="1">
                <a:solidFill>
                  <a:schemeClr val="bg1"/>
                </a:solidFill>
                <a:latin typeface="Times" pitchFamily="2" charset="0"/>
              </a:defRPr>
            </a:lvl1pPr>
            <a:lvl2pPr marL="457200" indent="0" algn="ctr">
              <a:buNone/>
              <a:defRPr b="1" i="1">
                <a:latin typeface="Times" pitchFamily="2" charset="0"/>
              </a:defRPr>
            </a:lvl2pPr>
            <a:lvl3pPr marL="914400" indent="0" algn="ctr">
              <a:buNone/>
              <a:defRPr b="1" i="1">
                <a:latin typeface="Times" pitchFamily="2" charset="0"/>
              </a:defRPr>
            </a:lvl3pPr>
            <a:lvl4pPr marL="1371600" indent="0" algn="ctr">
              <a:buNone/>
              <a:defRPr b="1" i="1">
                <a:latin typeface="Times" pitchFamily="2" charset="0"/>
              </a:defRPr>
            </a:lvl4pPr>
            <a:lvl5pPr marL="1828800" indent="0" algn="ctr">
              <a:buNone/>
              <a:defRPr b="1" i="1">
                <a:latin typeface="Times" pitchFamily="2" charset="0"/>
              </a:defRPr>
            </a:lvl5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nostotekstiä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B0B50A-9B83-214A-80D5-EEB085391D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1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27F392C8-FAB5-EC4E-AA5E-56DC40E5BC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31665"/>
          <a:stretch/>
        </p:blipFill>
        <p:spPr>
          <a:xfrm>
            <a:off x="7355656" y="3428999"/>
            <a:ext cx="4836344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074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urkoosi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44524-5770-F447-BC89-96ACC3A6F6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0" y="1441983"/>
            <a:ext cx="5996197" cy="209112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väliotsikkoa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1E1F3-B01E-DB44-902B-90E1C30206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86400" y="3560095"/>
            <a:ext cx="5996197" cy="1500187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67E774B-F78C-344F-BA1D-865C987F0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6EC8994-CAF8-3E43-AD74-8F870AA970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1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BD104FB7-B8F9-984F-A0CE-F253FE57AD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"/>
            <a:ext cx="4908108" cy="5092371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D998FDB-ACE8-EE43-9299-19BAAA8646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65327"/>
          <a:stretch/>
        </p:blipFill>
        <p:spPr>
          <a:xfrm>
            <a:off x="0" y="5092370"/>
            <a:ext cx="4908108" cy="176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05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yaani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object, light&#10;&#10;Description automatically generated">
            <a:extLst>
              <a:ext uri="{FF2B5EF4-FFF2-40B4-BE49-F238E27FC236}">
                <a16:creationId xmlns:a16="http://schemas.microsoft.com/office/drawing/2014/main" id="{E94DEA34-ED3E-654B-AFC6-F505A1EE94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3547"/>
          <a:stretch/>
        </p:blipFill>
        <p:spPr>
          <a:xfrm>
            <a:off x="7355655" y="3425802"/>
            <a:ext cx="4834625" cy="34321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1D731D-B1B7-0647-A07D-F1ACED79F078}"/>
              </a:ext>
            </a:extLst>
          </p:cNvPr>
          <p:cNvSpPr/>
          <p:nvPr userDrawn="1"/>
        </p:nvSpPr>
        <p:spPr>
          <a:xfrm>
            <a:off x="-1" y="0"/>
            <a:ext cx="7355657" cy="6858000"/>
          </a:xfrm>
          <a:prstGeom prst="rect">
            <a:avLst/>
          </a:prstGeom>
          <a:solidFill>
            <a:srgbClr val="00A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47F1ED-20C4-814F-A517-F0072FAE18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64" y="1524499"/>
            <a:ext cx="6167076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573F6-1EDF-BF42-A32D-9C9987A725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964" y="4004174"/>
            <a:ext cx="6167076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52366C2-7F9D-1743-9FD4-2C8A477E5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0CDF27A-B8BA-EB41-9635-793A36793FF7}" type="datetime1">
              <a:rPr lang="fi-FI" smtClean="0"/>
              <a:pPr/>
              <a:t>17.2.2022</a:t>
            </a:fld>
            <a:endParaRPr lang="fi-FI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4FD9320-FF74-0045-87C2-566C68995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7004" y="6330995"/>
            <a:ext cx="3350103" cy="242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6301D08-CA36-734A-B756-A2FDB7229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E2FDAF-0CB7-D849-950B-C987051FB6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709013" y="136865"/>
            <a:ext cx="4089174" cy="315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4156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aani_sisältö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11404375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17.2.2022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DCF54C-57C0-4A43-83A4-9F071F1CC6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7390"/>
            <a:ext cx="1604271" cy="83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38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aani_sisältö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5618570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3B8B450B-5933-8147-A11B-7EF8D82DCC9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9506" y="1448474"/>
            <a:ext cx="5618682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17.2.2022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FBA538-AFCD-EC41-B482-6C2E3FD482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7390"/>
            <a:ext cx="1604271" cy="83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362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aani_sisältö_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3"/>
            <a:ext cx="6555628" cy="4628645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813" y="316574"/>
            <a:ext cx="6555628" cy="999405"/>
          </a:xfrm>
        </p:spPr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605B32-D2B1-8F49-84B4-5E6AE17B022C}" type="datetime1">
              <a:rPr lang="fi-FI" smtClean="0"/>
              <a:t>17.2.2022</a:t>
            </a:fld>
            <a:endParaRPr lang="fi-FI"/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2EE733-F2BA-3D43-AB4D-DD469E774F3B}"/>
              </a:ext>
            </a:extLst>
          </p:cNvPr>
          <p:cNvSpPr/>
          <p:nvPr userDrawn="1"/>
        </p:nvSpPr>
        <p:spPr>
          <a:xfrm>
            <a:off x="7355656" y="0"/>
            <a:ext cx="4836344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F5E3B02-943E-3F40-ABA6-3E8742E5D4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9235" y="441960"/>
            <a:ext cx="3849185" cy="240605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 i="1">
                <a:solidFill>
                  <a:schemeClr val="bg1"/>
                </a:solidFill>
                <a:latin typeface="Times" pitchFamily="2" charset="0"/>
              </a:defRPr>
            </a:lvl1pPr>
            <a:lvl2pPr marL="457200" indent="0" algn="ctr">
              <a:buNone/>
              <a:defRPr b="1" i="1">
                <a:latin typeface="Times" pitchFamily="2" charset="0"/>
              </a:defRPr>
            </a:lvl2pPr>
            <a:lvl3pPr marL="914400" indent="0" algn="ctr">
              <a:buNone/>
              <a:defRPr b="1" i="1">
                <a:latin typeface="Times" pitchFamily="2" charset="0"/>
              </a:defRPr>
            </a:lvl3pPr>
            <a:lvl4pPr marL="1371600" indent="0" algn="ctr">
              <a:buNone/>
              <a:defRPr b="1" i="1">
                <a:latin typeface="Times" pitchFamily="2" charset="0"/>
              </a:defRPr>
            </a:lvl4pPr>
            <a:lvl5pPr marL="1828800" indent="0" algn="ctr">
              <a:buNone/>
              <a:defRPr b="1" i="1">
                <a:latin typeface="Times" pitchFamily="2" charset="0"/>
              </a:defRPr>
            </a:lvl5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nostotekstiä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59502B8-73D0-024A-96EE-A3F830D9C9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7390"/>
            <a:ext cx="1604271" cy="834221"/>
          </a:xfrm>
          <a:prstGeom prst="rect">
            <a:avLst/>
          </a:prstGeom>
        </p:spPr>
      </p:pic>
      <p:pic>
        <p:nvPicPr>
          <p:cNvPr id="10" name="Picture 9" descr="A picture containing object, light&#10;&#10;Description automatically generated">
            <a:extLst>
              <a:ext uri="{FF2B5EF4-FFF2-40B4-BE49-F238E27FC236}">
                <a16:creationId xmlns:a16="http://schemas.microsoft.com/office/drawing/2014/main" id="{878C3C01-8F09-5743-B2CD-E1D4508040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23547"/>
          <a:stretch/>
        </p:blipFill>
        <p:spPr>
          <a:xfrm>
            <a:off x="7355655" y="3425802"/>
            <a:ext cx="4834625" cy="343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47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yaani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44524-5770-F447-BC89-96ACC3A6F6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0" y="1441983"/>
            <a:ext cx="5996197" cy="209112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väliotsikkoa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1E1F3-B01E-DB44-902B-90E1C30206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86400" y="3560095"/>
            <a:ext cx="5996197" cy="1500187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67E774B-F78C-344F-BA1D-865C987F0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91A3CC-492B-8846-B79A-ADC4F7D852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7390"/>
            <a:ext cx="1604271" cy="834221"/>
          </a:xfrm>
          <a:prstGeom prst="rect">
            <a:avLst/>
          </a:prstGeom>
        </p:spPr>
      </p:pic>
      <p:pic>
        <p:nvPicPr>
          <p:cNvPr id="6" name="Picture 5" descr="A picture containing object, light&#10;&#10;Description automatically generated">
            <a:extLst>
              <a:ext uri="{FF2B5EF4-FFF2-40B4-BE49-F238E27FC236}">
                <a16:creationId xmlns:a16="http://schemas.microsoft.com/office/drawing/2014/main" id="{EF2E2091-3B6E-BB47-9423-ADAAF8BC72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908658" cy="4558040"/>
          </a:xfrm>
          <a:prstGeom prst="rect">
            <a:avLst/>
          </a:prstGeom>
        </p:spPr>
      </p:pic>
      <p:pic>
        <p:nvPicPr>
          <p:cNvPr id="10" name="Picture 9" descr="A picture containing object, light&#10;&#10;Description automatically generated">
            <a:extLst>
              <a:ext uri="{FF2B5EF4-FFF2-40B4-BE49-F238E27FC236}">
                <a16:creationId xmlns:a16="http://schemas.microsoft.com/office/drawing/2014/main" id="{3CF8F5D2-7FF8-3A4B-9281-9BEF17C127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4297" b="35244"/>
          <a:stretch/>
        </p:blipFill>
        <p:spPr>
          <a:xfrm>
            <a:off x="0" y="4558041"/>
            <a:ext cx="4908658" cy="229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500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hreä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1D731D-B1B7-0647-A07D-F1ACED79F078}"/>
              </a:ext>
            </a:extLst>
          </p:cNvPr>
          <p:cNvSpPr/>
          <p:nvPr userDrawn="1"/>
        </p:nvSpPr>
        <p:spPr>
          <a:xfrm>
            <a:off x="-1" y="0"/>
            <a:ext cx="7355657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47F1ED-20C4-814F-A517-F0072FAE18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64" y="1524499"/>
            <a:ext cx="6167076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573F6-1EDF-BF42-A32D-9C9987A725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964" y="4004174"/>
            <a:ext cx="6167076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52366C2-7F9D-1743-9FD4-2C8A477E5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0CDF27A-B8BA-EB41-9635-793A36793FF7}" type="datetime1">
              <a:rPr lang="fi-FI" smtClean="0"/>
              <a:pPr/>
              <a:t>17.2.2022</a:t>
            </a:fld>
            <a:endParaRPr lang="fi-FI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4FD9320-FF74-0045-87C2-566C68995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7004" y="6330995"/>
            <a:ext cx="3350103" cy="242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6301D08-CA36-734A-B756-A2FDB7229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E2FDAF-0CB7-D849-950B-C987051FB6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709013" y="136865"/>
            <a:ext cx="4089173" cy="3152071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0B818BCA-BCA0-1943-B285-77BB1501E4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9663" b="12477"/>
          <a:stretch/>
        </p:blipFill>
        <p:spPr>
          <a:xfrm>
            <a:off x="7355653" y="3425802"/>
            <a:ext cx="4836347" cy="343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9714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_sisältö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11404375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17.2.2022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DCF54C-57C0-4A43-83A4-9F071F1CC6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9173"/>
            <a:ext cx="1604271" cy="83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5064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_sisältö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5618570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3B8B450B-5933-8147-A11B-7EF8D82DCC9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9506" y="1448474"/>
            <a:ext cx="5618682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17.2.2022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7E13B4-0590-FD49-A0AE-247FC99314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9173"/>
            <a:ext cx="1604271" cy="83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480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_sisältö_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3"/>
            <a:ext cx="6555628" cy="4628645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813" y="316574"/>
            <a:ext cx="6555628" cy="999405"/>
          </a:xfrm>
        </p:spPr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605B32-D2B1-8F49-84B4-5E6AE17B022C}" type="datetime1">
              <a:rPr lang="fi-FI" smtClean="0"/>
              <a:t>17.2.2022</a:t>
            </a:fld>
            <a:endParaRPr lang="fi-FI"/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2EE733-F2BA-3D43-AB4D-DD469E774F3B}"/>
              </a:ext>
            </a:extLst>
          </p:cNvPr>
          <p:cNvSpPr/>
          <p:nvPr userDrawn="1"/>
        </p:nvSpPr>
        <p:spPr>
          <a:xfrm>
            <a:off x="7355656" y="0"/>
            <a:ext cx="4836344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F5E3B02-943E-3F40-ABA6-3E8742E5D4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9235" y="441960"/>
            <a:ext cx="3849185" cy="240605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 i="1">
                <a:solidFill>
                  <a:schemeClr val="bg1"/>
                </a:solidFill>
                <a:latin typeface="Times" pitchFamily="2" charset="0"/>
              </a:defRPr>
            </a:lvl1pPr>
            <a:lvl2pPr marL="457200" indent="0" algn="ctr">
              <a:buNone/>
              <a:defRPr b="1" i="1">
                <a:latin typeface="Times" pitchFamily="2" charset="0"/>
              </a:defRPr>
            </a:lvl2pPr>
            <a:lvl3pPr marL="914400" indent="0" algn="ctr">
              <a:buNone/>
              <a:defRPr b="1" i="1">
                <a:latin typeface="Times" pitchFamily="2" charset="0"/>
              </a:defRPr>
            </a:lvl3pPr>
            <a:lvl4pPr marL="1371600" indent="0" algn="ctr">
              <a:buNone/>
              <a:defRPr b="1" i="1">
                <a:latin typeface="Times" pitchFamily="2" charset="0"/>
              </a:defRPr>
            </a:lvl4pPr>
            <a:lvl5pPr marL="1828800" indent="0" algn="ctr">
              <a:buNone/>
              <a:defRPr b="1" i="1">
                <a:latin typeface="Times" pitchFamily="2" charset="0"/>
              </a:defRPr>
            </a:lvl5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nostotekstiä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3204C69-5299-0F44-904C-0CB0536296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9173"/>
            <a:ext cx="1604271" cy="830655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518D3499-9C3D-144B-B01B-C04DA5FD84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9663" b="12477"/>
          <a:stretch/>
        </p:blipFill>
        <p:spPr>
          <a:xfrm>
            <a:off x="7355653" y="3425802"/>
            <a:ext cx="4836347" cy="343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2789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ihreä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44524-5770-F447-BC89-96ACC3A6F6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0" y="1441983"/>
            <a:ext cx="5996197" cy="209112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väliotsikkoa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1E1F3-B01E-DB44-902B-90E1C30206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86400" y="3560095"/>
            <a:ext cx="5996197" cy="1500187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67E774B-F78C-344F-BA1D-865C987F0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AC0E19-2358-D64A-AA1B-519CF0CBA3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9173"/>
            <a:ext cx="1604271" cy="830655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509C65B7-E3CA-364A-8DB3-2D432519A0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37"/>
          <a:stretch/>
        </p:blipFill>
        <p:spPr>
          <a:xfrm>
            <a:off x="0" y="-1"/>
            <a:ext cx="4907204" cy="3676703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6F96F7D-B5ED-9749-B973-E36F74009B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37" b="12358"/>
          <a:stretch/>
        </p:blipFill>
        <p:spPr>
          <a:xfrm>
            <a:off x="0" y="3635679"/>
            <a:ext cx="4907204" cy="322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486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794355-8B87-314A-B200-842F18C94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2" y="316574"/>
            <a:ext cx="11404376" cy="9994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C7A21-5990-A24C-B363-8F7C177D0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812" y="1432560"/>
            <a:ext cx="11404376" cy="448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9DE6195C-B240-5641-A679-BAEB4A0FD2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6433" y="6330995"/>
            <a:ext cx="940355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F3FC84F-585B-9A4C-B369-4388587ED33B}" type="datetime1">
              <a:rPr lang="fi-FI" smtClean="0"/>
              <a:t>17.2.2022</a:t>
            </a:fld>
            <a:endParaRPr lang="fi-FI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818B9D63-CF62-AC40-A0A3-B7690172E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48084" y="6330995"/>
            <a:ext cx="3350103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84269B71-3C45-724D-822C-85C939188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3812" y="6330995"/>
            <a:ext cx="399207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6768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5" r:id="rId2"/>
    <p:sldLayoutId id="2147483692" r:id="rId3"/>
    <p:sldLayoutId id="2147483679" r:id="rId4"/>
    <p:sldLayoutId id="2147483680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Times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794355-8B87-314A-B200-842F18C94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2" y="316574"/>
            <a:ext cx="11404376" cy="9994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C7A21-5990-A24C-B363-8F7C177D0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812" y="1432560"/>
            <a:ext cx="11404376" cy="448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9DE6195C-B240-5641-A679-BAEB4A0FD2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6433" y="6330995"/>
            <a:ext cx="940355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F3FC84F-585B-9A4C-B369-4388587ED33B}" type="datetime1">
              <a:rPr lang="fi-FI" smtClean="0"/>
              <a:t>17.2.2022</a:t>
            </a:fld>
            <a:endParaRPr lang="fi-FI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818B9D63-CF62-AC40-A0A3-B7690172E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48084" y="6330995"/>
            <a:ext cx="3350103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84269B71-3C45-724D-822C-85C939188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3812" y="6330995"/>
            <a:ext cx="399207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37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95" r:id="rId2"/>
    <p:sldLayoutId id="2147483696" r:id="rId3"/>
    <p:sldLayoutId id="2147483697" r:id="rId4"/>
    <p:sldLayoutId id="2147483698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Times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794355-8B87-314A-B200-842F18C94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2" y="316574"/>
            <a:ext cx="11404376" cy="9994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C7A21-5990-A24C-B363-8F7C177D0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812" y="1432560"/>
            <a:ext cx="11404376" cy="448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9DE6195C-B240-5641-A679-BAEB4A0FD2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6433" y="6330995"/>
            <a:ext cx="940355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F3FC84F-585B-9A4C-B369-4388587ED33B}" type="datetime1">
              <a:rPr lang="fi-FI" smtClean="0"/>
              <a:t>17.2.2022</a:t>
            </a:fld>
            <a:endParaRPr lang="fi-FI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818B9D63-CF62-AC40-A0A3-B7690172E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48084" y="6330995"/>
            <a:ext cx="3350103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84269B71-3C45-724D-822C-85C939188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3812" y="6330995"/>
            <a:ext cx="399207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133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701" r:id="rId2"/>
    <p:sldLayoutId id="2147483702" r:id="rId3"/>
    <p:sldLayoutId id="2147483703" r:id="rId4"/>
    <p:sldLayoutId id="2147483704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Times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794355-8B87-314A-B200-842F18C94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2" y="316574"/>
            <a:ext cx="11404376" cy="9994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C7A21-5990-A24C-B363-8F7C177D0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812" y="1432560"/>
            <a:ext cx="11404376" cy="448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9DE6195C-B240-5641-A679-BAEB4A0FD2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6433" y="6330995"/>
            <a:ext cx="940355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F3FC84F-585B-9A4C-B369-4388587ED33B}" type="datetime1">
              <a:rPr lang="fi-FI" smtClean="0"/>
              <a:t>17.2.2022</a:t>
            </a:fld>
            <a:endParaRPr lang="fi-FI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818B9D63-CF62-AC40-A0A3-B7690172E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48084" y="6330995"/>
            <a:ext cx="3350103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84269B71-3C45-724D-822C-85C939188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3812" y="6330995"/>
            <a:ext cx="399207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766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707" r:id="rId2"/>
    <p:sldLayoutId id="2147483708" r:id="rId3"/>
    <p:sldLayoutId id="2147483709" r:id="rId4"/>
    <p:sldLayoutId id="2147483710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Times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arvenpaa.f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jarvenpaa.fi/" TargetMode="Externa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46E02-9E97-B045-BF7D-D965AA3BAF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Ruotsinkielinen opetus ja kasvatus Järvenpäässä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7D26C8-1AAB-954B-AFE3-B6D0ADCAC2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i-FI"/>
              <a:t>Info, kyselytulokset ja keskustelu keskiviikkona 16.2.2022 klo 17.30 – 20</a:t>
            </a:r>
          </a:p>
          <a:p>
            <a:r>
              <a:rPr lang="fi-FI"/>
              <a:t>https://teams.microsoft.com/l/meetup-join/19%3ameeting_NmUzZDQ1YjQtNzRjMi00Yjg4LWI3Y2MtNDAxZDI4YmE1OGJm%40thread.v2/0?context=%7b%22Tid%22%3a%22941b6784-76d4-4d20-a825-eb8b2a80ec2b%22%2c%22Oid%22%3a%22776f14df-fe4a-4e9c-a7c4-41c554476a94%22%7d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47300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FF81A-247E-BB4B-B18E-6DB6D36B6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fi-FI"/>
              <a:t>Esittelyt, </a:t>
            </a:r>
            <a:r>
              <a:rPr lang="fi-FI" err="1"/>
              <a:t>teams</a:t>
            </a:r>
            <a:r>
              <a:rPr lang="fi-FI"/>
              <a:t>-etiketti, chatti ja illan kulun esittely. Tilaisuuden alku nauhoitetaan keskusteluun saakka. Tilaisuudesta tehdään tiedote, joka julkaistaan osoitteessa </a:t>
            </a:r>
            <a:r>
              <a:rPr lang="fi-FI">
                <a:hlinkClick r:id="rId3"/>
              </a:rPr>
              <a:t>www.jarvenpaa.fi</a:t>
            </a:r>
            <a:endParaRPr lang="fi-FI"/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fi-FI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Klo 17.30 – 17.45</a:t>
            </a:r>
          </a:p>
          <a:p>
            <a:pPr marL="0" indent="0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 b="0" i="0">
                <a:solidFill>
                  <a:srgbClr val="000000"/>
                </a:solidFill>
                <a:effectLst/>
                <a:latin typeface="Calibri"/>
                <a:ea typeface="Tahoma"/>
                <a:cs typeface="Tahoma"/>
              </a:rPr>
              <a:t>Tilaisuuden avaus (Arja, Hanna-Leena, Merja)</a:t>
            </a:r>
            <a:r>
              <a:rPr lang="fi-FI" sz="1800">
                <a:solidFill>
                  <a:srgbClr val="000000"/>
                </a:solidFill>
                <a:latin typeface="Calibri"/>
                <a:ea typeface="Tahoma"/>
                <a:cs typeface="Tahoma"/>
              </a:rPr>
              <a:t> </a:t>
            </a:r>
          </a:p>
          <a:p>
            <a:pPr marL="0" indent="0" algn="l" fontAlgn="base">
              <a:spcBef>
                <a:spcPts val="0"/>
              </a:spcBef>
              <a:spcAft>
                <a:spcPts val="0"/>
              </a:spcAft>
              <a:buNone/>
            </a:pPr>
            <a:endParaRPr lang="fi-FI" sz="18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fontAlgn="base">
              <a:spcBef>
                <a:spcPts val="0"/>
              </a:spcBef>
              <a:spcAft>
                <a:spcPts val="0"/>
              </a:spcAft>
            </a:pPr>
            <a:r>
              <a:rPr lang="fi-FI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Klo 17.45- 18.15</a:t>
            </a:r>
            <a:endParaRPr lang="fi-FI" sz="18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l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Kyselyyn vastasi 96 henkilöä. </a:t>
            </a:r>
            <a:r>
              <a:rPr lang="fi-FI" sz="1800" b="1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Kyselytulosten esittely</a:t>
            </a:r>
            <a:r>
              <a:rPr lang="fi-FI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(Nora, Arja ja Hanna-Leena)</a:t>
            </a:r>
          </a:p>
          <a:p>
            <a:pPr marL="0" indent="0" algn="l" fontAlgn="base">
              <a:spcBef>
                <a:spcPts val="0"/>
              </a:spcBef>
              <a:spcAft>
                <a:spcPts val="0"/>
              </a:spcAft>
              <a:buNone/>
            </a:pPr>
            <a:endParaRPr lang="fi-FI" sz="18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fontAlgn="base">
              <a:spcBef>
                <a:spcPts val="0"/>
              </a:spcBef>
              <a:spcAft>
                <a:spcPts val="0"/>
              </a:spcAft>
            </a:pPr>
            <a:r>
              <a:rPr lang="fi-FI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Klo 18.20-19.10</a:t>
            </a:r>
            <a:endParaRPr lang="fi-FI" sz="18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l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Ryhmätyön esittely: Keskustelua </a:t>
            </a:r>
            <a:r>
              <a:rPr lang="fi-FI" sz="1800">
                <a:solidFill>
                  <a:srgbClr val="000000"/>
                </a:solidFill>
                <a:latin typeface="Calibri" panose="020F0502020204030204" pitchFamily="34" charset="0"/>
              </a:rPr>
              <a:t>vastauksista nousseista</a:t>
            </a:r>
            <a:r>
              <a:rPr lang="fi-FI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teemoista</a:t>
            </a:r>
            <a:endParaRPr lang="fi-FI" sz="1800" b="0" i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l" fontAlgn="base">
              <a:spcBef>
                <a:spcPts val="0"/>
              </a:spcBef>
              <a:spcAft>
                <a:spcPts val="0"/>
              </a:spcAft>
              <a:buNone/>
            </a:pPr>
            <a:endParaRPr lang="fi-FI" sz="1800">
              <a:solidFill>
                <a:srgbClr val="000000"/>
              </a:solidFill>
              <a:effectLst/>
              <a:highlight>
                <a:srgbClr val="00FFFF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fi-FI" sz="180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Ryhmä 1</a:t>
            </a:r>
            <a:r>
              <a:rPr lang="fi-FI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ruotsinkielisen ympäristön tärkeys, suomenruotsalainen kulttuurin ja identiteetin kehittyminen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endParaRPr lang="fi-FI" sz="180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fi-FI" sz="180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Ryhmä 2</a:t>
            </a:r>
            <a:r>
              <a:rPr lang="fi-FI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koulupolku kokonaisuutena, koulumatkat, lasten tasapuolinen kohtelu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Ryhmä 3</a:t>
            </a:r>
            <a:r>
              <a:rPr lang="fi-FI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Hyvä opetus ja oppimisen tuki lapsen näkökulmasta. Mistä syntyy aidosti hyv</a:t>
            </a:r>
            <a:r>
              <a:rPr lang="fi-FI" sz="1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 yhteishenki?</a:t>
            </a:r>
            <a:endParaRPr lang="fi-FI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Ryhmä 4</a:t>
            </a:r>
            <a:r>
              <a:rPr lang="fi-FI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Varhaiskasvatuksen kilpailutus, kokemuksia varhaiskasvatuksesta</a:t>
            </a:r>
            <a:endParaRPr lang="fi-FI" sz="18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fontAlgn="base">
              <a:spcBef>
                <a:spcPts val="0"/>
              </a:spcBef>
              <a:spcAft>
                <a:spcPts val="0"/>
              </a:spcAft>
            </a:pPr>
            <a:r>
              <a:rPr lang="fi-FI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Klo 19.10-19.40</a:t>
            </a:r>
          </a:p>
          <a:p>
            <a:pPr marL="0" indent="0" algn="l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Paluu yhteiseen tilaan, jossa kuullaan ja kommentoidaan ryhmien </a:t>
            </a:r>
            <a:r>
              <a:rPr lang="fi-FI" sz="1800">
                <a:solidFill>
                  <a:srgbClr val="000000"/>
                </a:solidFill>
                <a:latin typeface="Calibri" panose="020F0502020204030204" pitchFamily="34" charset="0"/>
              </a:rPr>
              <a:t>terveiset valmisteluun</a:t>
            </a:r>
            <a:r>
              <a:rPr lang="fi-FI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(Pilvi)</a:t>
            </a:r>
          </a:p>
          <a:p>
            <a:pPr algn="l" fontAlgn="base">
              <a:spcBef>
                <a:spcPts val="0"/>
              </a:spcBef>
              <a:spcAft>
                <a:spcPts val="0"/>
              </a:spcAft>
            </a:pPr>
            <a:endParaRPr lang="fi-FI" sz="18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fontAlgn="base">
              <a:spcBef>
                <a:spcPts val="0"/>
              </a:spcBef>
              <a:spcAft>
                <a:spcPts val="0"/>
              </a:spcAft>
            </a:pPr>
            <a:r>
              <a:rPr lang="fi-FI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Klo 19.40 – </a:t>
            </a:r>
          </a:p>
          <a:p>
            <a:pPr marL="0" indent="0" algn="l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Valmistelun jatkuminen, päätöksenteon ja kilpailutuksen aikataulu , tiedote tästä tilaisuudesta</a:t>
            </a:r>
            <a:r>
              <a:rPr lang="fi-FI" sz="180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fi-FI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fi-FI" sz="1800">
                <a:solidFill>
                  <a:srgbClr val="000000"/>
                </a:solidFill>
                <a:latin typeface="Calibri" panose="020F0502020204030204" pitchFamily="34" charset="0"/>
              </a:rPr>
              <a:t>Merja</a:t>
            </a:r>
            <a:r>
              <a:rPr lang="fi-FI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</a:t>
            </a:r>
            <a:endParaRPr lang="fi-FI"/>
          </a:p>
          <a:p>
            <a:pPr marL="0" indent="0">
              <a:buNone/>
            </a:pP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716FC0-47D1-2945-A3F8-3F250D3A8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Tervetuloa keskustelutilaisuuteen ruotsinkielisestä varhaiskasvatuksesta, esiopetuksesta ja perusopetuksesta!</a:t>
            </a:r>
            <a:endParaRPr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0D23F9-109A-E344-B400-48689274A6C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F43C2ED-CFC0-FD4E-AD73-4579A0DA385E}" type="datetime1">
              <a:rPr lang="fi-FI" smtClean="0"/>
              <a:t>17.2.2022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19F926-190C-6146-89A2-F93192C30D5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4399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FF81A-247E-BB4B-B18E-6DB6D36B6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019" y="1448474"/>
            <a:ext cx="11005168" cy="4624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/>
              <a:t>Huoltajien, oppilaiden ja kuntalaisten näkemyksiä ruotsinkielisen alakouluopetuksen toteutuksesta kerättiin kyselyllä, joka oli avoinna kaksi viikkoa helmikuussa 2022. Samassa kyselyssä kartoitettiin ruotsinkielisen varhaiskasvatuksen ja esiopetuksen kilpailutukseen liittyviä näkemyksiä. </a:t>
            </a:r>
          </a:p>
          <a:p>
            <a:pPr marL="0" indent="0">
              <a:buNone/>
            </a:pPr>
            <a:r>
              <a:rPr lang="fi-FI" sz="2400"/>
              <a:t>Kyselyn ensisijaisena tavoitteena oli </a:t>
            </a:r>
            <a:r>
              <a:rPr lang="fi-FI" sz="2400" err="1"/>
              <a:t>osallistaa</a:t>
            </a:r>
            <a:r>
              <a:rPr lang="fi-FI" sz="2400"/>
              <a:t> kuntalaisia päätöksentekoon selvittämällä palveluja käyttävien kuntalaisten arvoja. </a:t>
            </a:r>
          </a:p>
          <a:p>
            <a:pPr marL="0" indent="0">
              <a:buNone/>
            </a:pPr>
            <a:r>
              <a:rPr lang="fi-FI" sz="2400"/>
              <a:t>Kyselyyn saatiin 96 vastausta, joista 7 oli ruotsinkielisiä oppilaita, 67 ruotsinkielisen oppilaan huoltajia, 1 päättäjä, 15 muuta järvenpääläistä ja 6 muuta vastaajaa.</a:t>
            </a:r>
          </a:p>
          <a:p>
            <a:pPr marL="0" indent="0">
              <a:buNone/>
            </a:pP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716FC0-47D1-2945-A3F8-3F250D3A8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Kyselytulokset</a:t>
            </a: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0D23F9-109A-E344-B400-48689274A6C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F43C2ED-CFC0-FD4E-AD73-4579A0DA385E}" type="datetime1">
              <a:rPr lang="fi-FI" smtClean="0"/>
              <a:t>17.2.2022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19F926-190C-6146-89A2-F93192C30D5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31003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FF81A-247E-BB4B-B18E-6DB6D36B6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019" y="1448474"/>
            <a:ext cx="11005168" cy="462466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i-FI" sz="2400" dirty="0"/>
              <a:t>4,8: Hyvä koulun ja kodin välinen yhteistyö </a:t>
            </a:r>
            <a:br>
              <a:rPr lang="fi-FI" sz="2400" dirty="0"/>
            </a:br>
            <a:r>
              <a:rPr lang="fi-FI" sz="2400" dirty="0"/>
              <a:t>	Hyvä yhteishenki.</a:t>
            </a:r>
          </a:p>
          <a:p>
            <a:pPr marL="0" indent="0">
              <a:buNone/>
            </a:pPr>
            <a:r>
              <a:rPr lang="fi-FI" sz="2400" dirty="0"/>
              <a:t>4,7: Turvallinen koulumatka</a:t>
            </a:r>
          </a:p>
          <a:p>
            <a:pPr marL="0" indent="0">
              <a:buNone/>
            </a:pPr>
            <a:r>
              <a:rPr lang="fi-FI" sz="2400" dirty="0"/>
              <a:t>4,6: Täysin ruotsinkielinen koulu- tai päiväkotiympäristö</a:t>
            </a:r>
          </a:p>
          <a:p>
            <a:pPr marL="0" indent="0">
              <a:buNone/>
            </a:pPr>
            <a:r>
              <a:rPr lang="fi-FI" sz="2400" dirty="0"/>
              <a:t>4,5: Koulun sijainti luonnon keskellä</a:t>
            </a:r>
          </a:p>
          <a:p>
            <a:pPr marL="0" indent="0">
              <a:buNone/>
            </a:pPr>
            <a:r>
              <a:rPr lang="fi-FI" sz="2400" dirty="0"/>
              <a:t>4,4: Lapsen saama oppimisen tuki</a:t>
            </a:r>
          </a:p>
          <a:p>
            <a:pPr marL="0" indent="0">
              <a:buNone/>
            </a:pPr>
            <a:r>
              <a:rPr lang="fi-FI" sz="2400" dirty="0"/>
              <a:t>4,3: Sisäilman laatu, lapsi saa olla koko koulupolun samassa ympäristössä 	Ruotsin- ja suomenkielisiä kohdellaan tasa-arvoisesti</a:t>
            </a:r>
          </a:p>
          <a:p>
            <a:pPr marL="0" indent="0">
              <a:buNone/>
            </a:pPr>
            <a:r>
              <a:rPr lang="fi-FI" sz="2400" dirty="0"/>
              <a:t>4,0: Joustava koulukuljetus</a:t>
            </a:r>
          </a:p>
          <a:p>
            <a:pPr marL="0" indent="0">
              <a:buNone/>
            </a:pPr>
            <a:r>
              <a:rPr lang="fi-FI" sz="2400" dirty="0"/>
              <a:t>3,9: Lyhyt koulumatka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716FC0-47D1-2945-A3F8-3F250D3A8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Arvomaailma +++ (5 suurin arvo)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0D23F9-109A-E344-B400-48689274A6C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F43C2ED-CFC0-FD4E-AD73-4579A0DA385E}" type="datetime1">
              <a:rPr lang="fi-FI" smtClean="0"/>
              <a:t>17.2.2022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19F926-190C-6146-89A2-F93192C30D5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57408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FF81A-247E-BB4B-B18E-6DB6D36B6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019" y="1448474"/>
            <a:ext cx="11005168" cy="4624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/>
              <a:t>2,1: Modernit oppimisen tilat (76% : 24%)</a:t>
            </a:r>
          </a:p>
          <a:p>
            <a:pPr marL="0" indent="0">
              <a:buNone/>
            </a:pPr>
            <a:r>
              <a:rPr lang="fi-FI" sz="2400"/>
              <a:t>2,2: Koulu, jossa on omat opetusryhmät jokaiselle luokka-asteelle</a:t>
            </a:r>
          </a:p>
          <a:p>
            <a:pPr marL="0" indent="0">
              <a:buNone/>
            </a:pPr>
            <a:r>
              <a:rPr lang="fi-FI" sz="2400"/>
              <a:t>2,3: Nykyaikaiset oppimisen tilat</a:t>
            </a:r>
          </a:p>
          <a:p>
            <a:pPr marL="0" indent="0">
              <a:buNone/>
            </a:pPr>
            <a:r>
              <a:rPr lang="fi-FI" sz="2400"/>
              <a:t>2,6: </a:t>
            </a:r>
            <a:r>
              <a:rPr lang="fi-FI" sz="2400">
                <a:highlight>
                  <a:srgbClr val="C0C0C0"/>
                </a:highlight>
              </a:rPr>
              <a:t>Mahdollisuus saada opetusta usealta opettajalta (65% : 35%)</a:t>
            </a:r>
          </a:p>
          <a:p>
            <a:pPr marL="0" indent="0">
              <a:buNone/>
            </a:pPr>
            <a:r>
              <a:rPr lang="fi-FI" sz="2400"/>
              <a:t>2,8: </a:t>
            </a:r>
            <a:r>
              <a:rPr lang="fi-FI" sz="2400">
                <a:highlight>
                  <a:srgbClr val="C0C0C0"/>
                </a:highlight>
              </a:rPr>
              <a:t>Valinnaisuuden monipuolisuus (57% : 43%)</a:t>
            </a:r>
          </a:p>
          <a:p>
            <a:pPr marL="0" indent="0">
              <a:buNone/>
            </a:pPr>
            <a:r>
              <a:rPr lang="fi-FI" sz="2400"/>
              <a:t>3,1: </a:t>
            </a:r>
            <a:r>
              <a:rPr lang="fi-FI" sz="2400">
                <a:highlight>
                  <a:srgbClr val="C0C0C0"/>
                </a:highlight>
              </a:rPr>
              <a:t>Kunnan vakaa taloudellinen tilanne (42% : 58%)</a:t>
            </a:r>
            <a:br>
              <a:rPr lang="fi-FI" sz="2400"/>
            </a:br>
            <a:r>
              <a:rPr lang="fi-FI" sz="2400"/>
              <a:t>	</a:t>
            </a:r>
            <a:r>
              <a:rPr lang="fi-FI" sz="2400">
                <a:highlight>
                  <a:srgbClr val="C0C0C0"/>
                </a:highlight>
              </a:rPr>
              <a:t>Mahdollisuus tutustua erilaisiin ihmisiin (49% : 51%)</a:t>
            </a:r>
          </a:p>
          <a:p>
            <a:pPr marL="0" indent="0">
              <a:buNone/>
            </a:pPr>
            <a:r>
              <a:rPr lang="fi-FI" sz="2400"/>
              <a:t>3,2: </a:t>
            </a:r>
            <a:r>
              <a:rPr lang="fi-FI" sz="2400">
                <a:highlight>
                  <a:srgbClr val="C0C0C0"/>
                </a:highlight>
              </a:rPr>
              <a:t>Iltapäivätoiminnan saatavuus (45% : 55%)</a:t>
            </a:r>
          </a:p>
          <a:p>
            <a:pPr marL="0" indent="0">
              <a:buNone/>
            </a:pP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716FC0-47D1-2945-A3F8-3F250D3A8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Arvomaailma ---</a:t>
            </a: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0D23F9-109A-E344-B400-48689274A6C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F43C2ED-CFC0-FD4E-AD73-4579A0DA385E}" type="datetime1">
              <a:rPr lang="fi-FI" smtClean="0"/>
              <a:t>17.2.2022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19F926-190C-6146-89A2-F93192C30D5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9893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FF81A-247E-BB4B-B18E-6DB6D36B6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019" y="1448474"/>
            <a:ext cx="11005168" cy="462466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i-FI" sz="1800"/>
              <a:t>Täysin ruotsinkielinen ympäristö ++++++++++++++</a:t>
            </a:r>
          </a:p>
          <a:p>
            <a:pPr marL="0" indent="0">
              <a:buNone/>
            </a:pPr>
            <a:r>
              <a:rPr lang="fi-FI" sz="1800"/>
              <a:t>Lyhyt matka, sijainti Järvenpäässä +++++++++++++++</a:t>
            </a:r>
          </a:p>
          <a:p>
            <a:pPr marL="0" indent="0">
              <a:buNone/>
            </a:pPr>
            <a:r>
              <a:rPr lang="fi-FI" sz="1800"/>
              <a:t>Ammattitaitoinen henkilökunta ++++++++</a:t>
            </a:r>
          </a:p>
          <a:p>
            <a:pPr marL="0" indent="0">
              <a:buNone/>
            </a:pPr>
            <a:r>
              <a:rPr lang="fi-FI" sz="1800"/>
              <a:t>Pienet ryhmät +++++++</a:t>
            </a:r>
          </a:p>
          <a:p>
            <a:pPr marL="0" indent="0">
              <a:buNone/>
            </a:pPr>
            <a:r>
              <a:rPr lang="fi-FI" sz="1800"/>
              <a:t>Ruotsinkielinen henkilöstö +++++</a:t>
            </a:r>
          </a:p>
          <a:p>
            <a:pPr marL="0" indent="0">
              <a:buNone/>
            </a:pPr>
            <a:r>
              <a:rPr lang="fi-FI" sz="1800"/>
              <a:t>Vuorohoitomahdollisuus ++</a:t>
            </a:r>
          </a:p>
          <a:p>
            <a:pPr marL="0" indent="0">
              <a:buNone/>
            </a:pPr>
            <a:r>
              <a:rPr lang="fi-FI" sz="1800"/>
              <a:t>Riittävän kokoiset tilat +</a:t>
            </a:r>
          </a:p>
          <a:p>
            <a:pPr marL="0" indent="0">
              <a:buNone/>
            </a:pPr>
            <a:r>
              <a:rPr lang="fi-FI" sz="1800"/>
              <a:t>Mahdollisuus perhepäivähoitoon +</a:t>
            </a:r>
          </a:p>
          <a:p>
            <a:pPr marL="0" indent="0">
              <a:buNone/>
            </a:pPr>
            <a:r>
              <a:rPr lang="fi-FI" sz="1800"/>
              <a:t>Rauhallinen sijainti + </a:t>
            </a:r>
          </a:p>
          <a:p>
            <a:pPr marL="0" indent="0">
              <a:buNone/>
            </a:pPr>
            <a:r>
              <a:rPr lang="fi-FI" sz="1800"/>
              <a:t>Paikanpäällä tehty ruoka +</a:t>
            </a:r>
          </a:p>
          <a:p>
            <a:pPr marL="0" indent="0">
              <a:buNone/>
            </a:pPr>
            <a:r>
              <a:rPr lang="fi-FI" sz="1800"/>
              <a:t>Kaksikielisyyden tukeminen (ruotsi, suomi, englanti) +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716FC0-47D1-2945-A3F8-3F250D3A8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Mitä</a:t>
            </a:r>
            <a:r>
              <a:rPr lang="en-US" sz="2800" b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asioita</a:t>
            </a:r>
            <a:r>
              <a:rPr lang="en-US" sz="2800" b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pidät</a:t>
            </a:r>
            <a:r>
              <a:rPr lang="en-US" sz="2800" b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tärkeänä</a:t>
            </a:r>
            <a:r>
              <a:rPr lang="en-US" sz="2800" b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ruotsinkielisen</a:t>
            </a:r>
            <a:r>
              <a:rPr lang="en-US" sz="2800" b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u="sng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varhaiskasvatuksen</a:t>
            </a:r>
            <a:r>
              <a:rPr lang="en-US" sz="2800" b="1" u="sng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ja </a:t>
            </a:r>
            <a:r>
              <a:rPr lang="en-US" sz="2800" b="1" u="sng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esiopetuksen</a:t>
            </a:r>
            <a:r>
              <a:rPr lang="en-US" sz="2800" b="1" u="sng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järjestämisessä</a:t>
            </a:r>
            <a:r>
              <a:rPr lang="en-US" sz="2800" b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sz="44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0D23F9-109A-E344-B400-48689274A6C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F43C2ED-CFC0-FD4E-AD73-4579A0DA385E}" type="datetime1">
              <a:rPr lang="fi-FI" smtClean="0"/>
              <a:t>17.2.2022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19F926-190C-6146-89A2-F93192C30D5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6</a:t>
            </a:fld>
            <a:endParaRPr lang="fi-FI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E4C9ADD7-7937-4B7F-895F-7E77726794F1}"/>
              </a:ext>
            </a:extLst>
          </p:cNvPr>
          <p:cNvSpPr txBox="1"/>
          <p:nvPr/>
        </p:nvSpPr>
        <p:spPr>
          <a:xfrm>
            <a:off x="8007388" y="1878078"/>
            <a:ext cx="3231419" cy="2862322"/>
          </a:xfrm>
          <a:prstGeom prst="rect">
            <a:avLst/>
          </a:prstGeom>
          <a:noFill/>
          <a:ln w="28575">
            <a:solidFill>
              <a:srgbClr val="00A6BB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trygg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miljö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med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engagerade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lärare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och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pedagoger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där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man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får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mångsidig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inblick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det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svenska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språket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genom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olika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lekar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spel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böcker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och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berättande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Ett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ställe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där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varje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individ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får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bygga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upp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sin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egen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identitet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och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känna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sig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trygg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och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accepterad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den.</a:t>
            </a:r>
            <a:endParaRPr lang="fi-FI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088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FF81A-247E-BB4B-B18E-6DB6D36B6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019" y="1448474"/>
            <a:ext cx="11005168" cy="46246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sz="1800"/>
              <a:t>Ruotsinkielinen ympäristö ++++++++++++++++</a:t>
            </a:r>
          </a:p>
          <a:p>
            <a:pPr marL="0" indent="0">
              <a:buNone/>
            </a:pPr>
            <a:r>
              <a:rPr lang="fi-FI" sz="1800"/>
              <a:t>Täysin ruotsinkielinen ympäristö ++++++++++++</a:t>
            </a:r>
          </a:p>
          <a:p>
            <a:pPr marL="0" indent="0">
              <a:buNone/>
            </a:pPr>
            <a:r>
              <a:rPr lang="fi-FI" sz="1800"/>
              <a:t>Ruotsinkielinen henkilöstö ++++++</a:t>
            </a:r>
          </a:p>
          <a:p>
            <a:pPr marL="0" indent="0">
              <a:buNone/>
            </a:pPr>
            <a:r>
              <a:rPr lang="fi-FI" sz="1800"/>
              <a:t>Kaksikielisyyden tukeminen (ruotsi, suomi, englanti) +++++</a:t>
            </a:r>
          </a:p>
          <a:p>
            <a:pPr marL="0" indent="0">
              <a:buNone/>
            </a:pPr>
            <a:r>
              <a:rPr lang="fi-FI" sz="1800"/>
              <a:t>Kiusaamisen estäminen +++</a:t>
            </a:r>
          </a:p>
          <a:p>
            <a:pPr marL="0" indent="0">
              <a:buNone/>
            </a:pPr>
            <a:r>
              <a:rPr lang="fi-FI" sz="1800"/>
              <a:t>Yhteenkuuluvuuden tunne, samanhenkisyys ++</a:t>
            </a:r>
          </a:p>
          <a:p>
            <a:pPr marL="0" indent="0">
              <a:buNone/>
            </a:pPr>
            <a:r>
              <a:rPr lang="fi-FI" sz="1800"/>
              <a:t>Lyhyt matka, sijainti Järvenpäässä +</a:t>
            </a:r>
          </a:p>
          <a:p>
            <a:pPr marL="0" indent="0">
              <a:buNone/>
            </a:pPr>
            <a:r>
              <a:rPr lang="fi-FI" sz="1800"/>
              <a:t>Ammattitaitoinen henkilökunta +</a:t>
            </a:r>
          </a:p>
          <a:p>
            <a:pPr marL="0" indent="0">
              <a:buNone/>
            </a:pPr>
            <a:r>
              <a:rPr lang="fi-FI" sz="1800"/>
              <a:t>Pienet ryhmät +</a:t>
            </a:r>
          </a:p>
          <a:p>
            <a:pPr marL="0" indent="0">
              <a:buNone/>
            </a:pPr>
            <a:r>
              <a:rPr lang="fi-FI" sz="1800"/>
              <a:t>Yksilöllinen lapsen huomioiminen +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716FC0-47D1-2945-A3F8-3F250D3A8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Mitä</a:t>
            </a:r>
            <a:r>
              <a:rPr lang="en-US" sz="28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8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asioita</a:t>
            </a:r>
            <a:r>
              <a:rPr lang="en-US" sz="28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8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pidät</a:t>
            </a:r>
            <a:r>
              <a:rPr lang="en-US" sz="28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8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tärkeänä</a:t>
            </a:r>
            <a:r>
              <a:rPr lang="en-US" sz="28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8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lapsen</a:t>
            </a:r>
            <a:r>
              <a:rPr lang="en-US" sz="28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800" b="1" u="sng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varhaiskasvatuksen</a:t>
            </a:r>
            <a:r>
              <a:rPr lang="en-US" sz="28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8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kieliympäristössä</a:t>
            </a:r>
            <a:r>
              <a:rPr lang="en-US" sz="28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? </a:t>
            </a:r>
            <a:endParaRPr sz="60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0D23F9-109A-E344-B400-48689274A6C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F43C2ED-CFC0-FD4E-AD73-4579A0DA385E}" type="datetime1">
              <a:rPr lang="fi-FI" smtClean="0"/>
              <a:t>17.2.2022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19F926-190C-6146-89A2-F93192C30D5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7</a:t>
            </a:fld>
            <a:endParaRPr lang="fi-FI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E4C9ADD7-7937-4B7F-895F-7E77726794F1}"/>
              </a:ext>
            </a:extLst>
          </p:cNvPr>
          <p:cNvSpPr txBox="1"/>
          <p:nvPr/>
        </p:nvSpPr>
        <p:spPr>
          <a:xfrm>
            <a:off x="8566768" y="1792161"/>
            <a:ext cx="3231419" cy="2031325"/>
          </a:xfrm>
          <a:prstGeom prst="rect">
            <a:avLst/>
          </a:prstGeom>
          <a:noFill/>
          <a:ln w="28575">
            <a:solidFill>
              <a:srgbClr val="00A6B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Suomenruotsalainen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sanasto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Molempia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kieliä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käyttää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mutta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painotus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ruotsin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puolelle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</a:p>
          <a:p>
            <a:pPr algn="ctr"/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Autenttisuus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</a:p>
          <a:p>
            <a:pPr algn="ctr"/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että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kasvatetaan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olemaan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ylpeitä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kaksikielisyydestä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endParaRPr lang="fi-FI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3BC31C02-EFEA-4F76-9EDE-3746D30E8C06}"/>
              </a:ext>
            </a:extLst>
          </p:cNvPr>
          <p:cNvSpPr txBox="1"/>
          <p:nvPr/>
        </p:nvSpPr>
        <p:spPr>
          <a:xfrm>
            <a:off x="6755132" y="4060534"/>
            <a:ext cx="5043055" cy="2031325"/>
          </a:xfrm>
          <a:prstGeom prst="rect">
            <a:avLst/>
          </a:prstGeom>
          <a:noFill/>
          <a:ln w="28575">
            <a:solidFill>
              <a:srgbClr val="00A6B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että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lapsi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voi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vapaasti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olla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ruotsinkielisessä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ympäristössä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ja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sitä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kautta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vahvistua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kielellisesti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fi-FI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Sitä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että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lapsi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joutuisi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pienenä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ruotsinkielisenä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ryhmänä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isoon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Suomenkieliseen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kouluun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ja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helposti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kiusattavaksi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kielen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takia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fi-FI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798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FF81A-247E-BB4B-B18E-6DB6D36B6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019" y="1448474"/>
            <a:ext cx="11005168" cy="462466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i-FI" sz="1800"/>
              <a:t>Sijainti Järvenpäässä +++++++++</a:t>
            </a:r>
          </a:p>
          <a:p>
            <a:pPr marL="0" indent="0">
              <a:buNone/>
            </a:pPr>
            <a:r>
              <a:rPr lang="fi-FI" sz="1800"/>
              <a:t>Laadukas ja turvallinen opetus ++++</a:t>
            </a:r>
          </a:p>
          <a:p>
            <a:pPr marL="0" indent="0">
              <a:buNone/>
            </a:pPr>
            <a:r>
              <a:rPr lang="fi-FI" sz="1800"/>
              <a:t>Täysin ruotsinkielinen +++</a:t>
            </a:r>
          </a:p>
          <a:p>
            <a:pPr marL="0" indent="0">
              <a:buNone/>
            </a:pPr>
            <a:r>
              <a:rPr lang="fi-FI" sz="1800"/>
              <a:t>Henkilökunnan ammattitaito +++</a:t>
            </a:r>
          </a:p>
          <a:p>
            <a:pPr marL="0" indent="0">
              <a:buNone/>
            </a:pPr>
            <a:r>
              <a:rPr lang="fi-FI" sz="1800"/>
              <a:t>Pienet ryhmät, riittävästi tilaa ++</a:t>
            </a:r>
          </a:p>
          <a:p>
            <a:pPr marL="0" indent="0">
              <a:buNone/>
            </a:pPr>
            <a:r>
              <a:rPr lang="fi-FI" sz="1800"/>
              <a:t>Toimivat ulko- ja sisätilat ++</a:t>
            </a:r>
          </a:p>
          <a:p>
            <a:pPr marL="0" indent="0">
              <a:buNone/>
            </a:pPr>
            <a:r>
              <a:rPr lang="fi-FI" sz="1800"/>
              <a:t>Kaupungin omana toimintana ++</a:t>
            </a:r>
          </a:p>
          <a:p>
            <a:pPr marL="0" indent="0">
              <a:buNone/>
            </a:pPr>
            <a:r>
              <a:rPr lang="fi-FI" sz="1800"/>
              <a:t>Lasten oikeudet +</a:t>
            </a:r>
          </a:p>
          <a:p>
            <a:pPr marL="0" indent="0">
              <a:buNone/>
            </a:pPr>
            <a:r>
              <a:rPr lang="fi-FI" sz="1800"/>
              <a:t>Laadukas ruoka +</a:t>
            </a:r>
          </a:p>
          <a:p>
            <a:pPr marL="0" indent="0">
              <a:buNone/>
            </a:pPr>
            <a:r>
              <a:rPr lang="fi-FI" sz="1800"/>
              <a:t>Ruotsinkielinen henkilökunta +</a:t>
            </a:r>
          </a:p>
          <a:p>
            <a:pPr marL="0" indent="0">
              <a:buNone/>
            </a:pPr>
            <a:r>
              <a:rPr lang="fi-FI" sz="1800"/>
              <a:t>Joustavat päivähoitoajat +</a:t>
            </a:r>
          </a:p>
          <a:p>
            <a:pPr marL="0" indent="0">
              <a:buNone/>
            </a:pPr>
            <a:r>
              <a:rPr lang="fi-FI" sz="1800"/>
              <a:t>Terveellisten elämäntapojen edistäminen +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716FC0-47D1-2945-A3F8-3F250D3A8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Mitä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muuta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toivot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otettavan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huomioon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ruotsinkielisen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u="sng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varhaiskasvatuksen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järjestämisen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kilpailutuksessa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? </a:t>
            </a:r>
            <a:endParaRPr sz="7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0D23F9-109A-E344-B400-48689274A6C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F43C2ED-CFC0-FD4E-AD73-4579A0DA385E}" type="datetime1">
              <a:rPr lang="fi-FI" smtClean="0"/>
              <a:t>17.2.2022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19F926-190C-6146-89A2-F93192C30D5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8</a:t>
            </a:fld>
            <a:endParaRPr lang="fi-FI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E4C9ADD7-7937-4B7F-895F-7E77726794F1}"/>
              </a:ext>
            </a:extLst>
          </p:cNvPr>
          <p:cNvSpPr txBox="1"/>
          <p:nvPr/>
        </p:nvSpPr>
        <p:spPr>
          <a:xfrm>
            <a:off x="6295603" y="2346159"/>
            <a:ext cx="4630092" cy="1477328"/>
          </a:xfrm>
          <a:prstGeom prst="rect">
            <a:avLst/>
          </a:prstGeom>
          <a:noFill/>
          <a:ln w="28575">
            <a:solidFill>
              <a:srgbClr val="00A6B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Att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man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strävar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till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att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få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behörig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och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kompetent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personal med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goda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insikter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småbarnspedagogik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så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att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planen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för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småbarnspedagogik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kan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följas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och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utvecklas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31CA2D0F-3FAB-4606-910F-81D4A4EEB108}"/>
              </a:ext>
            </a:extLst>
          </p:cNvPr>
          <p:cNvSpPr txBox="1"/>
          <p:nvPr/>
        </p:nvSpPr>
        <p:spPr>
          <a:xfrm>
            <a:off x="6994939" y="4453670"/>
            <a:ext cx="3231419" cy="646331"/>
          </a:xfrm>
          <a:prstGeom prst="rect">
            <a:avLst/>
          </a:prstGeom>
          <a:noFill/>
          <a:ln w="28575">
            <a:solidFill>
              <a:srgbClr val="00A6B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Henkilökunnan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pätevyys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toimivat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tilat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sekä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sijainti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fi-FI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610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FF81A-247E-BB4B-B18E-6DB6D36B6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019" y="1448474"/>
            <a:ext cx="11005168" cy="46246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sz="1800"/>
              <a:t>Täysin ruotsinkielinen ympäristö +++++++++++++++++++++++++</a:t>
            </a:r>
          </a:p>
          <a:p>
            <a:pPr marL="0" indent="0">
              <a:buNone/>
            </a:pPr>
            <a:r>
              <a:rPr lang="fi-FI" sz="1800"/>
              <a:t>Ammattitaitoinen henkilökunta +++++</a:t>
            </a:r>
          </a:p>
          <a:p>
            <a:pPr marL="0" indent="0">
              <a:buNone/>
            </a:pPr>
            <a:r>
              <a:rPr lang="fi-FI" sz="1800"/>
              <a:t>Kaksikielinen ympäristö +++</a:t>
            </a:r>
          </a:p>
          <a:p>
            <a:pPr marL="0" indent="0">
              <a:buNone/>
            </a:pPr>
            <a:r>
              <a:rPr lang="fi-FI" sz="1800"/>
              <a:t>Turvallinen koulu, kiusaamisen estäminen +++</a:t>
            </a:r>
          </a:p>
          <a:p>
            <a:pPr marL="0" indent="0">
              <a:buNone/>
            </a:pPr>
            <a:r>
              <a:rPr lang="fi-FI" sz="1800"/>
              <a:t>Turvallinen koulumatka +++</a:t>
            </a:r>
          </a:p>
          <a:p>
            <a:pPr marL="0" indent="0">
              <a:buNone/>
            </a:pPr>
            <a:r>
              <a:rPr lang="fi-FI" sz="1800"/>
              <a:t>Pienet ryhmät +++</a:t>
            </a:r>
          </a:p>
          <a:p>
            <a:pPr marL="0" indent="0">
              <a:buNone/>
            </a:pPr>
            <a:r>
              <a:rPr lang="fi-FI" sz="1800"/>
              <a:t>Luonnon läheisyys ++</a:t>
            </a:r>
          </a:p>
          <a:p>
            <a:pPr marL="0" indent="0">
              <a:buNone/>
            </a:pPr>
            <a:r>
              <a:rPr lang="fi-FI" sz="1800"/>
              <a:t>Omat tietokoneet +</a:t>
            </a:r>
          </a:p>
          <a:p>
            <a:pPr marL="0" indent="0">
              <a:buNone/>
            </a:pPr>
            <a:r>
              <a:rPr lang="fi-FI" sz="1800"/>
              <a:t>Ruotsinkielinen henkilöstö +</a:t>
            </a:r>
          </a:p>
          <a:p>
            <a:pPr marL="0" indent="0">
              <a:buNone/>
            </a:pPr>
            <a:r>
              <a:rPr lang="fi-FI" sz="1800"/>
              <a:t>Suomenruotsalaisuuden tukeminen +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716FC0-47D1-2945-A3F8-3F250D3A8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Mitä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asioita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pidät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tärkeänä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lapsen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u="sng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perusopetuksen</a:t>
            </a:r>
            <a:r>
              <a:rPr lang="en-US" sz="2400" b="1" u="sng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kieliympäristössä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? </a:t>
            </a:r>
            <a:endParaRPr sz="88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0D23F9-109A-E344-B400-48689274A6C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F43C2ED-CFC0-FD4E-AD73-4579A0DA385E}" type="datetime1">
              <a:rPr lang="fi-FI" smtClean="0"/>
              <a:t>17.2.2022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19F926-190C-6146-89A2-F93192C30D5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9</a:t>
            </a:fld>
            <a:endParaRPr lang="fi-FI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E4C9ADD7-7937-4B7F-895F-7E77726794F1}"/>
              </a:ext>
            </a:extLst>
          </p:cNvPr>
          <p:cNvSpPr txBox="1"/>
          <p:nvPr/>
        </p:nvSpPr>
        <p:spPr>
          <a:xfrm>
            <a:off x="7352914" y="1906092"/>
            <a:ext cx="4046067" cy="3139321"/>
          </a:xfrm>
          <a:prstGeom prst="rect">
            <a:avLst/>
          </a:prstGeom>
          <a:noFill/>
          <a:ln w="28575">
            <a:solidFill>
              <a:srgbClr val="00A6B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Että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koulu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voisi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tarjota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ympäristön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jossa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lapsi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kohtaa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aidosti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ruotsinkielisiä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ihmisiä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jotka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myös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voivat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välittää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hänelle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ruotsinkielistä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kulttuuriperintöä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Että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koulu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olisi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paikka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jossa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voisi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hetken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unohtaa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olevansa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osa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pientä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kielivähemmistöä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ja olla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samanlainen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kuin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muut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Että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lähiympäristö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tarjoaisi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mahdollisuuksia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harrastaa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ruotsin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kielellä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koulun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jälkeen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fi-FI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88F2F334-B0C8-4558-A03B-9B5B809CD52A}"/>
              </a:ext>
            </a:extLst>
          </p:cNvPr>
          <p:cNvSpPr txBox="1"/>
          <p:nvPr/>
        </p:nvSpPr>
        <p:spPr>
          <a:xfrm>
            <a:off x="5636545" y="5478419"/>
            <a:ext cx="5762436" cy="646331"/>
          </a:xfrm>
          <a:prstGeom prst="rect">
            <a:avLst/>
          </a:prstGeom>
          <a:noFill/>
          <a:ln w="28575">
            <a:solidFill>
              <a:srgbClr val="00A6BB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Mångsidig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användning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av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språket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olika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situationer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lektioner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lekar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spel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digital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användning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och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fritid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fi-FI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295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FF81A-247E-BB4B-B18E-6DB6D36B6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019" y="1448474"/>
            <a:ext cx="11005168" cy="462466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i-FI" sz="1800"/>
              <a:t>Alakoulun opetuksen on säilyttävä </a:t>
            </a:r>
            <a:r>
              <a:rPr lang="fi-FI" sz="1800" err="1"/>
              <a:t>Norra</a:t>
            </a:r>
            <a:r>
              <a:rPr lang="fi-FI" sz="1800"/>
              <a:t> </a:t>
            </a:r>
            <a:r>
              <a:rPr lang="fi-FI" sz="1800" err="1"/>
              <a:t>Paipisissa</a:t>
            </a:r>
            <a:r>
              <a:rPr lang="fi-FI" sz="1800"/>
              <a:t> +++++++++++++</a:t>
            </a:r>
          </a:p>
          <a:p>
            <a:pPr marL="0" indent="0">
              <a:buNone/>
            </a:pPr>
            <a:r>
              <a:rPr lang="fi-FI" sz="1800"/>
              <a:t>Opetuksen laatu, ruotsinkieliset opettajat, erityinen tuki ++++++++</a:t>
            </a:r>
          </a:p>
          <a:p>
            <a:pPr marL="0" indent="0">
              <a:buNone/>
            </a:pPr>
            <a:r>
              <a:rPr lang="fi-FI" sz="1800"/>
              <a:t>Eheä koulupolku +++++++++++</a:t>
            </a:r>
          </a:p>
          <a:p>
            <a:pPr marL="0" indent="0">
              <a:buNone/>
            </a:pPr>
            <a:r>
              <a:rPr lang="fi-FI" sz="1800"/>
              <a:t>Täysin ruotsinkielinen ympäristö +++++++++</a:t>
            </a:r>
          </a:p>
          <a:p>
            <a:pPr marL="0" indent="0">
              <a:buNone/>
            </a:pPr>
            <a:r>
              <a:rPr lang="fi-FI" sz="1800"/>
              <a:t>Pieni koulu, pienet opetusryhmät  +++++++</a:t>
            </a:r>
          </a:p>
          <a:p>
            <a:pPr marL="0" indent="0">
              <a:buNone/>
            </a:pPr>
            <a:r>
              <a:rPr lang="fi-FI" sz="1800"/>
              <a:t>Koulun läheisyys ++++</a:t>
            </a:r>
          </a:p>
          <a:p>
            <a:pPr marL="0" indent="0">
              <a:buNone/>
            </a:pPr>
            <a:r>
              <a:rPr lang="fi-FI" sz="1800"/>
              <a:t>Luonto, liikuntamahdollisuudet ++++</a:t>
            </a:r>
          </a:p>
          <a:p>
            <a:pPr marL="0" indent="0">
              <a:buNone/>
            </a:pPr>
            <a:r>
              <a:rPr lang="fi-FI" sz="1800"/>
              <a:t>Lasten hyvinvointi +++</a:t>
            </a:r>
          </a:p>
          <a:p>
            <a:pPr marL="0" indent="0">
              <a:buNone/>
            </a:pPr>
            <a:r>
              <a:rPr lang="fi-FI" sz="1800"/>
              <a:t>Koulu Järvenpäähän ++</a:t>
            </a:r>
          </a:p>
          <a:p>
            <a:pPr marL="0" indent="0">
              <a:buNone/>
            </a:pPr>
            <a:r>
              <a:rPr lang="fi-FI" sz="1800"/>
              <a:t>Ei kustannustehokkainta kouluratkaisua ++</a:t>
            </a:r>
          </a:p>
          <a:p>
            <a:pPr marL="0" indent="0">
              <a:buNone/>
            </a:pPr>
            <a:r>
              <a:rPr lang="fi-FI" sz="1800"/>
              <a:t>Kulttuurin ja perinteiden vaaliminen, kyläkouluhenki ++</a:t>
            </a:r>
          </a:p>
          <a:p>
            <a:pPr marL="0" indent="0">
              <a:buNone/>
            </a:pPr>
            <a:r>
              <a:rPr lang="fi-FI" sz="1800"/>
              <a:t>Turvallinen koulukuljetus +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716FC0-47D1-2945-A3F8-3F250D3A8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Mitä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toivot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erityisesti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otettavan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huomioon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ruotsinkieliseen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u="sng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opetukseen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liittyen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?</a:t>
            </a:r>
            <a:endParaRPr sz="115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0D23F9-109A-E344-B400-48689274A6C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F43C2ED-CFC0-FD4E-AD73-4579A0DA385E}" type="datetime1">
              <a:rPr lang="fi-FI" smtClean="0"/>
              <a:t>17.2.2022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19F926-190C-6146-89A2-F93192C30D5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10</a:t>
            </a:fld>
            <a:endParaRPr lang="fi-FI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E4C9ADD7-7937-4B7F-895F-7E77726794F1}"/>
              </a:ext>
            </a:extLst>
          </p:cNvPr>
          <p:cNvSpPr txBox="1"/>
          <p:nvPr/>
        </p:nvSpPr>
        <p:spPr>
          <a:xfrm>
            <a:off x="7015943" y="2102822"/>
            <a:ext cx="4522123" cy="3970318"/>
          </a:xfrm>
          <a:prstGeom prst="rect">
            <a:avLst/>
          </a:prstGeom>
          <a:noFill/>
          <a:ln w="28575">
            <a:solidFill>
              <a:srgbClr val="00A6B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Toivon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että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perheitä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joita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päätös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koskettaa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kuullaan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ja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päätöstä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tehdä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ylhäältä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käsin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vaan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aidosti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perusteella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mikä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on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perheiden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tarpeet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huomioiden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paras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ratkaisu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endParaRPr lang="fi-FI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Olen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ymmärtänyt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että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moni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haluaisi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jatkaa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Sipoossa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ja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Tuusulaan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siirto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herättää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vastustusta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Syinä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Sipoon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puolesta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mm.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yhtenäinen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koulupolku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sisarukset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samassa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koulussa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ja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ruotsinkielinen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ympäristö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endParaRPr lang="fi-FI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Hyvä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kun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kysely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ja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tilaisuus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järjestetään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ja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toivottavasti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perheet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saavat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nyt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äänensä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kuuluville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tässä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päätöksessä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fi-FI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35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FF81A-247E-BB4B-B18E-6DB6D36B6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019" y="1080655"/>
            <a:ext cx="11005168" cy="4992485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Norra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Paipis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Skolalla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on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kuitenkin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merkittävä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etu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suhteessa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Tuusulan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Kirkonkylän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kouluun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Norra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Paipis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Skola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on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yksikielinen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fi-FI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Tiedonsaanti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kaupungilta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on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kangerrellut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pahasti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koko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tämän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prosessin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aikana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Olemme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olleet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täysin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päiväkodin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johtajalta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saamamme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tiedonmurusten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varassa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Kyselyyn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liittyen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myöskään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pidä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tästä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"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Ruotsin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- ja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suomenkielisiä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kohdellaan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tasa-arvoisesti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" -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kohdasta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Sillä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verukkeella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esim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kuljetusten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järjestämiseen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liittyen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)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voi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lähettää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ruotsinkielisiä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lapsia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Tuusulaan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!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Ruotsin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- ja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suomenkieliset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lapset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ovat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jo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lähtökohtaisesti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eriarvoisessa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asemassa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johtuen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ruotsinkielisten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lasten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vähemmistöasemasta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Paras tapa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turvata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tasa-arvoinen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kohtelu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on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turvata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ruotsinkielisille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lapsille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aito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ruotsinkielinen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oppimisympäristö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Tuusulan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kampus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ole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sellainen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Ni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pratar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om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att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det ska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vara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jämlikhet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mellan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finskspråkiga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svenskspråkiga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elever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Det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kommer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det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aldrig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att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bli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förän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Järvenpää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stad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ordar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svenskspråkig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utbildning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inom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stadensgränser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!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Lastemme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tämän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hetkinen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koulu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Norra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Paipis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skola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on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keskellä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luontoa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ja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aidosti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ruotsinkielinen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Lapsemme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tuntevat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kaikki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heidän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koulukaverit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ja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menevät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joka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päivä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ilolla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pieneen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kouluun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jossa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kaikki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tuntevat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toisensa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Toivomme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että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tämä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asia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muuttuisi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Lapsillamme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on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ollut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upeat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opettajat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sekä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tarvittaessa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ollaan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saatu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apua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ruotsinkielisiltä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erityisiä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asiantuntioilta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Koulukuljetus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on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sujunut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hyviin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Lastemme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erityisiä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tarpeet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on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huomiota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ja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meidän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vanhempien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kanssa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yhteistyö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on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sujunut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kiitetävästi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Lastemme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varhaiskasvatus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folkhälsanin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päiväkodissa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on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sujunut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hyviin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emmekä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toivo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myöskään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vaihtuvan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Päiväkoti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on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ollut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hyvässä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yhteistyössä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meihin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ja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lapset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ovat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viihtyneet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siellä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Päiväkodin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lähellä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olevia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retkeily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kohteita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on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vuosien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aikana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hyödynnetty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sekä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pedagoginen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toiminta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on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kantanut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kotiin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asti</a:t>
            </a:r>
            <a:r>
              <a:rPr lang="en-US" sz="180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fi-FI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716FC0-47D1-2945-A3F8-3F250D3A8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Vapaa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palaute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kyselyyn</a:t>
            </a:r>
            <a:r>
              <a:rPr lang="en-US" sz="2400" b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liittyen</a:t>
            </a:r>
            <a:endParaRPr sz="166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0D23F9-109A-E344-B400-48689274A6C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F43C2ED-CFC0-FD4E-AD73-4579A0DA385E}" type="datetime1">
              <a:rPr lang="fi-FI" smtClean="0"/>
              <a:t>17.2.2022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19F926-190C-6146-89A2-F93192C30D5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1403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A830-6C9B-9B4F-8B95-3C19022B9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0730" y="1182596"/>
            <a:ext cx="5996197" cy="2091124"/>
          </a:xfrm>
        </p:spPr>
        <p:txBody>
          <a:bodyPr/>
          <a:lstStyle/>
          <a:p>
            <a:r>
              <a:rPr lang="fi-FI"/>
              <a:t>Kiitos! </a:t>
            </a:r>
            <a:r>
              <a:rPr lang="fi-FI" err="1"/>
              <a:t>Tack</a:t>
            </a:r>
            <a:r>
              <a:rPr lang="fi-FI"/>
              <a:t>!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9EEF54-3C99-DF4F-A7FB-EA6BD907B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0730" y="3560095"/>
            <a:ext cx="6759018" cy="2350511"/>
          </a:xfrm>
        </p:spPr>
        <p:txBody>
          <a:bodyPr>
            <a:normAutofit fontScale="77500" lnSpcReduction="20000"/>
          </a:bodyPr>
          <a:lstStyle/>
          <a:p>
            <a:r>
              <a:rPr lang="fi-FI" dirty="0">
                <a:hlinkClick r:id="rId2"/>
              </a:rPr>
              <a:t>www.jarvenpaa.fi</a:t>
            </a:r>
            <a:endParaRPr lang="fi-FI" dirty="0"/>
          </a:p>
          <a:p>
            <a:r>
              <a:rPr lang="fi-FI" dirty="0"/>
              <a:t>Opetuksen ja kasvatuksen palvelualuejohtaja Merja </a:t>
            </a:r>
            <a:r>
              <a:rPr lang="fi-FI" dirty="0" err="1"/>
              <a:t>Narvo-Akkola</a:t>
            </a:r>
            <a:r>
              <a:rPr lang="fi-FI" dirty="0"/>
              <a:t>, p. 040 315 3852</a:t>
            </a:r>
          </a:p>
          <a:p>
            <a:r>
              <a:rPr lang="fi-FI" dirty="0"/>
              <a:t>Opetusjohtaja Arja Korhonen, p. 040 315 2206 </a:t>
            </a:r>
          </a:p>
          <a:p>
            <a:r>
              <a:rPr lang="fi-FI" dirty="0"/>
              <a:t>Varhaiskasvatuksen vt. johtaja, Hanna-Leena Holmström, p. 040 315 2656</a:t>
            </a:r>
          </a:p>
          <a:p>
            <a:r>
              <a:rPr lang="fi-FI" dirty="0"/>
              <a:t>Johtava asiantuntija Nora </a:t>
            </a:r>
            <a:r>
              <a:rPr lang="fi-FI" dirty="0" err="1"/>
              <a:t>Saarlemo</a:t>
            </a:r>
            <a:r>
              <a:rPr lang="fi-FI" dirty="0"/>
              <a:t>, p. 040 315 3797</a:t>
            </a:r>
          </a:p>
          <a:p>
            <a:r>
              <a:rPr lang="fi-FI" dirty="0"/>
              <a:t>Osallisuuden erityisasiantuntija Pilvi Kallio-Meriläinen, p. 040 315 3737</a:t>
            </a:r>
          </a:p>
          <a:p>
            <a:r>
              <a:rPr lang="fi-FI" dirty="0"/>
              <a:t>etuinimi.sukunimi@jarvenpaa.fi</a:t>
            </a:r>
            <a:endParaRPr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F2D74F77-7194-6E4C-BE95-FF6790D19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96D4B-63DA-4240-BC2F-A1A9322E625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30950"/>
            <a:ext cx="941388" cy="242888"/>
          </a:xfrm>
        </p:spPr>
        <p:txBody>
          <a:bodyPr/>
          <a:lstStyle/>
          <a:p>
            <a:fld id="{FDCCC207-417B-2045-AD7B-E20446F50121}" type="datetime1">
              <a:rPr lang="fi-FI" smtClean="0"/>
              <a:t>17.2.2022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8BA61-A5CB-224A-911C-F2D5953D69B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30950"/>
            <a:ext cx="400050" cy="242888"/>
          </a:xfrm>
        </p:spPr>
        <p:txBody>
          <a:bodyPr/>
          <a:lstStyle/>
          <a:p>
            <a:fld id="{1578E46A-2119-334F-A42A-D6938F0C7581}" type="slidenum">
              <a:rPr lang="fi-FI" smtClean="0"/>
              <a:pPr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0589473"/>
      </p:ext>
    </p:extLst>
  </p:cSld>
  <p:clrMapOvr>
    <a:masterClrMapping/>
  </p:clrMapOvr>
</p:sld>
</file>

<file path=ppt/theme/theme1.xml><?xml version="1.0" encoding="utf-8"?>
<a:theme xmlns:a="http://schemas.openxmlformats.org/drawingml/2006/main" name="Keltainen">
  <a:themeElements>
    <a:clrScheme name="Järvenpää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6C8D4"/>
      </a:accent1>
      <a:accent2>
        <a:srgbClr val="209C99"/>
      </a:accent2>
      <a:accent3>
        <a:srgbClr val="45A083"/>
      </a:accent3>
      <a:accent4>
        <a:srgbClr val="FBDE56"/>
      </a:accent4>
      <a:accent5>
        <a:srgbClr val="50BCB5"/>
      </a:accent5>
      <a:accent6>
        <a:srgbClr val="F16C61"/>
      </a:accent6>
      <a:hlink>
        <a:srgbClr val="00A6BA"/>
      </a:hlink>
      <a:folHlink>
        <a:srgbClr val="00A6B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9772.pptx" id="{792A2D15-11B0-4015-B207-DA6B91AE6A23}" vid="{06A0C392-F974-42C8-91C0-5B357E214F53}"/>
    </a:ext>
  </a:extLst>
</a:theme>
</file>

<file path=ppt/theme/theme2.xml><?xml version="1.0" encoding="utf-8"?>
<a:theme xmlns:a="http://schemas.openxmlformats.org/drawingml/2006/main" name="Turkoosi">
  <a:themeElements>
    <a:clrScheme name="Järvenpää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6C8D4"/>
      </a:accent1>
      <a:accent2>
        <a:srgbClr val="209C99"/>
      </a:accent2>
      <a:accent3>
        <a:srgbClr val="45A083"/>
      </a:accent3>
      <a:accent4>
        <a:srgbClr val="FBDE56"/>
      </a:accent4>
      <a:accent5>
        <a:srgbClr val="50BCB5"/>
      </a:accent5>
      <a:accent6>
        <a:srgbClr val="F16C61"/>
      </a:accent6>
      <a:hlink>
        <a:srgbClr val="00A6BA"/>
      </a:hlink>
      <a:folHlink>
        <a:srgbClr val="00A6B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9772.pptx" id="{792A2D15-11B0-4015-B207-DA6B91AE6A23}" vid="{FB3E1259-4B1B-475D-A7CE-767C57275954}"/>
    </a:ext>
  </a:extLst>
</a:theme>
</file>

<file path=ppt/theme/theme3.xml><?xml version="1.0" encoding="utf-8"?>
<a:theme xmlns:a="http://schemas.openxmlformats.org/drawingml/2006/main" name="Syaani">
  <a:themeElements>
    <a:clrScheme name="Järvenpää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6C8D4"/>
      </a:accent1>
      <a:accent2>
        <a:srgbClr val="209C99"/>
      </a:accent2>
      <a:accent3>
        <a:srgbClr val="45A083"/>
      </a:accent3>
      <a:accent4>
        <a:srgbClr val="FBDE56"/>
      </a:accent4>
      <a:accent5>
        <a:srgbClr val="50BCB5"/>
      </a:accent5>
      <a:accent6>
        <a:srgbClr val="F16C61"/>
      </a:accent6>
      <a:hlink>
        <a:srgbClr val="00A6BA"/>
      </a:hlink>
      <a:folHlink>
        <a:srgbClr val="00A6B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9772.pptx" id="{792A2D15-11B0-4015-B207-DA6B91AE6A23}" vid="{E31855A9-C4CE-4F65-838D-ADDD84985CC0}"/>
    </a:ext>
  </a:extLst>
</a:theme>
</file>

<file path=ppt/theme/theme4.xml><?xml version="1.0" encoding="utf-8"?>
<a:theme xmlns:a="http://schemas.openxmlformats.org/drawingml/2006/main" name="Vihreä">
  <a:themeElements>
    <a:clrScheme name="Järvenpää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6C8D4"/>
      </a:accent1>
      <a:accent2>
        <a:srgbClr val="209C99"/>
      </a:accent2>
      <a:accent3>
        <a:srgbClr val="45A083"/>
      </a:accent3>
      <a:accent4>
        <a:srgbClr val="FBDE56"/>
      </a:accent4>
      <a:accent5>
        <a:srgbClr val="50BCB5"/>
      </a:accent5>
      <a:accent6>
        <a:srgbClr val="F16C61"/>
      </a:accent6>
      <a:hlink>
        <a:srgbClr val="00A6BA"/>
      </a:hlink>
      <a:folHlink>
        <a:srgbClr val="00A6B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9772.pptx" id="{792A2D15-11B0-4015-B207-DA6B91AE6A23}" vid="{AC59151B-0693-45B6-A0D6-B05141F1F6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F93578CC0BC874395AC8E08128BE258" ma:contentTypeVersion="6" ma:contentTypeDescription="Luo uusi asiakirja." ma:contentTypeScope="" ma:versionID="9fc12e24fb5120361ca5abc29430c331">
  <xsd:schema xmlns:xsd="http://www.w3.org/2001/XMLSchema" xmlns:xs="http://www.w3.org/2001/XMLSchema" xmlns:p="http://schemas.microsoft.com/office/2006/metadata/properties" xmlns:ns2="aceae13c-48e4-4182-af93-d5c56eb41a7e" xmlns:ns3="6b7d77ba-cb87-4f3e-af24-a9a7fd68a98f" targetNamespace="http://schemas.microsoft.com/office/2006/metadata/properties" ma:root="true" ma:fieldsID="d57ed7ad38085a62bc53aa4b445d8b99" ns2:_="" ns3:_="">
    <xsd:import namespace="aceae13c-48e4-4182-af93-d5c56eb41a7e"/>
    <xsd:import namespace="6b7d77ba-cb87-4f3e-af24-a9a7fd68a9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eae13c-48e4-4182-af93-d5c56eb41a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7d77ba-cb87-4f3e-af24-a9a7fd68a98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52386C-B09C-43A2-9D26-736BFC983759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6b7d77ba-cb87-4f3e-af24-a9a7fd68a98f"/>
    <ds:schemaRef ds:uri="aceae13c-48e4-4182-af93-d5c56eb41a7e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94C7B4C-79C7-4DB8-A2CE-E48FB89B64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E07738-27CF-4AF9-8301-99A5E0582D6E}">
  <ds:schemaRefs>
    <ds:schemaRef ds:uri="6b7d77ba-cb87-4f3e-af24-a9a7fd68a98f"/>
    <ds:schemaRef ds:uri="aceae13c-48e4-4182-af93-d5c56eb41a7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Powerpoint-esityspohja</Template>
  <TotalTime>50</TotalTime>
  <Words>1338</Words>
  <Application>Microsoft Office PowerPoint</Application>
  <PresentationFormat>Laajakuva</PresentationFormat>
  <Paragraphs>164</Paragraphs>
  <Slides>12</Slides>
  <Notes>10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4</vt:i4>
      </vt:variant>
      <vt:variant>
        <vt:lpstr>Dian otsikot</vt:lpstr>
      </vt:variant>
      <vt:variant>
        <vt:i4>12</vt:i4>
      </vt:variant>
    </vt:vector>
  </HeadingPairs>
  <TitlesOfParts>
    <vt:vector size="21" baseType="lpstr">
      <vt:lpstr>Arial</vt:lpstr>
      <vt:lpstr>Calibri</vt:lpstr>
      <vt:lpstr>Tahoma</vt:lpstr>
      <vt:lpstr>Times</vt:lpstr>
      <vt:lpstr>Times New Roman</vt:lpstr>
      <vt:lpstr>Keltainen</vt:lpstr>
      <vt:lpstr>Turkoosi</vt:lpstr>
      <vt:lpstr>Syaani</vt:lpstr>
      <vt:lpstr>Vihreä</vt:lpstr>
      <vt:lpstr>Ruotsinkielinen opetus ja kasvatus Järvenpäässä</vt:lpstr>
      <vt:lpstr>Tervetuloa keskustelutilaisuuteen ruotsinkielisestä varhaiskasvatuksesta, esiopetuksesta ja perusopetuksesta!</vt:lpstr>
      <vt:lpstr>Kyselytulokset</vt:lpstr>
      <vt:lpstr>Arvomaailma +++ (5 suurin arvo)</vt:lpstr>
      <vt:lpstr>Arvomaailma ---</vt:lpstr>
      <vt:lpstr>Mitä asioita pidät tärkeänä ruotsinkielisen varhaiskasvatuksen ja esiopetuksen järjestämisessä?</vt:lpstr>
      <vt:lpstr>Mitä asioita pidät tärkeänä lapsen varhaiskasvatuksen kieliympäristössä? </vt:lpstr>
      <vt:lpstr>Mitä muuta toivot otettavan huomioon ruotsinkielisen varhaiskasvatuksen järjestämisen kilpailutuksessa? </vt:lpstr>
      <vt:lpstr>Mitä asioita pidät tärkeänä lapsen perusopetuksen kieliympäristössä? </vt:lpstr>
      <vt:lpstr>Mitä toivot erityisesti otettavan huomioon ruotsinkieliseen opetukseen liittyen?</vt:lpstr>
      <vt:lpstr>Vapaa palaute kyselyyn liittyen</vt:lpstr>
      <vt:lpstr>Kiitos! Tack!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Kallio-Meriläinen Pilvi</dc:creator>
  <cp:lastModifiedBy>Kallio-Meriläinen Pilvi</cp:lastModifiedBy>
  <cp:revision>1</cp:revision>
  <dcterms:created xsi:type="dcterms:W3CDTF">2022-02-14T10:31:52Z</dcterms:created>
  <dcterms:modified xsi:type="dcterms:W3CDTF">2022-02-17T12:33:49Z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0x0101000F93578CC0BC874395AC8E08128BE258</vt:lpwstr>
  </property>
</Properties>
</file>