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4"/>
    <p:sldMasterId id="2147483693" r:id="rId5"/>
    <p:sldMasterId id="2147483699" r:id="rId6"/>
    <p:sldMasterId id="2147483705" r:id="rId7"/>
  </p:sldMasterIdLst>
  <p:notesMasterIdLst>
    <p:notesMasterId r:id="rId30"/>
  </p:notesMasterIdLst>
  <p:handoutMasterIdLst>
    <p:handoutMasterId r:id="rId31"/>
  </p:handoutMasterIdLst>
  <p:sldIdLst>
    <p:sldId id="256" r:id="rId8"/>
    <p:sldId id="273" r:id="rId9"/>
    <p:sldId id="282" r:id="rId10"/>
    <p:sldId id="262" r:id="rId11"/>
    <p:sldId id="294" r:id="rId12"/>
    <p:sldId id="295" r:id="rId13"/>
    <p:sldId id="286" r:id="rId14"/>
    <p:sldId id="285" r:id="rId15"/>
    <p:sldId id="281" r:id="rId16"/>
    <p:sldId id="263" r:id="rId17"/>
    <p:sldId id="283" r:id="rId18"/>
    <p:sldId id="291" r:id="rId19"/>
    <p:sldId id="265" r:id="rId20"/>
    <p:sldId id="266" r:id="rId21"/>
    <p:sldId id="288" r:id="rId22"/>
    <p:sldId id="268" r:id="rId23"/>
    <p:sldId id="284" r:id="rId24"/>
    <p:sldId id="271" r:id="rId25"/>
    <p:sldId id="293" r:id="rId26"/>
    <p:sldId id="272" r:id="rId27"/>
    <p:sldId id="292" r:id="rId28"/>
    <p:sldId id="280" r:id="rId2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riina Jarkko" initials="KJ" lastIdx="2" clrIdx="0">
    <p:extLst>
      <p:ext uri="{19B8F6BF-5375-455C-9EA6-DF929625EA0E}">
        <p15:presenceInfo xmlns:p15="http://schemas.microsoft.com/office/powerpoint/2012/main" userId="S::katariina.jarkko@edu.jarvenpaa.fi::9f8e6ec2-b916-4404-bed3-9a3e833fb1b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DB7"/>
    <a:srgbClr val="00A6BB"/>
    <a:srgbClr val="90D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5B849-9DEB-4CD3-A9D7-A2D0DC0BECF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B23F05F-35D9-4F29-8BC6-D06EDAAE1EF6}">
      <dgm:prSet/>
      <dgm:spPr/>
      <dgm:t>
        <a:bodyPr/>
        <a:lstStyle/>
        <a:p>
          <a:r>
            <a:rPr lang="en-US" b="1" err="1"/>
            <a:t>Tulossa</a:t>
          </a:r>
          <a:r>
            <a:rPr lang="en-US" b="1"/>
            <a:t> </a:t>
          </a:r>
          <a:r>
            <a:rPr lang="en-US" b="1" err="1"/>
            <a:t>yhteishakuun</a:t>
          </a:r>
          <a:r>
            <a:rPr lang="en-US" b="1"/>
            <a:t>: </a:t>
          </a:r>
          <a:r>
            <a:rPr lang="en-US" b="1" err="1"/>
            <a:t>Hakeutuminen</a:t>
          </a:r>
          <a:r>
            <a:rPr lang="en-US" b="1"/>
            <a:t> </a:t>
          </a:r>
          <a:r>
            <a:rPr lang="en-US" b="1" err="1"/>
            <a:t>tunnistautuneena</a:t>
          </a:r>
          <a:endParaRPr lang="en-US" err="1"/>
        </a:p>
      </dgm:t>
    </dgm:pt>
    <dgm:pt modelId="{AC225031-76B2-4E49-9B55-CEDEF6A182FB}" type="parTrans" cxnId="{36984371-E729-4F92-9552-F0B01A8CF173}">
      <dgm:prSet/>
      <dgm:spPr/>
      <dgm:t>
        <a:bodyPr/>
        <a:lstStyle/>
        <a:p>
          <a:endParaRPr lang="en-US"/>
        </a:p>
      </dgm:t>
    </dgm:pt>
    <dgm:pt modelId="{2FAE9AF7-C246-4564-9046-679C7FA76AB7}" type="sibTrans" cxnId="{36984371-E729-4F92-9552-F0B01A8CF173}">
      <dgm:prSet/>
      <dgm:spPr/>
      <dgm:t>
        <a:bodyPr/>
        <a:lstStyle/>
        <a:p>
          <a:endParaRPr lang="en-US"/>
        </a:p>
      </dgm:t>
    </dgm:pt>
    <dgm:pt modelId="{C84AA9C7-F927-4990-B0BF-91829915EFF9}">
      <dgm:prSet custT="1"/>
      <dgm:spPr/>
      <dgm:t>
        <a:bodyPr/>
        <a:lstStyle/>
        <a:p>
          <a:r>
            <a:rPr lang="en-US" sz="2400"/>
            <a:t>Hakija voi valita, täyttääkö hakulomakkeen tunnistautuneena (sähköinen tunnistautuminen vaatii nuorella olevan käytössä henkilökohtaisesti verkkopankkitunnukset/mobiliivarmenne)</a:t>
          </a:r>
        </a:p>
      </dgm:t>
    </dgm:pt>
    <dgm:pt modelId="{0F894FD9-8D1F-4C30-A152-C05AE2F469ED}" type="parTrans" cxnId="{E8A94BF0-5AC0-4482-8AA8-58D2C08D1AA2}">
      <dgm:prSet/>
      <dgm:spPr/>
      <dgm:t>
        <a:bodyPr/>
        <a:lstStyle/>
        <a:p>
          <a:endParaRPr lang="en-US"/>
        </a:p>
      </dgm:t>
    </dgm:pt>
    <dgm:pt modelId="{F12454B0-F29E-47D2-8FC9-D7A3EDCAB3D3}" type="sibTrans" cxnId="{E8A94BF0-5AC0-4482-8AA8-58D2C08D1AA2}">
      <dgm:prSet/>
      <dgm:spPr/>
      <dgm:t>
        <a:bodyPr/>
        <a:lstStyle/>
        <a:p>
          <a:endParaRPr lang="en-US"/>
        </a:p>
      </dgm:t>
    </dgm:pt>
    <dgm:pt modelId="{59F9EC9A-8338-41D0-975E-EFF62E9F6746}">
      <dgm:prSet custT="1"/>
      <dgm:spPr/>
      <dgm:t>
        <a:bodyPr/>
        <a:lstStyle/>
        <a:p>
          <a:r>
            <a:rPr lang="en-US" sz="2400" err="1"/>
            <a:t>Hakijalla</a:t>
          </a:r>
          <a:r>
            <a:rPr lang="en-US" sz="2400"/>
            <a:t> on </a:t>
          </a:r>
          <a:r>
            <a:rPr lang="en-US" sz="2400" err="1"/>
            <a:t>neljä</a:t>
          </a:r>
          <a:r>
            <a:rPr lang="en-US" sz="2400"/>
            <a:t> (4) </a:t>
          </a:r>
          <a:r>
            <a:rPr lang="en-US" sz="2400" err="1"/>
            <a:t>tuntia</a:t>
          </a:r>
          <a:r>
            <a:rPr lang="en-US" sz="2400"/>
            <a:t> </a:t>
          </a:r>
          <a:r>
            <a:rPr lang="en-US" sz="2400" err="1"/>
            <a:t>aikaa</a:t>
          </a:r>
          <a:r>
            <a:rPr lang="en-US" sz="2400"/>
            <a:t> </a:t>
          </a:r>
          <a:r>
            <a:rPr lang="en-US" sz="2400" err="1"/>
            <a:t>lähettää</a:t>
          </a:r>
          <a:r>
            <a:rPr lang="en-US" sz="2400"/>
            <a:t> </a:t>
          </a:r>
          <a:r>
            <a:rPr lang="en-US" sz="2400" err="1"/>
            <a:t>hakemus</a:t>
          </a:r>
          <a:r>
            <a:rPr lang="en-US" sz="2400"/>
            <a:t>, </a:t>
          </a:r>
          <a:r>
            <a:rPr lang="en-US" sz="2400" err="1"/>
            <a:t>jonka</a:t>
          </a:r>
          <a:r>
            <a:rPr lang="en-US" sz="2400"/>
            <a:t> </a:t>
          </a:r>
          <a:r>
            <a:rPr lang="en-US" sz="2400" err="1"/>
            <a:t>jälkeen</a:t>
          </a:r>
          <a:r>
            <a:rPr lang="en-US" sz="2400"/>
            <a:t> </a:t>
          </a:r>
          <a:r>
            <a:rPr lang="en-US" sz="2400" err="1"/>
            <a:t>hakijan</a:t>
          </a:r>
          <a:r>
            <a:rPr lang="en-US" sz="2400"/>
            <a:t> </a:t>
          </a:r>
          <a:r>
            <a:rPr lang="en-US" sz="2400" err="1"/>
            <a:t>istunto</a:t>
          </a:r>
          <a:r>
            <a:rPr lang="en-US" sz="2400"/>
            <a:t> </a:t>
          </a:r>
          <a:r>
            <a:rPr lang="en-US" sz="2400" err="1"/>
            <a:t>katkaistaan</a:t>
          </a:r>
          <a:r>
            <a:rPr lang="en-US" sz="2400"/>
            <a:t>. Aika </a:t>
          </a:r>
          <a:r>
            <a:rPr lang="en-US" sz="2400" err="1"/>
            <a:t>lähtee</a:t>
          </a:r>
          <a:r>
            <a:rPr lang="en-US" sz="2400"/>
            <a:t> </a:t>
          </a:r>
          <a:r>
            <a:rPr lang="en-US" sz="2400" err="1"/>
            <a:t>kulumaan</a:t>
          </a:r>
          <a:r>
            <a:rPr lang="en-US" sz="2400"/>
            <a:t> </a:t>
          </a:r>
          <a:r>
            <a:rPr lang="en-US" sz="2400" err="1"/>
            <a:t>lomakkeelle</a:t>
          </a:r>
          <a:r>
            <a:rPr lang="en-US" sz="2400"/>
            <a:t> </a:t>
          </a:r>
          <a:r>
            <a:rPr lang="en-US" sz="2400" err="1"/>
            <a:t>siirtymisestä</a:t>
          </a:r>
          <a:r>
            <a:rPr lang="en-US" sz="2400"/>
            <a:t>, </a:t>
          </a:r>
          <a:r>
            <a:rPr lang="en-US" sz="2400" err="1"/>
            <a:t>tunnistautuminen</a:t>
          </a:r>
          <a:r>
            <a:rPr lang="en-US" sz="2400"/>
            <a:t> </a:t>
          </a:r>
          <a:r>
            <a:rPr lang="en-US" sz="2400" err="1"/>
            <a:t>ei</a:t>
          </a:r>
          <a:r>
            <a:rPr lang="en-US" sz="2400"/>
            <a:t> </a:t>
          </a:r>
          <a:r>
            <a:rPr lang="en-US" sz="2400" err="1"/>
            <a:t>kuluta</a:t>
          </a:r>
          <a:r>
            <a:rPr lang="en-US" sz="2400"/>
            <a:t> </a:t>
          </a:r>
          <a:r>
            <a:rPr lang="en-US" sz="2400" err="1"/>
            <a:t>käytössä</a:t>
          </a:r>
          <a:r>
            <a:rPr lang="en-US" sz="2400"/>
            <a:t> </a:t>
          </a:r>
          <a:r>
            <a:rPr lang="en-US" sz="2400" err="1"/>
            <a:t>olevaa</a:t>
          </a:r>
          <a:r>
            <a:rPr lang="en-US" sz="2400"/>
            <a:t> </a:t>
          </a:r>
          <a:r>
            <a:rPr lang="en-US" sz="2400" err="1"/>
            <a:t>lomakkeen</a:t>
          </a:r>
          <a:r>
            <a:rPr lang="en-US" sz="2400"/>
            <a:t> </a:t>
          </a:r>
          <a:r>
            <a:rPr lang="en-US" sz="2400" err="1"/>
            <a:t>täyttöaikaa</a:t>
          </a:r>
          <a:r>
            <a:rPr lang="en-US" sz="2400"/>
            <a:t>.</a:t>
          </a:r>
        </a:p>
      </dgm:t>
    </dgm:pt>
    <dgm:pt modelId="{37D88255-514D-4437-99A7-C050AF7758CC}" type="parTrans" cxnId="{08C1EDB1-87D9-4516-A918-7DAE21C4C00B}">
      <dgm:prSet/>
      <dgm:spPr/>
      <dgm:t>
        <a:bodyPr/>
        <a:lstStyle/>
        <a:p>
          <a:endParaRPr lang="en-US"/>
        </a:p>
      </dgm:t>
    </dgm:pt>
    <dgm:pt modelId="{588658AA-1646-4B14-A5AC-599C52C02669}" type="sibTrans" cxnId="{08C1EDB1-87D9-4516-A918-7DAE21C4C00B}">
      <dgm:prSet/>
      <dgm:spPr/>
      <dgm:t>
        <a:bodyPr/>
        <a:lstStyle/>
        <a:p>
          <a:endParaRPr lang="en-US"/>
        </a:p>
      </dgm:t>
    </dgm:pt>
    <dgm:pt modelId="{9B47E0C8-EEE2-4E38-A8CF-F3C01C932D07}">
      <dgm:prSet custT="1"/>
      <dgm:spPr/>
      <dgm:t>
        <a:bodyPr/>
        <a:lstStyle/>
        <a:p>
          <a:r>
            <a:rPr lang="en-US" sz="2400" err="1"/>
            <a:t>Tunnistautuneelle</a:t>
          </a:r>
          <a:r>
            <a:rPr lang="en-US" sz="2400"/>
            <a:t> </a:t>
          </a:r>
          <a:r>
            <a:rPr lang="en-US" sz="2400" err="1"/>
            <a:t>hakijalle</a:t>
          </a:r>
          <a:r>
            <a:rPr lang="en-US" sz="2400" b="1"/>
            <a:t> EI </a:t>
          </a:r>
          <a:r>
            <a:rPr lang="en-US" sz="2400" b="1" err="1"/>
            <a:t>lähde</a:t>
          </a:r>
          <a:r>
            <a:rPr lang="en-US" sz="2400"/>
            <a:t> </a:t>
          </a:r>
          <a:r>
            <a:rPr lang="en-US" sz="2400" err="1"/>
            <a:t>koskaan</a:t>
          </a:r>
          <a:r>
            <a:rPr lang="en-US" sz="2400"/>
            <a:t> </a:t>
          </a:r>
          <a:r>
            <a:rPr lang="en-US" sz="2400" err="1"/>
            <a:t>sähköpostilla</a:t>
          </a:r>
          <a:r>
            <a:rPr lang="en-US" sz="2400"/>
            <a:t> </a:t>
          </a:r>
          <a:r>
            <a:rPr lang="en-US" sz="2400" err="1"/>
            <a:t>muokkauslinkkiä</a:t>
          </a:r>
          <a:r>
            <a:rPr lang="en-US" sz="2400"/>
            <a:t>, </a:t>
          </a:r>
          <a:r>
            <a:rPr lang="en-US" sz="2400" err="1"/>
            <a:t>vaan</a:t>
          </a:r>
          <a:r>
            <a:rPr lang="en-US" sz="2400"/>
            <a:t> </a:t>
          </a:r>
          <a:r>
            <a:rPr lang="en-US" sz="2400" err="1"/>
            <a:t>hakija</a:t>
          </a:r>
          <a:r>
            <a:rPr lang="en-US" sz="2400"/>
            <a:t> </a:t>
          </a:r>
          <a:r>
            <a:rPr lang="en-US" sz="2400" err="1"/>
            <a:t>ohjataan</a:t>
          </a:r>
          <a:r>
            <a:rPr lang="en-US" sz="2400"/>
            <a:t> </a:t>
          </a:r>
          <a:r>
            <a:rPr lang="en-US" sz="2400" err="1"/>
            <a:t>aina</a:t>
          </a:r>
          <a:r>
            <a:rPr lang="en-US" sz="2400"/>
            <a:t> </a:t>
          </a:r>
          <a:r>
            <a:rPr lang="en-US" sz="2400" err="1"/>
            <a:t>muokkaamaan</a:t>
          </a:r>
          <a:r>
            <a:rPr lang="en-US" sz="2400"/>
            <a:t> </a:t>
          </a:r>
          <a:r>
            <a:rPr lang="en-US" sz="2400" err="1"/>
            <a:t>hakemusta</a:t>
          </a:r>
          <a:r>
            <a:rPr lang="en-US" sz="2400"/>
            <a:t> Oma </a:t>
          </a:r>
          <a:r>
            <a:rPr lang="en-US" sz="2400" err="1"/>
            <a:t>opintopolku</a:t>
          </a:r>
          <a:r>
            <a:rPr lang="en-US" sz="2400"/>
            <a:t> –</a:t>
          </a:r>
          <a:r>
            <a:rPr lang="en-US" sz="2400" err="1"/>
            <a:t>palvelussa</a:t>
          </a:r>
          <a:r>
            <a:rPr lang="en-US" sz="2400"/>
            <a:t>.</a:t>
          </a:r>
        </a:p>
      </dgm:t>
    </dgm:pt>
    <dgm:pt modelId="{1737DF66-FAE0-4312-A074-8036BA30A978}" type="parTrans" cxnId="{C9F0B909-3D88-4D1E-9AB1-D52BF0945CCD}">
      <dgm:prSet/>
      <dgm:spPr/>
      <dgm:t>
        <a:bodyPr/>
        <a:lstStyle/>
        <a:p>
          <a:endParaRPr lang="en-US"/>
        </a:p>
      </dgm:t>
    </dgm:pt>
    <dgm:pt modelId="{A5F232B8-5870-4F8E-81EB-3B8BA1210B14}" type="sibTrans" cxnId="{C9F0B909-3D88-4D1E-9AB1-D52BF0945CCD}">
      <dgm:prSet/>
      <dgm:spPr/>
      <dgm:t>
        <a:bodyPr/>
        <a:lstStyle/>
        <a:p>
          <a:endParaRPr lang="en-US"/>
        </a:p>
      </dgm:t>
    </dgm:pt>
    <dgm:pt modelId="{B2334B49-A9DE-4293-8F3B-2DBAC6323D84}" type="pres">
      <dgm:prSet presAssocID="{4195B849-9DEB-4CD3-A9D7-A2D0DC0BECF1}" presName="vert0" presStyleCnt="0">
        <dgm:presLayoutVars>
          <dgm:dir/>
          <dgm:animOne val="branch"/>
          <dgm:animLvl val="lvl"/>
        </dgm:presLayoutVars>
      </dgm:prSet>
      <dgm:spPr/>
    </dgm:pt>
    <dgm:pt modelId="{1BDB9C88-1635-458C-930C-B8F9376BEE64}" type="pres">
      <dgm:prSet presAssocID="{0B23F05F-35D9-4F29-8BC6-D06EDAAE1EF6}" presName="thickLine" presStyleLbl="alignNode1" presStyleIdx="0" presStyleCnt="1"/>
      <dgm:spPr/>
    </dgm:pt>
    <dgm:pt modelId="{CB410929-D2CB-46F6-9214-A3C2F373FF51}" type="pres">
      <dgm:prSet presAssocID="{0B23F05F-35D9-4F29-8BC6-D06EDAAE1EF6}" presName="horz1" presStyleCnt="0"/>
      <dgm:spPr/>
    </dgm:pt>
    <dgm:pt modelId="{793A8E0F-1EF9-4BB4-AC8C-95A60ADA56A3}" type="pres">
      <dgm:prSet presAssocID="{0B23F05F-35D9-4F29-8BC6-D06EDAAE1EF6}" presName="tx1" presStyleLbl="revTx" presStyleIdx="0" presStyleCnt="4"/>
      <dgm:spPr/>
    </dgm:pt>
    <dgm:pt modelId="{EA7E745E-5DE4-46AA-A1AB-E3BAD26B2A17}" type="pres">
      <dgm:prSet presAssocID="{0B23F05F-35D9-4F29-8BC6-D06EDAAE1EF6}" presName="vert1" presStyleCnt="0"/>
      <dgm:spPr/>
    </dgm:pt>
    <dgm:pt modelId="{A30010AB-1C62-4DF9-8A5B-34F762B28BCE}" type="pres">
      <dgm:prSet presAssocID="{C84AA9C7-F927-4990-B0BF-91829915EFF9}" presName="vertSpace2a" presStyleCnt="0"/>
      <dgm:spPr/>
    </dgm:pt>
    <dgm:pt modelId="{CFE7A2B8-8D77-43B6-A44F-B1A7B8A95BF0}" type="pres">
      <dgm:prSet presAssocID="{C84AA9C7-F927-4990-B0BF-91829915EFF9}" presName="horz2" presStyleCnt="0"/>
      <dgm:spPr/>
    </dgm:pt>
    <dgm:pt modelId="{D4F66DAE-0A46-4EA7-B95F-349142D7DB18}" type="pres">
      <dgm:prSet presAssocID="{C84AA9C7-F927-4990-B0BF-91829915EFF9}" presName="horzSpace2" presStyleCnt="0"/>
      <dgm:spPr/>
    </dgm:pt>
    <dgm:pt modelId="{DA1DFCF1-29F5-4C40-8E6E-73B55B817227}" type="pres">
      <dgm:prSet presAssocID="{C84AA9C7-F927-4990-B0BF-91829915EFF9}" presName="tx2" presStyleLbl="revTx" presStyleIdx="1" presStyleCnt="4"/>
      <dgm:spPr/>
    </dgm:pt>
    <dgm:pt modelId="{52FF509A-61BD-4F6F-B12E-522C516EDC17}" type="pres">
      <dgm:prSet presAssocID="{C84AA9C7-F927-4990-B0BF-91829915EFF9}" presName="vert2" presStyleCnt="0"/>
      <dgm:spPr/>
    </dgm:pt>
    <dgm:pt modelId="{0CAB7553-DA97-4D5B-9384-3D2B8A485E94}" type="pres">
      <dgm:prSet presAssocID="{C84AA9C7-F927-4990-B0BF-91829915EFF9}" presName="thinLine2b" presStyleLbl="callout" presStyleIdx="0" presStyleCnt="3"/>
      <dgm:spPr/>
    </dgm:pt>
    <dgm:pt modelId="{BEF75EBC-BFF0-4D96-96BB-CC22B2A0EECC}" type="pres">
      <dgm:prSet presAssocID="{C84AA9C7-F927-4990-B0BF-91829915EFF9}" presName="vertSpace2b" presStyleCnt="0"/>
      <dgm:spPr/>
    </dgm:pt>
    <dgm:pt modelId="{FA62DCE8-6233-4A30-84DA-2529F76E3565}" type="pres">
      <dgm:prSet presAssocID="{59F9EC9A-8338-41D0-975E-EFF62E9F6746}" presName="horz2" presStyleCnt="0"/>
      <dgm:spPr/>
    </dgm:pt>
    <dgm:pt modelId="{0245412D-43DE-4D91-8849-ACB332AA7341}" type="pres">
      <dgm:prSet presAssocID="{59F9EC9A-8338-41D0-975E-EFF62E9F6746}" presName="horzSpace2" presStyleCnt="0"/>
      <dgm:spPr/>
    </dgm:pt>
    <dgm:pt modelId="{5DDE021C-DAD1-4112-90DF-9953706167B8}" type="pres">
      <dgm:prSet presAssocID="{59F9EC9A-8338-41D0-975E-EFF62E9F6746}" presName="tx2" presStyleLbl="revTx" presStyleIdx="2" presStyleCnt="4"/>
      <dgm:spPr/>
    </dgm:pt>
    <dgm:pt modelId="{720E08A7-B032-4B6C-8280-D4559B43673A}" type="pres">
      <dgm:prSet presAssocID="{59F9EC9A-8338-41D0-975E-EFF62E9F6746}" presName="vert2" presStyleCnt="0"/>
      <dgm:spPr/>
    </dgm:pt>
    <dgm:pt modelId="{4939015C-8C6E-41D3-B270-9A4DF411ADFE}" type="pres">
      <dgm:prSet presAssocID="{59F9EC9A-8338-41D0-975E-EFF62E9F6746}" presName="thinLine2b" presStyleLbl="callout" presStyleIdx="1" presStyleCnt="3"/>
      <dgm:spPr/>
    </dgm:pt>
    <dgm:pt modelId="{D65DC556-7791-4047-B0CE-1AEFAB93B9CC}" type="pres">
      <dgm:prSet presAssocID="{59F9EC9A-8338-41D0-975E-EFF62E9F6746}" presName="vertSpace2b" presStyleCnt="0"/>
      <dgm:spPr/>
    </dgm:pt>
    <dgm:pt modelId="{7243D4E7-8682-479E-8ADA-0F9817F761B3}" type="pres">
      <dgm:prSet presAssocID="{9B47E0C8-EEE2-4E38-A8CF-F3C01C932D07}" presName="horz2" presStyleCnt="0"/>
      <dgm:spPr/>
    </dgm:pt>
    <dgm:pt modelId="{60F66924-E7DA-475A-ABAB-893CB5E28A9D}" type="pres">
      <dgm:prSet presAssocID="{9B47E0C8-EEE2-4E38-A8CF-F3C01C932D07}" presName="horzSpace2" presStyleCnt="0"/>
      <dgm:spPr/>
    </dgm:pt>
    <dgm:pt modelId="{4FA431F6-69B4-40C9-9C1A-D1C374EFAC64}" type="pres">
      <dgm:prSet presAssocID="{9B47E0C8-EEE2-4E38-A8CF-F3C01C932D07}" presName="tx2" presStyleLbl="revTx" presStyleIdx="3" presStyleCnt="4"/>
      <dgm:spPr/>
    </dgm:pt>
    <dgm:pt modelId="{190C13D7-5A6E-4AC3-A742-F53CEB621166}" type="pres">
      <dgm:prSet presAssocID="{9B47E0C8-EEE2-4E38-A8CF-F3C01C932D07}" presName="vert2" presStyleCnt="0"/>
      <dgm:spPr/>
    </dgm:pt>
    <dgm:pt modelId="{25F6E428-C85A-4B4E-8863-1B7197357678}" type="pres">
      <dgm:prSet presAssocID="{9B47E0C8-EEE2-4E38-A8CF-F3C01C932D07}" presName="thinLine2b" presStyleLbl="callout" presStyleIdx="2" presStyleCnt="3"/>
      <dgm:spPr/>
    </dgm:pt>
    <dgm:pt modelId="{E4D26408-AC64-40C3-8C52-6E7854316D9C}" type="pres">
      <dgm:prSet presAssocID="{9B47E0C8-EEE2-4E38-A8CF-F3C01C932D07}" presName="vertSpace2b" presStyleCnt="0"/>
      <dgm:spPr/>
    </dgm:pt>
  </dgm:ptLst>
  <dgm:cxnLst>
    <dgm:cxn modelId="{C9F0B909-3D88-4D1E-9AB1-D52BF0945CCD}" srcId="{0B23F05F-35D9-4F29-8BC6-D06EDAAE1EF6}" destId="{9B47E0C8-EEE2-4E38-A8CF-F3C01C932D07}" srcOrd="2" destOrd="0" parTransId="{1737DF66-FAE0-4312-A074-8036BA30A978}" sibTransId="{A5F232B8-5870-4F8E-81EB-3B8BA1210B14}"/>
    <dgm:cxn modelId="{FD88734D-832A-4241-BBCA-01451F4DBD09}" type="presOf" srcId="{4195B849-9DEB-4CD3-A9D7-A2D0DC0BECF1}" destId="{B2334B49-A9DE-4293-8F3B-2DBAC6323D84}" srcOrd="0" destOrd="0" presId="urn:microsoft.com/office/officeart/2008/layout/LinedList"/>
    <dgm:cxn modelId="{36984371-E729-4F92-9552-F0B01A8CF173}" srcId="{4195B849-9DEB-4CD3-A9D7-A2D0DC0BECF1}" destId="{0B23F05F-35D9-4F29-8BC6-D06EDAAE1EF6}" srcOrd="0" destOrd="0" parTransId="{AC225031-76B2-4E49-9B55-CEDEF6A182FB}" sibTransId="{2FAE9AF7-C246-4564-9046-679C7FA76AB7}"/>
    <dgm:cxn modelId="{948B4156-D8C5-44B5-B6FC-C4A009B02A65}" type="presOf" srcId="{59F9EC9A-8338-41D0-975E-EFF62E9F6746}" destId="{5DDE021C-DAD1-4112-90DF-9953706167B8}" srcOrd="0" destOrd="0" presId="urn:microsoft.com/office/officeart/2008/layout/LinedList"/>
    <dgm:cxn modelId="{82C89A5A-BE2F-49DE-AF99-0AE7E215FB48}" type="presOf" srcId="{C84AA9C7-F927-4990-B0BF-91829915EFF9}" destId="{DA1DFCF1-29F5-4C40-8E6E-73B55B817227}" srcOrd="0" destOrd="0" presId="urn:microsoft.com/office/officeart/2008/layout/LinedList"/>
    <dgm:cxn modelId="{58C8AEA0-11DE-449E-B456-D35F8D4303A8}" type="presOf" srcId="{9B47E0C8-EEE2-4E38-A8CF-F3C01C932D07}" destId="{4FA431F6-69B4-40C9-9C1A-D1C374EFAC64}" srcOrd="0" destOrd="0" presId="urn:microsoft.com/office/officeart/2008/layout/LinedList"/>
    <dgm:cxn modelId="{C55195A4-F4CF-4F84-AFF4-DB9A969E1D0C}" type="presOf" srcId="{0B23F05F-35D9-4F29-8BC6-D06EDAAE1EF6}" destId="{793A8E0F-1EF9-4BB4-AC8C-95A60ADA56A3}" srcOrd="0" destOrd="0" presId="urn:microsoft.com/office/officeart/2008/layout/LinedList"/>
    <dgm:cxn modelId="{08C1EDB1-87D9-4516-A918-7DAE21C4C00B}" srcId="{0B23F05F-35D9-4F29-8BC6-D06EDAAE1EF6}" destId="{59F9EC9A-8338-41D0-975E-EFF62E9F6746}" srcOrd="1" destOrd="0" parTransId="{37D88255-514D-4437-99A7-C050AF7758CC}" sibTransId="{588658AA-1646-4B14-A5AC-599C52C02669}"/>
    <dgm:cxn modelId="{E8A94BF0-5AC0-4482-8AA8-58D2C08D1AA2}" srcId="{0B23F05F-35D9-4F29-8BC6-D06EDAAE1EF6}" destId="{C84AA9C7-F927-4990-B0BF-91829915EFF9}" srcOrd="0" destOrd="0" parTransId="{0F894FD9-8D1F-4C30-A152-C05AE2F469ED}" sibTransId="{F12454B0-F29E-47D2-8FC9-D7A3EDCAB3D3}"/>
    <dgm:cxn modelId="{F6DE5B6D-B488-4DD1-993D-238804531B36}" type="presParOf" srcId="{B2334B49-A9DE-4293-8F3B-2DBAC6323D84}" destId="{1BDB9C88-1635-458C-930C-B8F9376BEE64}" srcOrd="0" destOrd="0" presId="urn:microsoft.com/office/officeart/2008/layout/LinedList"/>
    <dgm:cxn modelId="{EC923B26-4B3B-4FEB-B82C-4611C9B545D9}" type="presParOf" srcId="{B2334B49-A9DE-4293-8F3B-2DBAC6323D84}" destId="{CB410929-D2CB-46F6-9214-A3C2F373FF51}" srcOrd="1" destOrd="0" presId="urn:microsoft.com/office/officeart/2008/layout/LinedList"/>
    <dgm:cxn modelId="{1E25BA88-3105-4A07-AE34-149AA2526D59}" type="presParOf" srcId="{CB410929-D2CB-46F6-9214-A3C2F373FF51}" destId="{793A8E0F-1EF9-4BB4-AC8C-95A60ADA56A3}" srcOrd="0" destOrd="0" presId="urn:microsoft.com/office/officeart/2008/layout/LinedList"/>
    <dgm:cxn modelId="{FFB605AD-C8C7-4BE7-926C-2A9D45A7A131}" type="presParOf" srcId="{CB410929-D2CB-46F6-9214-A3C2F373FF51}" destId="{EA7E745E-5DE4-46AA-A1AB-E3BAD26B2A17}" srcOrd="1" destOrd="0" presId="urn:microsoft.com/office/officeart/2008/layout/LinedList"/>
    <dgm:cxn modelId="{351073AD-152D-4908-BAB4-69CC4D2E637C}" type="presParOf" srcId="{EA7E745E-5DE4-46AA-A1AB-E3BAD26B2A17}" destId="{A30010AB-1C62-4DF9-8A5B-34F762B28BCE}" srcOrd="0" destOrd="0" presId="urn:microsoft.com/office/officeart/2008/layout/LinedList"/>
    <dgm:cxn modelId="{153214CD-527A-49B2-B92C-DBEC41B068DC}" type="presParOf" srcId="{EA7E745E-5DE4-46AA-A1AB-E3BAD26B2A17}" destId="{CFE7A2B8-8D77-43B6-A44F-B1A7B8A95BF0}" srcOrd="1" destOrd="0" presId="urn:microsoft.com/office/officeart/2008/layout/LinedList"/>
    <dgm:cxn modelId="{604C02A4-830E-4465-AB44-59D1D09BC89C}" type="presParOf" srcId="{CFE7A2B8-8D77-43B6-A44F-B1A7B8A95BF0}" destId="{D4F66DAE-0A46-4EA7-B95F-349142D7DB18}" srcOrd="0" destOrd="0" presId="urn:microsoft.com/office/officeart/2008/layout/LinedList"/>
    <dgm:cxn modelId="{E0C8011A-C1A7-4AB8-AB4E-FFF4450F958D}" type="presParOf" srcId="{CFE7A2B8-8D77-43B6-A44F-B1A7B8A95BF0}" destId="{DA1DFCF1-29F5-4C40-8E6E-73B55B817227}" srcOrd="1" destOrd="0" presId="urn:microsoft.com/office/officeart/2008/layout/LinedList"/>
    <dgm:cxn modelId="{20404732-4224-4FDD-84CE-FF202FE2C919}" type="presParOf" srcId="{CFE7A2B8-8D77-43B6-A44F-B1A7B8A95BF0}" destId="{52FF509A-61BD-4F6F-B12E-522C516EDC17}" srcOrd="2" destOrd="0" presId="urn:microsoft.com/office/officeart/2008/layout/LinedList"/>
    <dgm:cxn modelId="{44F4B3A9-4F17-4B52-9369-62DA16906B0A}" type="presParOf" srcId="{EA7E745E-5DE4-46AA-A1AB-E3BAD26B2A17}" destId="{0CAB7553-DA97-4D5B-9384-3D2B8A485E94}" srcOrd="2" destOrd="0" presId="urn:microsoft.com/office/officeart/2008/layout/LinedList"/>
    <dgm:cxn modelId="{999F7B8D-B02B-47B4-9C3A-F19A408649CC}" type="presParOf" srcId="{EA7E745E-5DE4-46AA-A1AB-E3BAD26B2A17}" destId="{BEF75EBC-BFF0-4D96-96BB-CC22B2A0EECC}" srcOrd="3" destOrd="0" presId="urn:microsoft.com/office/officeart/2008/layout/LinedList"/>
    <dgm:cxn modelId="{663A5F51-4436-491C-8AA0-7C0BD884D4A0}" type="presParOf" srcId="{EA7E745E-5DE4-46AA-A1AB-E3BAD26B2A17}" destId="{FA62DCE8-6233-4A30-84DA-2529F76E3565}" srcOrd="4" destOrd="0" presId="urn:microsoft.com/office/officeart/2008/layout/LinedList"/>
    <dgm:cxn modelId="{DAD9B862-B0A8-484D-A850-88B1BED7367B}" type="presParOf" srcId="{FA62DCE8-6233-4A30-84DA-2529F76E3565}" destId="{0245412D-43DE-4D91-8849-ACB332AA7341}" srcOrd="0" destOrd="0" presId="urn:microsoft.com/office/officeart/2008/layout/LinedList"/>
    <dgm:cxn modelId="{F60920F2-5965-4C1B-86EF-8EDD1A274A20}" type="presParOf" srcId="{FA62DCE8-6233-4A30-84DA-2529F76E3565}" destId="{5DDE021C-DAD1-4112-90DF-9953706167B8}" srcOrd="1" destOrd="0" presId="urn:microsoft.com/office/officeart/2008/layout/LinedList"/>
    <dgm:cxn modelId="{B4A2D026-FBB4-4AE8-9354-9FC92FDEEF40}" type="presParOf" srcId="{FA62DCE8-6233-4A30-84DA-2529F76E3565}" destId="{720E08A7-B032-4B6C-8280-D4559B43673A}" srcOrd="2" destOrd="0" presId="urn:microsoft.com/office/officeart/2008/layout/LinedList"/>
    <dgm:cxn modelId="{A074FE61-CB52-4CA9-870E-C0F980A1EE35}" type="presParOf" srcId="{EA7E745E-5DE4-46AA-A1AB-E3BAD26B2A17}" destId="{4939015C-8C6E-41D3-B270-9A4DF411ADFE}" srcOrd="5" destOrd="0" presId="urn:microsoft.com/office/officeart/2008/layout/LinedList"/>
    <dgm:cxn modelId="{CF519093-D7F2-4434-9E6F-72C2978B140D}" type="presParOf" srcId="{EA7E745E-5DE4-46AA-A1AB-E3BAD26B2A17}" destId="{D65DC556-7791-4047-B0CE-1AEFAB93B9CC}" srcOrd="6" destOrd="0" presId="urn:microsoft.com/office/officeart/2008/layout/LinedList"/>
    <dgm:cxn modelId="{D5E6480D-EAA3-48C6-9F29-AD3C597CEBBC}" type="presParOf" srcId="{EA7E745E-5DE4-46AA-A1AB-E3BAD26B2A17}" destId="{7243D4E7-8682-479E-8ADA-0F9817F761B3}" srcOrd="7" destOrd="0" presId="urn:microsoft.com/office/officeart/2008/layout/LinedList"/>
    <dgm:cxn modelId="{B7B77EBC-08EC-49E6-9349-63367087D5B5}" type="presParOf" srcId="{7243D4E7-8682-479E-8ADA-0F9817F761B3}" destId="{60F66924-E7DA-475A-ABAB-893CB5E28A9D}" srcOrd="0" destOrd="0" presId="urn:microsoft.com/office/officeart/2008/layout/LinedList"/>
    <dgm:cxn modelId="{233A0629-AEDD-4E8D-8D88-7BED7C7E5681}" type="presParOf" srcId="{7243D4E7-8682-479E-8ADA-0F9817F761B3}" destId="{4FA431F6-69B4-40C9-9C1A-D1C374EFAC64}" srcOrd="1" destOrd="0" presId="urn:microsoft.com/office/officeart/2008/layout/LinedList"/>
    <dgm:cxn modelId="{D44D9C4D-1EAF-4886-BDAA-496C8360C02E}" type="presParOf" srcId="{7243D4E7-8682-479E-8ADA-0F9817F761B3}" destId="{190C13D7-5A6E-4AC3-A742-F53CEB621166}" srcOrd="2" destOrd="0" presId="urn:microsoft.com/office/officeart/2008/layout/LinedList"/>
    <dgm:cxn modelId="{B0863BDA-A604-4300-8C25-C0195E7E34BE}" type="presParOf" srcId="{EA7E745E-5DE4-46AA-A1AB-E3BAD26B2A17}" destId="{25F6E428-C85A-4B4E-8863-1B7197357678}" srcOrd="8" destOrd="0" presId="urn:microsoft.com/office/officeart/2008/layout/LinedList"/>
    <dgm:cxn modelId="{6C09BE07-60B6-4A29-9877-468AF6A88C51}" type="presParOf" srcId="{EA7E745E-5DE4-46AA-A1AB-E3BAD26B2A17}" destId="{E4D26408-AC64-40C3-8C52-6E7854316D9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DB9C88-1635-458C-930C-B8F9376BEE64}">
      <dsp:nvSpPr>
        <dsp:cNvPr id="0" name=""/>
        <dsp:cNvSpPr/>
      </dsp:nvSpPr>
      <dsp:spPr>
        <a:xfrm>
          <a:off x="0" y="2342"/>
          <a:ext cx="114043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A8E0F-1EF9-4BB4-AC8C-95A60ADA56A3}">
      <dsp:nvSpPr>
        <dsp:cNvPr id="0" name=""/>
        <dsp:cNvSpPr/>
      </dsp:nvSpPr>
      <dsp:spPr>
        <a:xfrm>
          <a:off x="0" y="2342"/>
          <a:ext cx="2280875" cy="479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err="1"/>
            <a:t>Tulossa</a:t>
          </a:r>
          <a:r>
            <a:rPr lang="en-US" sz="2200" b="1" kern="1200"/>
            <a:t> </a:t>
          </a:r>
          <a:r>
            <a:rPr lang="en-US" sz="2200" b="1" kern="1200" err="1"/>
            <a:t>yhteishakuun</a:t>
          </a:r>
          <a:r>
            <a:rPr lang="en-US" sz="2200" b="1" kern="1200"/>
            <a:t>: </a:t>
          </a:r>
          <a:r>
            <a:rPr lang="en-US" sz="2200" b="1" kern="1200" err="1"/>
            <a:t>Hakeutuminen</a:t>
          </a:r>
          <a:r>
            <a:rPr lang="en-US" sz="2200" b="1" kern="1200"/>
            <a:t> </a:t>
          </a:r>
          <a:r>
            <a:rPr lang="en-US" sz="2200" b="1" kern="1200" err="1"/>
            <a:t>tunnistautuneena</a:t>
          </a:r>
          <a:endParaRPr lang="en-US" sz="2200" kern="1200" err="1"/>
        </a:p>
      </dsp:txBody>
      <dsp:txXfrm>
        <a:off x="0" y="2342"/>
        <a:ext cx="2280875" cy="4792509"/>
      </dsp:txXfrm>
    </dsp:sp>
    <dsp:sp modelId="{DA1DFCF1-29F5-4C40-8E6E-73B55B817227}">
      <dsp:nvSpPr>
        <dsp:cNvPr id="0" name=""/>
        <dsp:cNvSpPr/>
      </dsp:nvSpPr>
      <dsp:spPr>
        <a:xfrm>
          <a:off x="2451940" y="77225"/>
          <a:ext cx="8952434" cy="1497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Hakija voi valita, täyttääkö hakulomakkeen tunnistautuneena (sähköinen tunnistautuminen vaatii nuorella olevan käytössä henkilökohtaisesti verkkopankkitunnukset/mobiliivarmenne)</a:t>
          </a:r>
        </a:p>
      </dsp:txBody>
      <dsp:txXfrm>
        <a:off x="2451940" y="77225"/>
        <a:ext cx="8952434" cy="1497659"/>
      </dsp:txXfrm>
    </dsp:sp>
    <dsp:sp modelId="{0CAB7553-DA97-4D5B-9384-3D2B8A485E94}">
      <dsp:nvSpPr>
        <dsp:cNvPr id="0" name=""/>
        <dsp:cNvSpPr/>
      </dsp:nvSpPr>
      <dsp:spPr>
        <a:xfrm>
          <a:off x="2280875" y="1574884"/>
          <a:ext cx="9123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DE021C-DAD1-4112-90DF-9953706167B8}">
      <dsp:nvSpPr>
        <dsp:cNvPr id="0" name=""/>
        <dsp:cNvSpPr/>
      </dsp:nvSpPr>
      <dsp:spPr>
        <a:xfrm>
          <a:off x="2451940" y="1649767"/>
          <a:ext cx="8952434" cy="1497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err="1"/>
            <a:t>Hakijalla</a:t>
          </a:r>
          <a:r>
            <a:rPr lang="en-US" sz="2400" kern="1200"/>
            <a:t> on </a:t>
          </a:r>
          <a:r>
            <a:rPr lang="en-US" sz="2400" kern="1200" err="1"/>
            <a:t>neljä</a:t>
          </a:r>
          <a:r>
            <a:rPr lang="en-US" sz="2400" kern="1200"/>
            <a:t> (4) </a:t>
          </a:r>
          <a:r>
            <a:rPr lang="en-US" sz="2400" kern="1200" err="1"/>
            <a:t>tuntia</a:t>
          </a:r>
          <a:r>
            <a:rPr lang="en-US" sz="2400" kern="1200"/>
            <a:t> </a:t>
          </a:r>
          <a:r>
            <a:rPr lang="en-US" sz="2400" kern="1200" err="1"/>
            <a:t>aikaa</a:t>
          </a:r>
          <a:r>
            <a:rPr lang="en-US" sz="2400" kern="1200"/>
            <a:t> </a:t>
          </a:r>
          <a:r>
            <a:rPr lang="en-US" sz="2400" kern="1200" err="1"/>
            <a:t>lähettää</a:t>
          </a:r>
          <a:r>
            <a:rPr lang="en-US" sz="2400" kern="1200"/>
            <a:t> </a:t>
          </a:r>
          <a:r>
            <a:rPr lang="en-US" sz="2400" kern="1200" err="1"/>
            <a:t>hakemus</a:t>
          </a:r>
          <a:r>
            <a:rPr lang="en-US" sz="2400" kern="1200"/>
            <a:t>, </a:t>
          </a:r>
          <a:r>
            <a:rPr lang="en-US" sz="2400" kern="1200" err="1"/>
            <a:t>jonka</a:t>
          </a:r>
          <a:r>
            <a:rPr lang="en-US" sz="2400" kern="1200"/>
            <a:t> </a:t>
          </a:r>
          <a:r>
            <a:rPr lang="en-US" sz="2400" kern="1200" err="1"/>
            <a:t>jälkeen</a:t>
          </a:r>
          <a:r>
            <a:rPr lang="en-US" sz="2400" kern="1200"/>
            <a:t> </a:t>
          </a:r>
          <a:r>
            <a:rPr lang="en-US" sz="2400" kern="1200" err="1"/>
            <a:t>hakijan</a:t>
          </a:r>
          <a:r>
            <a:rPr lang="en-US" sz="2400" kern="1200"/>
            <a:t> </a:t>
          </a:r>
          <a:r>
            <a:rPr lang="en-US" sz="2400" kern="1200" err="1"/>
            <a:t>istunto</a:t>
          </a:r>
          <a:r>
            <a:rPr lang="en-US" sz="2400" kern="1200"/>
            <a:t> </a:t>
          </a:r>
          <a:r>
            <a:rPr lang="en-US" sz="2400" kern="1200" err="1"/>
            <a:t>katkaistaan</a:t>
          </a:r>
          <a:r>
            <a:rPr lang="en-US" sz="2400" kern="1200"/>
            <a:t>. Aika </a:t>
          </a:r>
          <a:r>
            <a:rPr lang="en-US" sz="2400" kern="1200" err="1"/>
            <a:t>lähtee</a:t>
          </a:r>
          <a:r>
            <a:rPr lang="en-US" sz="2400" kern="1200"/>
            <a:t> </a:t>
          </a:r>
          <a:r>
            <a:rPr lang="en-US" sz="2400" kern="1200" err="1"/>
            <a:t>kulumaan</a:t>
          </a:r>
          <a:r>
            <a:rPr lang="en-US" sz="2400" kern="1200"/>
            <a:t> </a:t>
          </a:r>
          <a:r>
            <a:rPr lang="en-US" sz="2400" kern="1200" err="1"/>
            <a:t>lomakkeelle</a:t>
          </a:r>
          <a:r>
            <a:rPr lang="en-US" sz="2400" kern="1200"/>
            <a:t> </a:t>
          </a:r>
          <a:r>
            <a:rPr lang="en-US" sz="2400" kern="1200" err="1"/>
            <a:t>siirtymisestä</a:t>
          </a:r>
          <a:r>
            <a:rPr lang="en-US" sz="2400" kern="1200"/>
            <a:t>, </a:t>
          </a:r>
          <a:r>
            <a:rPr lang="en-US" sz="2400" kern="1200" err="1"/>
            <a:t>tunnistautuminen</a:t>
          </a:r>
          <a:r>
            <a:rPr lang="en-US" sz="2400" kern="1200"/>
            <a:t> </a:t>
          </a:r>
          <a:r>
            <a:rPr lang="en-US" sz="2400" kern="1200" err="1"/>
            <a:t>ei</a:t>
          </a:r>
          <a:r>
            <a:rPr lang="en-US" sz="2400" kern="1200"/>
            <a:t> </a:t>
          </a:r>
          <a:r>
            <a:rPr lang="en-US" sz="2400" kern="1200" err="1"/>
            <a:t>kuluta</a:t>
          </a:r>
          <a:r>
            <a:rPr lang="en-US" sz="2400" kern="1200"/>
            <a:t> </a:t>
          </a:r>
          <a:r>
            <a:rPr lang="en-US" sz="2400" kern="1200" err="1"/>
            <a:t>käytössä</a:t>
          </a:r>
          <a:r>
            <a:rPr lang="en-US" sz="2400" kern="1200"/>
            <a:t> </a:t>
          </a:r>
          <a:r>
            <a:rPr lang="en-US" sz="2400" kern="1200" err="1"/>
            <a:t>olevaa</a:t>
          </a:r>
          <a:r>
            <a:rPr lang="en-US" sz="2400" kern="1200"/>
            <a:t> </a:t>
          </a:r>
          <a:r>
            <a:rPr lang="en-US" sz="2400" kern="1200" err="1"/>
            <a:t>lomakkeen</a:t>
          </a:r>
          <a:r>
            <a:rPr lang="en-US" sz="2400" kern="1200"/>
            <a:t> </a:t>
          </a:r>
          <a:r>
            <a:rPr lang="en-US" sz="2400" kern="1200" err="1"/>
            <a:t>täyttöaikaa</a:t>
          </a:r>
          <a:r>
            <a:rPr lang="en-US" sz="2400" kern="1200"/>
            <a:t>.</a:t>
          </a:r>
        </a:p>
      </dsp:txBody>
      <dsp:txXfrm>
        <a:off x="2451940" y="1649767"/>
        <a:ext cx="8952434" cy="1497659"/>
      </dsp:txXfrm>
    </dsp:sp>
    <dsp:sp modelId="{4939015C-8C6E-41D3-B270-9A4DF411ADFE}">
      <dsp:nvSpPr>
        <dsp:cNvPr id="0" name=""/>
        <dsp:cNvSpPr/>
      </dsp:nvSpPr>
      <dsp:spPr>
        <a:xfrm>
          <a:off x="2280875" y="3147426"/>
          <a:ext cx="9123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431F6-69B4-40C9-9C1A-D1C374EFAC64}">
      <dsp:nvSpPr>
        <dsp:cNvPr id="0" name=""/>
        <dsp:cNvSpPr/>
      </dsp:nvSpPr>
      <dsp:spPr>
        <a:xfrm>
          <a:off x="2451940" y="3222309"/>
          <a:ext cx="8952434" cy="1497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err="1"/>
            <a:t>Tunnistautuneelle</a:t>
          </a:r>
          <a:r>
            <a:rPr lang="en-US" sz="2400" kern="1200"/>
            <a:t> </a:t>
          </a:r>
          <a:r>
            <a:rPr lang="en-US" sz="2400" kern="1200" err="1"/>
            <a:t>hakijalle</a:t>
          </a:r>
          <a:r>
            <a:rPr lang="en-US" sz="2400" b="1" kern="1200"/>
            <a:t> EI </a:t>
          </a:r>
          <a:r>
            <a:rPr lang="en-US" sz="2400" b="1" kern="1200" err="1"/>
            <a:t>lähde</a:t>
          </a:r>
          <a:r>
            <a:rPr lang="en-US" sz="2400" kern="1200"/>
            <a:t> </a:t>
          </a:r>
          <a:r>
            <a:rPr lang="en-US" sz="2400" kern="1200" err="1"/>
            <a:t>koskaan</a:t>
          </a:r>
          <a:r>
            <a:rPr lang="en-US" sz="2400" kern="1200"/>
            <a:t> </a:t>
          </a:r>
          <a:r>
            <a:rPr lang="en-US" sz="2400" kern="1200" err="1"/>
            <a:t>sähköpostilla</a:t>
          </a:r>
          <a:r>
            <a:rPr lang="en-US" sz="2400" kern="1200"/>
            <a:t> </a:t>
          </a:r>
          <a:r>
            <a:rPr lang="en-US" sz="2400" kern="1200" err="1"/>
            <a:t>muokkauslinkkiä</a:t>
          </a:r>
          <a:r>
            <a:rPr lang="en-US" sz="2400" kern="1200"/>
            <a:t>, </a:t>
          </a:r>
          <a:r>
            <a:rPr lang="en-US" sz="2400" kern="1200" err="1"/>
            <a:t>vaan</a:t>
          </a:r>
          <a:r>
            <a:rPr lang="en-US" sz="2400" kern="1200"/>
            <a:t> </a:t>
          </a:r>
          <a:r>
            <a:rPr lang="en-US" sz="2400" kern="1200" err="1"/>
            <a:t>hakija</a:t>
          </a:r>
          <a:r>
            <a:rPr lang="en-US" sz="2400" kern="1200"/>
            <a:t> </a:t>
          </a:r>
          <a:r>
            <a:rPr lang="en-US" sz="2400" kern="1200" err="1"/>
            <a:t>ohjataan</a:t>
          </a:r>
          <a:r>
            <a:rPr lang="en-US" sz="2400" kern="1200"/>
            <a:t> </a:t>
          </a:r>
          <a:r>
            <a:rPr lang="en-US" sz="2400" kern="1200" err="1"/>
            <a:t>aina</a:t>
          </a:r>
          <a:r>
            <a:rPr lang="en-US" sz="2400" kern="1200"/>
            <a:t> </a:t>
          </a:r>
          <a:r>
            <a:rPr lang="en-US" sz="2400" kern="1200" err="1"/>
            <a:t>muokkaamaan</a:t>
          </a:r>
          <a:r>
            <a:rPr lang="en-US" sz="2400" kern="1200"/>
            <a:t> </a:t>
          </a:r>
          <a:r>
            <a:rPr lang="en-US" sz="2400" kern="1200" err="1"/>
            <a:t>hakemusta</a:t>
          </a:r>
          <a:r>
            <a:rPr lang="en-US" sz="2400" kern="1200"/>
            <a:t> Oma </a:t>
          </a:r>
          <a:r>
            <a:rPr lang="en-US" sz="2400" kern="1200" err="1"/>
            <a:t>opintopolku</a:t>
          </a:r>
          <a:r>
            <a:rPr lang="en-US" sz="2400" kern="1200"/>
            <a:t> –</a:t>
          </a:r>
          <a:r>
            <a:rPr lang="en-US" sz="2400" kern="1200" err="1"/>
            <a:t>palvelussa</a:t>
          </a:r>
          <a:r>
            <a:rPr lang="en-US" sz="2400" kern="1200"/>
            <a:t>.</a:t>
          </a:r>
        </a:p>
      </dsp:txBody>
      <dsp:txXfrm>
        <a:off x="2451940" y="3222309"/>
        <a:ext cx="8952434" cy="1497659"/>
      </dsp:txXfrm>
    </dsp:sp>
    <dsp:sp modelId="{25F6E428-C85A-4B4E-8863-1B7197357678}">
      <dsp:nvSpPr>
        <dsp:cNvPr id="0" name=""/>
        <dsp:cNvSpPr/>
      </dsp:nvSpPr>
      <dsp:spPr>
        <a:xfrm>
          <a:off x="2280875" y="4719968"/>
          <a:ext cx="91235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8AEDC0-8B64-9544-913B-14B277D19B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4F9B49-0CD0-1F46-88BB-FE61510FC9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8E3BA-B8ED-9648-A4EA-0B60A5BC2F43}" type="datetimeFigureOut">
              <a:rPr lang="fi-FI" smtClean="0"/>
              <a:t>1.12.2025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CF4838-9FE8-7441-B795-689B4913E7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3D834-927C-E34C-9793-3D536E590B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6AC73-82E3-A348-A7F5-74685B9C18F2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228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26D53-CC3E-D545-A752-9B3EF5C113BE}" type="datetimeFigureOut">
              <a:rPr lang="fi-FI" smtClean="0"/>
              <a:t>1.12.2025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2658C-E89A-4149-AF58-B66DE8AF673E}" type="slidenum">
              <a:rPr lang="fi-FI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067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fi-FI"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6467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eltaine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AE87A436-E0CB-A645-B68A-80CBB38F9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09013" y="136865"/>
            <a:ext cx="4089173" cy="31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3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5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F9ED67-2DBF-264B-9139-435BBD4D38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9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tx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5C1A8C-19FE-CC4D-BB57-569127DC4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67DE0DE-8BD3-444F-83F7-CFEC2EC8F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969" b="27580"/>
          <a:stretch/>
        </p:blipFill>
        <p:spPr>
          <a:xfrm>
            <a:off x="7353619" y="3425802"/>
            <a:ext cx="4838381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2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eltainen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88AAA093-E87A-F84D-9280-0B7158CF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B17A0-BB57-0C44-81F0-1AF29E20862B}" type="datetime1">
              <a:rPr lang="fi-FI" smtClean="0"/>
              <a:t>1.12.2025</a:t>
            </a:fld>
            <a:endParaRPr lang="fi-FI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3996ED8-E030-8447-B1CD-092D8135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A33A52-843E-8B41-9356-2CD32C7708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E2C2265-1DDB-1A4C-BECE-F986F11A1C91}"/>
              </a:ext>
            </a:extLst>
          </p:cNvPr>
          <p:cNvGrpSpPr/>
          <p:nvPr userDrawn="1"/>
        </p:nvGrpSpPr>
        <p:grpSpPr>
          <a:xfrm>
            <a:off x="0" y="0"/>
            <a:ext cx="4876422" cy="6858000"/>
            <a:chOff x="0" y="0"/>
            <a:chExt cx="4876422" cy="6858000"/>
          </a:xfrm>
        </p:grpSpPr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8AA097DE-AC4A-D342-A0E5-9BA5599424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b="9419"/>
            <a:stretch/>
          </p:blipFill>
          <p:spPr>
            <a:xfrm>
              <a:off x="0" y="0"/>
              <a:ext cx="4876422" cy="4902200"/>
            </a:xfrm>
            <a:prstGeom prst="rect">
              <a:avLst/>
            </a:prstGeom>
          </p:spPr>
        </p:pic>
        <p:pic>
          <p:nvPicPr>
            <p:cNvPr id="13" name="Picture 12" descr="A close up of a logo&#10;&#10;Description automatically generated">
              <a:extLst>
                <a:ext uri="{FF2B5EF4-FFF2-40B4-BE49-F238E27FC236}">
                  <a16:creationId xmlns:a16="http://schemas.microsoft.com/office/drawing/2014/main" id="{283684B8-F22C-3D42-9DB6-8693C5A354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7008" t="-1" b="63705"/>
            <a:stretch/>
          </p:blipFill>
          <p:spPr>
            <a:xfrm>
              <a:off x="0" y="4893733"/>
              <a:ext cx="4876422" cy="1964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530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urkoos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 descr="A picture containing light&#10;&#10;Description automatically generated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9013" y="136865"/>
            <a:ext cx="4089174" cy="315207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D5B2ADF7-8914-6D48-B762-4797E82B36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2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7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86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B0B50A-9B83-214A-80D5-EEB085391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7F392C8-FAB5-EC4E-AA5E-56DC40E5BC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7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urkoos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EC8994-CAF8-3E43-AD74-8F870AA97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D104FB7-B8F9-984F-A0CE-F253FE57AD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"/>
            <a:ext cx="4908108" cy="5092371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D998FDB-ACE8-EE43-9299-19BAAA8646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65327"/>
          <a:stretch/>
        </p:blipFill>
        <p:spPr>
          <a:xfrm>
            <a:off x="0" y="5092370"/>
            <a:ext cx="4908108" cy="17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12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yaani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94DEA34-ED3E-654B-AFC6-F505A1EE9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rgbClr val="00A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09013" y="136865"/>
            <a:ext cx="4089174" cy="31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15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38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62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aan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9502B8-73D0-024A-96EE-A3F830D9C9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878C3C01-8F09-5743-B2CD-E1D4508040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3547"/>
          <a:stretch/>
        </p:blipFill>
        <p:spPr>
          <a:xfrm>
            <a:off x="7355655" y="3425802"/>
            <a:ext cx="4834625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47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yaani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1A3CC-492B-8846-B79A-ADC4F7D85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7390"/>
            <a:ext cx="1604271" cy="834221"/>
          </a:xfrm>
          <a:prstGeom prst="rect">
            <a:avLst/>
          </a:prstGeom>
        </p:spPr>
      </p:pic>
      <p:pic>
        <p:nvPicPr>
          <p:cNvPr id="6" name="Picture 5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EF2E2091-3B6E-BB47-9423-ADAAF8BC72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908658" cy="4558040"/>
          </a:xfrm>
          <a:prstGeom prst="rect">
            <a:avLst/>
          </a:prstGeom>
        </p:spPr>
      </p:pic>
      <p:pic>
        <p:nvPicPr>
          <p:cNvPr id="10" name="Picture 9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3CF8F5D2-7FF8-3A4B-9281-9BEF17C127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4297" b="35244"/>
          <a:stretch/>
        </p:blipFill>
        <p:spPr>
          <a:xfrm>
            <a:off x="0" y="4558041"/>
            <a:ext cx="4908658" cy="22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50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hreä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D731D-B1B7-0647-A07D-F1ACED79F078}"/>
              </a:ext>
            </a:extLst>
          </p:cNvPr>
          <p:cNvSpPr/>
          <p:nvPr userDrawn="1"/>
        </p:nvSpPr>
        <p:spPr>
          <a:xfrm>
            <a:off x="-1" y="0"/>
            <a:ext cx="7355657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7F1ED-20C4-814F-A517-F0072FAE18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64" y="1524499"/>
            <a:ext cx="6167076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73F6-1EDF-BF42-A32D-9C9987A725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64" y="4004174"/>
            <a:ext cx="6167076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52366C2-7F9D-1743-9FD4-2C8A477E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CDF27A-B8BA-EB41-9635-793A36793FF7}" type="datetime1">
              <a:rPr lang="fi-FI" smtClean="0"/>
              <a:pPr/>
              <a:t>1.12.2025</a:t>
            </a:fld>
            <a:endParaRPr lang="fi-FI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FD9320-FF74-0045-87C2-566C68995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7004" y="6330995"/>
            <a:ext cx="3350103" cy="242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301D08-CA36-734A-B756-A2FDB722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2FDAF-0CB7-D849-950B-C987051FB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09013" y="136865"/>
            <a:ext cx="4089173" cy="3152071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B818BCA-BCA0-1943-B285-77BB1501E4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71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06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7E13B4-0590-FD49-A0AE-247FC99314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480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204C69-5299-0F44-904C-0CB0536296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518D3499-9C3D-144B-B01B-C04DA5FD8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663" b="12477"/>
          <a:stretch/>
        </p:blipFill>
        <p:spPr>
          <a:xfrm>
            <a:off x="7355653" y="3425802"/>
            <a:ext cx="4836347" cy="34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78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ihreä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4524-5770-F447-BC89-96ACC3A6F6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0" y="1441983"/>
            <a:ext cx="5996197" cy="209112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väliotsikkoa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E1F3-B01E-DB44-902B-90E1C30206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86400" y="3560095"/>
            <a:ext cx="5996197" cy="150018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alaotsikkoa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67E774B-F78C-344F-BA1D-865C987F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AC0E19-2358-D64A-AA1B-519CF0CBA3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2" y="6069173"/>
            <a:ext cx="1604271" cy="830655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09C65B7-E3CA-364A-8DB3-2D432519A0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/>
          <a:stretch/>
        </p:blipFill>
        <p:spPr>
          <a:xfrm>
            <a:off x="0" y="-1"/>
            <a:ext cx="4907204" cy="367670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6F96F7D-B5ED-9749-B973-E36F74009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37" b="12358"/>
          <a:stretch/>
        </p:blipFill>
        <p:spPr>
          <a:xfrm>
            <a:off x="0" y="3635679"/>
            <a:ext cx="4907204" cy="322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86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koosi_sisältö_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3"/>
            <a:ext cx="6555628" cy="4628645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13" y="316574"/>
            <a:ext cx="6555628" cy="999405"/>
          </a:xfrm>
        </p:spPr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EE733-F2BA-3D43-AB4D-DD469E774F3B}"/>
              </a:ext>
            </a:extLst>
          </p:cNvPr>
          <p:cNvSpPr/>
          <p:nvPr userDrawn="1"/>
        </p:nvSpPr>
        <p:spPr>
          <a:xfrm>
            <a:off x="7355656" y="0"/>
            <a:ext cx="4836344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5E3B02-943E-3F40-ABA6-3E8742E5D4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9235" y="441960"/>
            <a:ext cx="3849185" cy="24060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 i="1">
                <a:solidFill>
                  <a:schemeClr val="bg1"/>
                </a:solidFill>
                <a:latin typeface="Times" pitchFamily="2" charset="0"/>
              </a:defRPr>
            </a:lvl1pPr>
            <a:lvl2pPr marL="457200" indent="0" algn="ctr">
              <a:buNone/>
              <a:defRPr b="1" i="1">
                <a:latin typeface="Times" pitchFamily="2" charset="0"/>
              </a:defRPr>
            </a:lvl2pPr>
            <a:lvl3pPr marL="914400" indent="0" algn="ctr">
              <a:buNone/>
              <a:defRPr b="1" i="1">
                <a:latin typeface="Times" pitchFamily="2" charset="0"/>
              </a:defRPr>
            </a:lvl3pPr>
            <a:lvl4pPr marL="1371600" indent="0" algn="ctr">
              <a:buNone/>
              <a:defRPr b="1" i="1">
                <a:latin typeface="Times" pitchFamily="2" charset="0"/>
              </a:defRPr>
            </a:lvl4pPr>
            <a:lvl5pPr marL="1828800" indent="0" algn="ctr">
              <a:buNone/>
              <a:defRPr b="1" i="1">
                <a:latin typeface="Times" pitchFamily="2" charset="0"/>
              </a:defRPr>
            </a:lvl5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nostotekstiä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B0B50A-9B83-214A-80D5-EEB085391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7F392C8-FAB5-EC4E-AA5E-56DC40E5BC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1665"/>
          <a:stretch/>
        </p:blipFill>
        <p:spPr>
          <a:xfrm>
            <a:off x="7355656" y="3428999"/>
            <a:ext cx="4836344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koosi_sisältö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5618570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B8B450B-5933-8147-A11B-7EF8D82DCC9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9506" y="1448474"/>
            <a:ext cx="5618682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FBA538-AFCD-EC41-B482-6C2E3FD48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08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koosi_sisältö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EE1F-1E2F-3A4E-9620-32C780C1BD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3812" y="1448474"/>
            <a:ext cx="11404375" cy="4624666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CBCF5632-0806-0544-B31B-CECCDE3A4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53" name="Date Placeholder 52">
            <a:extLst>
              <a:ext uri="{FF2B5EF4-FFF2-40B4-BE49-F238E27FC236}">
                <a16:creationId xmlns:a16="http://schemas.microsoft.com/office/drawing/2014/main" id="{94DE0D23-ADB5-BA48-9FF2-F774A3AEFE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4" name="Footer Placeholder 53">
            <a:extLst>
              <a:ext uri="{FF2B5EF4-FFF2-40B4-BE49-F238E27FC236}">
                <a16:creationId xmlns:a16="http://schemas.microsoft.com/office/drawing/2014/main" id="{914BB46F-7000-864B-8DC4-5FFDE638B5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775929AE-8F94-0E4E-AB78-CFDC9AE2D1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DCF54C-57C0-4A43-83A4-9F071F1CC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96691" y="6067390"/>
            <a:ext cx="1604273" cy="8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4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76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5" r:id="rId2"/>
    <p:sldLayoutId id="2147483692" r:id="rId3"/>
    <p:sldLayoutId id="2147483679" r:id="rId4"/>
    <p:sldLayoutId id="2147483680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7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5" r:id="rId2"/>
    <p:sldLayoutId id="2147483696" r:id="rId3"/>
    <p:sldLayoutId id="2147483697" r:id="rId4"/>
    <p:sldLayoutId id="2147483698" r:id="rId5"/>
    <p:sldLayoutId id="214748371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133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01" r:id="rId2"/>
    <p:sldLayoutId id="2147483702" r:id="rId3"/>
    <p:sldLayoutId id="2147483703" r:id="rId4"/>
    <p:sldLayoutId id="2147483704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4355-8B87-314A-B200-842F18C9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otsikkoa</a:t>
            </a:r>
            <a:r>
              <a:rPr lang="en-GB"/>
              <a:t> </a:t>
            </a:r>
            <a:r>
              <a:rPr lang="en-GB" err="1"/>
              <a:t>napsauttamalla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C7A21-5990-A24C-B363-8F7C177D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812" y="1432560"/>
            <a:ext cx="11404376" cy="448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err="1"/>
              <a:t>Muokkaa</a:t>
            </a:r>
            <a:r>
              <a:rPr lang="en-GB"/>
              <a:t> </a:t>
            </a:r>
            <a:r>
              <a:rPr lang="en-GB" err="1"/>
              <a:t>tekstiä</a:t>
            </a:r>
            <a:r>
              <a:rPr lang="en-GB"/>
              <a:t> </a:t>
            </a:r>
            <a:r>
              <a:rPr lang="en-GB" err="1"/>
              <a:t>napsauttamalla</a:t>
            </a:r>
            <a:endParaRPr lang="en-GB"/>
          </a:p>
          <a:p>
            <a:pPr lvl="1"/>
            <a:r>
              <a:rPr lang="en-GB" err="1"/>
              <a:t>Toinen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2"/>
            <a:r>
              <a:rPr lang="en-GB" err="1"/>
              <a:t>Kolmas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3"/>
            <a:r>
              <a:rPr lang="en-GB" err="1"/>
              <a:t>Neljäs</a:t>
            </a:r>
            <a:r>
              <a:rPr lang="en-GB"/>
              <a:t> </a:t>
            </a:r>
            <a:r>
              <a:rPr lang="en-GB" err="1"/>
              <a:t>taso</a:t>
            </a:r>
            <a:endParaRPr lang="en-GB"/>
          </a:p>
          <a:p>
            <a:pPr lvl="4"/>
            <a:r>
              <a:rPr lang="en-GB" err="1"/>
              <a:t>Viides</a:t>
            </a:r>
            <a:r>
              <a:rPr lang="en-GB"/>
              <a:t> </a:t>
            </a:r>
            <a:r>
              <a:rPr lang="en-GB" err="1"/>
              <a:t>taso</a:t>
            </a:r>
            <a:endParaRPr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E6195C-B240-5641-A679-BAEB4A0FD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6433" y="6330995"/>
            <a:ext cx="940355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3FC84F-585B-9A4C-B369-4388587ED33B}" type="datetime1">
              <a:rPr lang="fi-FI" smtClean="0"/>
              <a:t>1.12.2025</a:t>
            </a:fld>
            <a:endParaRPr lang="fi-FI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18B9D63-CF62-AC40-A0A3-B7690172E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48084" y="6330995"/>
            <a:ext cx="3350103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Esityksen nimen voi laittaa tänne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4269B71-3C45-724D-822C-85C93918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3812" y="6330995"/>
            <a:ext cx="399207" cy="242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578E46A-2119-334F-A42A-D6938F0C7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76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opintopolku.fi/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D99818-5911-D142-B183-44DF92A40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11" y="-273356"/>
            <a:ext cx="6167076" cy="1999686"/>
          </a:xfrm>
        </p:spPr>
        <p:txBody>
          <a:bodyPr>
            <a:normAutofit fontScale="90000"/>
          </a:bodyPr>
          <a:lstStyle/>
          <a:p>
            <a:r>
              <a:rPr lang="fi-FI" sz="4800" dirty="0">
                <a:latin typeface="Calibri"/>
                <a:ea typeface="Calibri"/>
                <a:cs typeface="Times"/>
              </a:rPr>
              <a:t>Tervetuloa peruskoulujen</a:t>
            </a:r>
            <a:br>
              <a:rPr lang="fi-FI" sz="4800" dirty="0">
                <a:latin typeface="Calibri"/>
                <a:cs typeface="Times"/>
              </a:rPr>
            </a:br>
            <a:r>
              <a:rPr lang="fi-FI" sz="4800" dirty="0">
                <a:latin typeface="Calibri"/>
                <a:ea typeface="Calibri"/>
                <a:cs typeface="Times"/>
              </a:rPr>
              <a:t>yhteishakuiltaan!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9B504B91-485F-4A41-95C1-7F1EBC1A7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662" y="2059277"/>
            <a:ext cx="6534355" cy="403523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Illan aikataulu: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2200" dirty="0">
              <a:latin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200" b="1" dirty="0">
                <a:latin typeface="Calibri"/>
                <a:ea typeface="Tahoma"/>
                <a:cs typeface="Tahoma"/>
              </a:rPr>
              <a:t>Klo 17.00-18.00 </a:t>
            </a:r>
            <a:r>
              <a:rPr lang="fi-FI" sz="2200" dirty="0">
                <a:latin typeface="Calibri"/>
                <a:ea typeface="Tahoma"/>
                <a:cs typeface="Tahoma"/>
              </a:rPr>
              <a:t>Oppilaitosten esittelypisteet Areenalla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2200" dirty="0">
              <a:latin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Auditorion infot: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2200" b="1" dirty="0">
              <a:latin typeface="Calibri"/>
            </a:endParaRPr>
          </a:p>
          <a:p>
            <a:r>
              <a:rPr lang="fi-FI" sz="2200" b="1" dirty="0">
                <a:latin typeface="Calibri"/>
                <a:ea typeface="Tahoma"/>
                <a:cs typeface="Tahoma"/>
              </a:rPr>
              <a:t>klo 17.30-18.15 </a:t>
            </a:r>
            <a:r>
              <a:rPr lang="fi-FI" sz="2200" dirty="0">
                <a:latin typeface="Calibri"/>
                <a:ea typeface="Tahoma"/>
                <a:cs typeface="Tahoma"/>
              </a:rPr>
              <a:t>Toisen asteen ammatillinen koulutus, TUVA, opistovuosi, kaksoistutkinto ja väyläopinnot </a:t>
            </a:r>
          </a:p>
          <a:p>
            <a:pPr lvl="0"/>
            <a:r>
              <a:rPr lang="fi-FI" sz="2200" b="1" dirty="0">
                <a:latin typeface="Calibri"/>
                <a:ea typeface="Tahoma"/>
                <a:cs typeface="Tahoma"/>
              </a:rPr>
              <a:t>klo 18.20 –18.55 </a:t>
            </a:r>
            <a:r>
              <a:rPr lang="fi-FI" sz="2200" dirty="0">
                <a:latin typeface="Calibri"/>
                <a:ea typeface="Tahoma"/>
                <a:cs typeface="Tahoma"/>
              </a:rPr>
              <a:t>Lukiokoulutus </a:t>
            </a:r>
          </a:p>
          <a:p>
            <a:pPr lvl="0"/>
            <a:r>
              <a:rPr lang="fi-FI" sz="2200" b="1" dirty="0">
                <a:latin typeface="Calibri"/>
                <a:ea typeface="Tahoma"/>
                <a:cs typeface="Tahoma"/>
              </a:rPr>
              <a:t>klo 19.00 -19.30 </a:t>
            </a:r>
            <a:r>
              <a:rPr lang="fi-FI" sz="2200" dirty="0">
                <a:latin typeface="Calibri"/>
                <a:ea typeface="Tahoma"/>
                <a:cs typeface="Tahoma"/>
              </a:rPr>
              <a:t>Yhteishaku 2026 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fi-FI" sz="2200" dirty="0">
              <a:latin typeface="Calibri"/>
              <a:ea typeface="Tahoma"/>
              <a:cs typeface="Tahoma"/>
            </a:endParaRPr>
          </a:p>
          <a:p>
            <a:endParaRPr lang="fi-FI" sz="2200" b="0" i="0" dirty="0">
              <a:effectLst/>
              <a:latin typeface="Calibri"/>
            </a:endParaRPr>
          </a:p>
          <a:p>
            <a:endParaRPr lang="fi-FI" sz="2200" dirty="0">
              <a:latin typeface="Calibri"/>
            </a:endParaRPr>
          </a:p>
          <a:p>
            <a:endParaRPr lang="fi-FI" sz="220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514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7522E56-FE73-4924-8F0F-981AC1552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12" y="2102355"/>
            <a:ext cx="6555628" cy="462864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opotunnit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henkilökohtaiset ohjauskeskustelut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pari- ja ryhmäohjaus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tutustumiset oppilaitoksiin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oppilaitoskohtaiset materiaalit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demohaku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2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200" dirty="0">
              <a:solidFill>
                <a:srgbClr val="000000">
                  <a:tint val="75000"/>
                </a:srgbClr>
              </a:solidFill>
              <a:latin typeface="Calibri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2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05B32-D2B1-8F49-84B4-5E6AE17B022C}" type="datetime1">
              <a:rPr kumimoji="0" lang="fi-FI" sz="2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Tahoma"/>
                <a:cs typeface="Tahom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1.12.2025</a:t>
            </a:fld>
            <a:endParaRPr lang="fi-FI" sz="2200" dirty="0">
              <a:latin typeface="Calibri"/>
              <a:ea typeface="Tahoma"/>
              <a:cs typeface="Tahoma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fi-FI" sz="2200" dirty="0">
              <a:latin typeface="Calibri"/>
            </a:endParaRP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749BFA7C-8E73-4F07-919E-17FEA70FE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672174"/>
            <a:ext cx="6555628" cy="999405"/>
          </a:xfrm>
        </p:spPr>
        <p:txBody>
          <a:bodyPr>
            <a:noAutofit/>
          </a:bodyPr>
          <a:lstStyle/>
          <a:p>
            <a:r>
              <a:rPr lang="fi-FI" sz="4000" dirty="0">
                <a:latin typeface="Calibri"/>
                <a:ea typeface="Calibri"/>
                <a:cs typeface="Times"/>
              </a:rPr>
              <a:t>Yhteishakuun valmistautuminen koulussa </a:t>
            </a:r>
            <a:endParaRPr lang="fi-FI" sz="40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FB758C19-41BE-42AB-8DEE-59D67D5CB5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49235" y="120492"/>
            <a:ext cx="4027778" cy="2727522"/>
          </a:xfrm>
        </p:spPr>
        <p:txBody>
          <a:bodyPr>
            <a:normAutofit/>
          </a:bodyPr>
          <a:lstStyle/>
          <a:p>
            <a:endParaRPr lang="fi-FI" sz="2600" b="1">
              <a:latin typeface="Times"/>
              <a:ea typeface="Tahoma"/>
              <a:cs typeface="Tahoma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6A14A0D-6519-4F83-8C74-D7BD538D678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842375" y="6330950"/>
            <a:ext cx="3349625" cy="242888"/>
          </a:xfrm>
        </p:spPr>
        <p:txBody>
          <a:bodyPr/>
          <a:lstStyle/>
          <a:p>
            <a:r>
              <a:rPr lang="fi-FI"/>
              <a:t>Esityksen nimen voi laittaa tänne</a:t>
            </a:r>
          </a:p>
        </p:txBody>
      </p:sp>
    </p:spTree>
    <p:extLst>
      <p:ext uri="{BB962C8B-B14F-4D97-AF65-F5344CB8AC3E}">
        <p14:creationId xmlns:p14="http://schemas.microsoft.com/office/powerpoint/2010/main" val="66057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0EE9AA2-1A2F-1140-BB5B-56D69F55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5" y="284167"/>
            <a:ext cx="7078599" cy="6289666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3200" b="1" dirty="0">
                <a:solidFill>
                  <a:schemeClr val="accent2">
                    <a:lumMod val="75000"/>
                  </a:schemeClr>
                </a:solidFill>
                <a:latin typeface="Calibri"/>
                <a:ea typeface="Tahoma"/>
                <a:cs typeface="Tahoma"/>
              </a:rPr>
              <a:t>Hakuaika </a:t>
            </a:r>
          </a:p>
          <a:p>
            <a: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sz="3200" b="1" dirty="0">
              <a:solidFill>
                <a:schemeClr val="accent2">
                  <a:lumMod val="75000"/>
                </a:schemeClr>
              </a:solidFill>
              <a:latin typeface="Calibri"/>
              <a:ea typeface="Tahoma"/>
              <a:cs typeface="Tahoma"/>
            </a:endParaRPr>
          </a:p>
          <a:p>
            <a: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32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Tahoma"/>
                <a:cs typeface="Tahoma"/>
              </a:rPr>
              <a:t>17.2. klo 8.00 – 17.3.2026 klo 15.00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endParaRPr lang="fi-FI" sz="2000" b="1" dirty="0">
              <a:solidFill>
                <a:schemeClr val="accent2">
                  <a:lumMod val="75000"/>
                </a:schemeClr>
              </a:solidFill>
              <a:latin typeface="Calibri"/>
              <a:ea typeface="Tahoma"/>
              <a:cs typeface="Tahom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800" b="1" dirty="0">
                <a:solidFill>
                  <a:schemeClr val="accent2">
                    <a:lumMod val="75000"/>
                  </a:schemeClr>
                </a:solidFill>
                <a:latin typeface="Calibri"/>
                <a:ea typeface="Tahoma"/>
                <a:cs typeface="Tahoma"/>
              </a:rPr>
              <a:t>Haku tehdään osoitteessa </a:t>
            </a:r>
            <a:r>
              <a:rPr lang="fi-FI" sz="2800" b="1" dirty="0">
                <a:solidFill>
                  <a:schemeClr val="accent1">
                    <a:lumMod val="76000"/>
                  </a:schemeClr>
                </a:solidFill>
                <a:latin typeface="Calibri"/>
                <a:ea typeface="Tahoma"/>
                <a:cs typeface="Tahom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www.opintopolku.fi</a:t>
            </a:r>
            <a:endParaRPr lang="fi-FI" sz="2800" b="1">
              <a:solidFill>
                <a:schemeClr val="accent1">
                  <a:lumMod val="76000"/>
                </a:schemeClr>
              </a:solidFill>
              <a:latin typeface="Calibri"/>
              <a:ea typeface="Tahoma"/>
              <a:cs typeface="Tahoma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sz="2800" b="1" dirty="0">
              <a:solidFill>
                <a:srgbClr val="FF0000"/>
              </a:solidFill>
              <a:latin typeface="Calibri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200" b="1" dirty="0">
                <a:latin typeface="Calibri"/>
                <a:ea typeface="Tahoma"/>
                <a:cs typeface="Tahoma"/>
              </a:rPr>
              <a:t>Haun voi tehdä kotona tai koulussa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sz="2200" b="1" dirty="0">
              <a:latin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200" b="1" dirty="0">
                <a:latin typeface="Calibri"/>
                <a:ea typeface="Tahoma"/>
                <a:cs typeface="Tahoma"/>
              </a:rPr>
              <a:t>ammatillinen koulutus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200" b="1" dirty="0">
                <a:latin typeface="Calibri"/>
                <a:ea typeface="Tahoma"/>
                <a:cs typeface="Tahoma"/>
              </a:rPr>
              <a:t>lukiokoulutus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200" b="1" dirty="0">
                <a:latin typeface="Calibri"/>
                <a:ea typeface="Tahoma"/>
                <a:cs typeface="Tahoma"/>
              </a:rPr>
              <a:t>TUVA</a:t>
            </a:r>
            <a:r>
              <a:rPr lang="fi-FI" sz="2200" dirty="0">
                <a:latin typeface="Calibri"/>
                <a:ea typeface="Tahoma"/>
                <a:cs typeface="Tahoma"/>
              </a:rPr>
              <a:t>-koulutus (tutkintokoulutukseen valmentava koulutus)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200" b="1" dirty="0">
                <a:latin typeface="Calibri"/>
                <a:ea typeface="Tahoma"/>
                <a:cs typeface="Tahoma"/>
              </a:rPr>
              <a:t>vaativan erityisen tuen</a:t>
            </a:r>
            <a:r>
              <a:rPr lang="fi-FI" sz="2200" dirty="0">
                <a:latin typeface="Calibri"/>
                <a:ea typeface="Tahoma"/>
                <a:cs typeface="Tahoma"/>
              </a:rPr>
              <a:t> perusteella järjestettävä ammatillinen koulutus ja TUVA-koulutus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200" b="1" dirty="0">
                <a:latin typeface="Calibri"/>
                <a:ea typeface="Tahoma"/>
                <a:cs typeface="Tahoma"/>
              </a:rPr>
              <a:t>TELMA</a:t>
            </a:r>
            <a:r>
              <a:rPr lang="fi-FI" sz="2200" dirty="0">
                <a:latin typeface="Calibri"/>
                <a:ea typeface="Tahoma"/>
                <a:cs typeface="Tahoma"/>
              </a:rPr>
              <a:t>-koulutus (työhön ja itsenäiseen elämään valmentava koulutus)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200" b="1" dirty="0">
                <a:latin typeface="Calibri"/>
                <a:ea typeface="Tahoma"/>
                <a:cs typeface="Tahoma"/>
              </a:rPr>
              <a:t>kansanopistojen </a:t>
            </a:r>
            <a:r>
              <a:rPr lang="fi-FI" sz="2200" dirty="0">
                <a:latin typeface="Calibri"/>
                <a:ea typeface="Tahoma"/>
                <a:cs typeface="Tahoma"/>
              </a:rPr>
              <a:t>oppivelvollisille suunnatut vapaan sivistystyön linjat.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fi-FI" sz="180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382B1-26CA-4F40-8DF8-5C826951B72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75096" y="6499139"/>
            <a:ext cx="940355" cy="242838"/>
          </a:xfrm>
        </p:spPr>
        <p:txBody>
          <a:bodyPr/>
          <a:lstStyle/>
          <a:p>
            <a:fld id="{F78D3C52-C268-104D-B59B-4751FCB56570}" type="datetime1">
              <a:rPr lang="fi-FI" smtClean="0"/>
              <a:t>1.12.2025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509BC-B10F-9E44-9C35-607BBB07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044C1FE-D492-594D-8F9D-7172E047D5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49235" y="441960"/>
            <a:ext cx="3849185" cy="1812142"/>
          </a:xfrm>
        </p:spPr>
        <p:txBody>
          <a:bodyPr>
            <a:noAutofit/>
          </a:bodyPr>
          <a:lstStyle/>
          <a:p>
            <a:r>
              <a:rPr lang="fi-FI" sz="6000" b="1" i="0" dirty="0">
                <a:latin typeface="Calibri"/>
                <a:ea typeface="Tahoma"/>
                <a:cs typeface="Tahoma"/>
              </a:rPr>
              <a:t>Yhteishaku 2026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D1D60AE-78D0-4399-95C7-2296D9B62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554" y="2735036"/>
            <a:ext cx="4869722" cy="185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B1F171C-6C59-F847-83E2-1A883D18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34" y="1152803"/>
            <a:ext cx="10945979" cy="49663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4351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henkilötiedot</a:t>
            </a:r>
            <a:endParaRPr lang="en-US" sz="2400">
              <a:latin typeface="Calibri"/>
            </a:endParaRPr>
          </a:p>
          <a:p>
            <a:pPr marL="14351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pohjakoulutus</a:t>
            </a:r>
          </a:p>
          <a:p>
            <a:pPr marL="14351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huoltajan/huoltajien tiedot</a:t>
            </a:r>
          </a:p>
          <a:p>
            <a:pPr marL="14351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hakutoiveet</a:t>
            </a:r>
            <a:r>
              <a:rPr lang="fi-FI" sz="2400" dirty="0">
                <a:latin typeface="Calibri"/>
                <a:ea typeface="Tahoma"/>
                <a:cs typeface="Tahoma"/>
              </a:rPr>
              <a:t>: enintään 7 koulutusta mieluisuusjärjestykseen</a:t>
            </a:r>
          </a:p>
          <a:p>
            <a:pPr marL="14351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arvosanat siirtyvät </a:t>
            </a:r>
            <a:r>
              <a:rPr lang="fi-FI" sz="2400" b="1" dirty="0">
                <a:latin typeface="Calibri"/>
                <a:ea typeface="Tahoma"/>
                <a:cs typeface="Tahoma"/>
              </a:rPr>
              <a:t>päättötodistuksesta</a:t>
            </a:r>
            <a:r>
              <a:rPr lang="fi-FI" sz="2400" dirty="0">
                <a:latin typeface="Calibri"/>
                <a:ea typeface="Tahoma"/>
                <a:cs typeface="Tahoma"/>
              </a:rPr>
              <a:t> automaattisesti hakuun</a:t>
            </a:r>
          </a:p>
          <a:p>
            <a:pPr marL="14351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terveydelliset vaatimukset </a:t>
            </a:r>
            <a:r>
              <a:rPr lang="fi-FI" sz="2400" dirty="0">
                <a:latin typeface="Calibri"/>
                <a:ea typeface="Tahoma"/>
                <a:cs typeface="Tahoma"/>
              </a:rPr>
              <a:t>- j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oissakin ammatillisissa tutkinnoissa on terveydentilan </a:t>
            </a:r>
            <a:r>
              <a:rPr lang="fi-FI" sz="2400" dirty="0">
                <a:latin typeface="Calibri"/>
                <a:ea typeface="Tahoma"/>
                <a:cs typeface="Tahoma"/>
              </a:rPr>
              <a:t>tai toimintakyvyn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 suhteen erityisiä vaatimuksia  </a:t>
            </a:r>
            <a:endParaRPr lang="fi-FI" sz="2400">
              <a:latin typeface="Calibri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None/>
            </a:pPr>
            <a:r>
              <a:rPr lang="fi-FI" sz="2400" dirty="0">
                <a:latin typeface="Calibri"/>
                <a:ea typeface="Tahoma"/>
                <a:cs typeface="Tahoma"/>
              </a:rPr>
              <a:t>            </a:t>
            </a:r>
            <a:r>
              <a:rPr lang="fi-FI" sz="2400" b="1" dirty="0">
                <a:solidFill>
                  <a:schemeClr val="accent1">
                    <a:lumMod val="49000"/>
                  </a:schemeClr>
                </a:solidFill>
                <a:latin typeface="Calibri"/>
                <a:ea typeface="Tahoma"/>
                <a:cs typeface="Tahoma"/>
              </a:rPr>
              <a:t>(https://opintopolku.fi/konfo/fi/sivu/hakijan-terveys-ja-toimintakyky)</a:t>
            </a:r>
          </a:p>
          <a:p>
            <a:pPr marL="143510"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harkintaan perustuva valinta </a:t>
            </a:r>
            <a:r>
              <a:rPr lang="fi-FI" sz="2400" dirty="0">
                <a:latin typeface="Calibri"/>
                <a:ea typeface="Tahoma"/>
                <a:cs typeface="Tahoma"/>
              </a:rPr>
              <a:t>– oppilaalla 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on jokin erityinen syy tulla huomioiduksi pistevalinnan ohessa </a:t>
            </a:r>
          </a:p>
          <a:p>
            <a:pPr marL="143510">
              <a:spcAft>
                <a:spcPts val="0"/>
              </a:spcAft>
            </a:pPr>
            <a:r>
              <a:rPr lang="fi-FI" sz="2400" b="1" dirty="0">
                <a:latin typeface="Calibri"/>
                <a:ea typeface="Tahoma"/>
                <a:cs typeface="Tahoma"/>
              </a:rPr>
              <a:t>lupatiedot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400" b="1" dirty="0">
              <a:latin typeface="Calibri"/>
              <a:ea typeface="Tahoma"/>
              <a:cs typeface="Tahoma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400" dirty="0">
              <a:latin typeface="Calibri"/>
              <a:ea typeface="Tahoma"/>
              <a:cs typeface="Tahoma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CAA4D9A-3D80-7942-874E-095A8074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1" y="132677"/>
            <a:ext cx="11404376" cy="999405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Mitä yhteishakulomakkeessa kysytään?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BE7E2-E131-FA4F-96E3-DC03ECF55E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420007"/>
            <a:ext cx="940355" cy="242838"/>
          </a:xfrm>
        </p:spPr>
        <p:txBody>
          <a:bodyPr/>
          <a:lstStyle/>
          <a:p>
            <a:fld id="{CC1B17A0-BB57-0C44-81F0-1AF29E20862B}" type="datetime1">
              <a:rPr lang="fi-FI" smtClean="0"/>
              <a:t>1.12.2025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C8813-A150-C741-AC9F-C111A69560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2EEF-F55D-9F40-8960-C9DAB7A45D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FFDAD73A-B5D7-E5D8-6087-53276831CD54}"/>
              </a:ext>
            </a:extLst>
          </p:cNvPr>
          <p:cNvSpPr txBox="1"/>
          <p:nvPr/>
        </p:nvSpPr>
        <p:spPr>
          <a:xfrm>
            <a:off x="7652054" y="5718365"/>
            <a:ext cx="351412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b="1" dirty="0">
                <a:solidFill>
                  <a:schemeClr val="accent2"/>
                </a:solidFill>
                <a:ea typeface="Calibri"/>
                <a:cs typeface="Calibri"/>
              </a:rPr>
              <a:t>+ mahdolliset lisäkysymykset!</a:t>
            </a:r>
            <a:endParaRPr lang="fi-FI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257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0CF837-CCEE-642C-22F5-F8B34062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316574"/>
            <a:ext cx="11404376" cy="999405"/>
          </a:xfrm>
        </p:spPr>
        <p:txBody>
          <a:bodyPr anchor="ctr">
            <a:normAutofit/>
          </a:bodyPr>
          <a:lstStyle/>
          <a:p>
            <a:r>
              <a:rPr lang="fi-FI" sz="40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UUTTA 2026 kevään yhteishaussa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8817243-3F77-4915-6FDB-3CD516F0F42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46433" y="6330995"/>
            <a:ext cx="940355" cy="2428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D4F3812-F66D-420D-84A2-300139B215BF}" type="datetime1">
              <a:rPr lang="en-US" smtClean="0"/>
              <a:pPr>
                <a:spcAft>
                  <a:spcPts val="600"/>
                </a:spcAft>
              </a:pPr>
              <a:t>12/1/2025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2C50FDA-FED1-E4CA-D31C-593294CF767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448084" y="6330995"/>
            <a:ext cx="3350103" cy="2428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Esityksen nimen voi laittaa tänne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9453399-A44D-E69A-2A36-2A0735F371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3812" y="6330995"/>
            <a:ext cx="399207" cy="2428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7DBDE0B1-3BF9-82B1-8274-99D05BA64B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882795"/>
              </p:ext>
            </p:extLst>
          </p:nvPr>
        </p:nvGraphicFramePr>
        <p:xfrm>
          <a:off x="393812" y="1174346"/>
          <a:ext cx="11404375" cy="4797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186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D8A75C-51A6-6E3F-3D8F-0E7155330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4" y="-45651"/>
            <a:ext cx="12195129" cy="6908425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7F50C-B6A0-8E18-A546-1D1A0932444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46433" y="6330995"/>
            <a:ext cx="940355" cy="2428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220EFB3-AC19-6C4E-AC06-25AE541BC02D}" type="datetime1">
              <a:rPr lang="fi-FI" smtClean="0"/>
              <a:pPr>
                <a:spcAft>
                  <a:spcPts val="600"/>
                </a:spcAft>
              </a:pPr>
              <a:t>1.12.2025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4F171-48DC-EC6E-21AC-63A1F768104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448084" y="6330995"/>
            <a:ext cx="3350103" cy="2428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Esityksen nimen voi laittaa tänne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A6752-C9F2-B4EE-796D-DA3243A2F8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93812" y="6330995"/>
            <a:ext cx="399207" cy="2428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578E46A-2119-334F-A42A-D6938F0C7581}" type="slidenum">
              <a:rPr lang="fi-FI" smtClean="0"/>
              <a:pPr>
                <a:spcAft>
                  <a:spcPts val="600"/>
                </a:spcAft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413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B1F171C-6C59-F847-83E2-1A883D18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019" y="1443329"/>
            <a:ext cx="10700423" cy="488535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200" dirty="0">
                <a:latin typeface="Calibri"/>
                <a:ea typeface="Tahoma"/>
                <a:cs typeface="Tahoma"/>
              </a:rPr>
              <a:t>Rajattu oppimäärä matematiikassa ja äidinkielessä ei ohjaa </a:t>
            </a:r>
            <a:r>
              <a:rPr lang="fi-FI" sz="2200" b="1" dirty="0">
                <a:solidFill>
                  <a:schemeClr val="accent2"/>
                </a:solidFill>
                <a:latin typeface="Calibri"/>
                <a:ea typeface="Tahoma"/>
                <a:cs typeface="Tahoma"/>
              </a:rPr>
              <a:t>automaattisesti harkintaan</a:t>
            </a:r>
            <a:r>
              <a:rPr lang="fi-FI" sz="2200" dirty="0">
                <a:latin typeface="Calibri"/>
                <a:ea typeface="Tahoma"/>
                <a:cs typeface="Tahoma"/>
              </a:rPr>
              <a:t> </a:t>
            </a:r>
            <a:r>
              <a:rPr lang="fi-FI" sz="2200" b="1" dirty="0">
                <a:solidFill>
                  <a:schemeClr val="accent2"/>
                </a:solidFill>
                <a:latin typeface="Calibri"/>
                <a:ea typeface="Tahoma"/>
                <a:cs typeface="Tahoma"/>
              </a:rPr>
              <a:t>perustuvaan valintaan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200" dirty="0">
                <a:latin typeface="Calibri"/>
                <a:ea typeface="Tahoma"/>
                <a:cs typeface="Tahoma"/>
              </a:rPr>
              <a:t>Hakija on mukana pistevalinnassa ja voi itse valita harkintaan perustuvan valinnan ammatillisen koulutuksen hakukohteessa</a:t>
            </a:r>
          </a:p>
          <a:p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Koulutuksen järjestäjä voi erityisen syyn perusteella valita enintään  30 % kuhunkin ammatillisen peruskoulutuksen valintayksikköön otettavista opiskelijoista </a:t>
            </a:r>
            <a:r>
              <a:rPr lang="fi-FI" sz="2200" b="1" i="0" dirty="0">
                <a:solidFill>
                  <a:schemeClr val="accent2"/>
                </a:solidFill>
                <a:effectLst/>
                <a:latin typeface="Calibri"/>
                <a:ea typeface="Tahoma"/>
                <a:cs typeface="Tahoma"/>
              </a:rPr>
              <a:t>valintapistemääristä riippumatta</a:t>
            </a:r>
            <a:r>
              <a:rPr lang="fi-FI" sz="2200" i="0" dirty="0">
                <a:solidFill>
                  <a:schemeClr val="accent2"/>
                </a:solidFill>
                <a:effectLst/>
                <a:latin typeface="Calibri"/>
                <a:ea typeface="Tahoma"/>
                <a:cs typeface="Tahoma"/>
              </a:rPr>
              <a:t>.</a:t>
            </a:r>
            <a:endParaRPr lang="fi-FI" sz="2200" dirty="0">
              <a:solidFill>
                <a:schemeClr val="accent2"/>
              </a:solidFill>
              <a:latin typeface="Calibri"/>
              <a:ea typeface="Tahoma"/>
              <a:cs typeface="Tahoma"/>
            </a:endParaRPr>
          </a:p>
          <a:p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Hakijan erityisiä henkilökohtaisia syitä voivat olla esim</a:t>
            </a:r>
            <a:r>
              <a:rPr lang="fi-FI" sz="2200" dirty="0">
                <a:latin typeface="Calibri"/>
                <a:ea typeface="Tahoma"/>
                <a:cs typeface="Tahoma"/>
              </a:rPr>
              <a:t>. oppimisvaikeudet</a:t>
            </a:r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.</a:t>
            </a:r>
            <a:r>
              <a:rPr lang="fi-FI" sz="2200" dirty="0">
                <a:latin typeface="Calibri"/>
                <a:ea typeface="Tahoma"/>
                <a:cs typeface="Tahoma"/>
              </a:rPr>
              <a:t> Tästä voi keskustella tarkemmin oman opon kanssa, jos kokee tarvetta lisätietoon.</a:t>
            </a:r>
            <a:endParaRPr lang="fi-FI" sz="2200" i="0">
              <a:effectLst/>
              <a:latin typeface="Calibri"/>
            </a:endParaRPr>
          </a:p>
          <a:p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Harkintaan perustuvan valinnan </a:t>
            </a:r>
            <a:r>
              <a:rPr lang="fi-FI" sz="2200" b="1" i="0" dirty="0">
                <a:solidFill>
                  <a:schemeClr val="accent2"/>
                </a:solidFill>
                <a:effectLst/>
                <a:latin typeface="Calibri"/>
                <a:ea typeface="Tahoma"/>
                <a:cs typeface="Tahoma"/>
              </a:rPr>
              <a:t>perustelut</a:t>
            </a:r>
            <a:r>
              <a:rPr lang="fi-FI" sz="2200" dirty="0">
                <a:solidFill>
                  <a:schemeClr val="accent2"/>
                </a:solidFill>
                <a:latin typeface="Calibri"/>
                <a:ea typeface="Tahoma"/>
                <a:cs typeface="Tahoma"/>
              </a:rPr>
              <a:t> </a:t>
            </a:r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on toimitettava </a:t>
            </a:r>
            <a:r>
              <a:rPr lang="fi-FI" sz="2200" b="1" i="0" dirty="0">
                <a:solidFill>
                  <a:schemeClr val="accent2"/>
                </a:solidFill>
                <a:effectLst/>
                <a:latin typeface="Calibri"/>
                <a:ea typeface="Tahoma"/>
                <a:cs typeface="Tahoma"/>
              </a:rPr>
              <a:t>hakuaikana</a:t>
            </a:r>
            <a:r>
              <a:rPr lang="fi-FI" sz="2200" i="0" dirty="0">
                <a:solidFill>
                  <a:schemeClr val="accent2"/>
                </a:solidFill>
                <a:effectLst/>
                <a:latin typeface="Calibri"/>
                <a:ea typeface="Tahoma"/>
                <a:cs typeface="Tahoma"/>
              </a:rPr>
              <a:t> </a:t>
            </a:r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suoraan </a:t>
            </a:r>
            <a:r>
              <a:rPr lang="fi-FI" sz="2200" dirty="0">
                <a:latin typeface="Calibri"/>
                <a:ea typeface="Tahoma"/>
                <a:cs typeface="Tahoma"/>
              </a:rPr>
              <a:t>oppilaan hakukohteena olevaan oppilaitoksiin</a:t>
            </a:r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200" i="0" dirty="0">
              <a:solidFill>
                <a:srgbClr val="000000"/>
              </a:solidFill>
              <a:effectLst/>
              <a:latin typeface="Calibri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CAA4D9A-3D80-7942-874E-095A8074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2" y="294858"/>
            <a:ext cx="11404376" cy="999405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Harkintaan perustuva valinta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BE7E2-E131-FA4F-96E3-DC03ECF55E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420007"/>
            <a:ext cx="940355" cy="242838"/>
          </a:xfrm>
        </p:spPr>
        <p:txBody>
          <a:bodyPr/>
          <a:lstStyle/>
          <a:p>
            <a:fld id="{CC1B17A0-BB57-0C44-81F0-1AF29E20862B}" type="datetime1">
              <a:rPr lang="fi-FI" smtClean="0"/>
              <a:t>1.12.2025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C8813-A150-C741-AC9F-C111A69560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2EEF-F55D-9F40-8960-C9DAB7A45D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766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B1F171C-6C59-F847-83E2-1A883D18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11" y="885323"/>
            <a:ext cx="11395720" cy="544412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Hakutoivejärjestys on </a:t>
            </a:r>
            <a:r>
              <a:rPr lang="fi-FI" sz="2400" b="1" i="0" dirty="0">
                <a:effectLst/>
                <a:latin typeface="Calibri"/>
                <a:ea typeface="Tahoma"/>
                <a:cs typeface="Tahoma"/>
              </a:rPr>
              <a:t>sitova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.</a:t>
            </a:r>
            <a:endParaRPr lang="en-US" sz="2400">
              <a:latin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Yhteishaussa voi hakea enintään </a:t>
            </a:r>
            <a:r>
              <a:rPr lang="fi-FI" sz="2400" b="1" dirty="0">
                <a:latin typeface="Calibri"/>
                <a:ea typeface="Tahoma"/>
                <a:cs typeface="Tahoma"/>
              </a:rPr>
              <a:t>seitsemään (7)</a:t>
            </a:r>
            <a:r>
              <a:rPr lang="fi-FI" sz="2400" dirty="0">
                <a:latin typeface="Calibri"/>
                <a:ea typeface="Tahoma"/>
                <a:cs typeface="Tahoma"/>
              </a:rPr>
              <a:t> hakukohteeseen</a:t>
            </a:r>
            <a:endParaRPr lang="fi-FI" sz="2400" i="0" dirty="0">
              <a:effectLst/>
              <a:latin typeface="Calibri"/>
              <a:ea typeface="Tahoma"/>
              <a:cs typeface="Tahom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Hakija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 valitaan</a:t>
            </a:r>
            <a:r>
              <a:rPr lang="fi-FI" sz="2400" b="1" i="0" dirty="0">
                <a:effectLst/>
                <a:latin typeface="Calibri"/>
                <a:ea typeface="Tahoma"/>
                <a:cs typeface="Tahoma"/>
              </a:rPr>
              <a:t> aina ylimpään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 hakutoiveeseen, johon pisteet/keskiarvo riittävät </a:t>
            </a:r>
            <a:r>
              <a:rPr lang="fi-FI" sz="2400" dirty="0">
                <a:latin typeface="Calibri"/>
                <a:ea typeface="Tahoma"/>
                <a:cs typeface="Tahoma"/>
              </a:rPr>
              <a:t>– 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alemmat hakutoiveet peruuntuvat eikä hakija voi tulla valituksi niihin.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Hakija valitaan vain yhteen hakutoiveeseen. </a:t>
            </a:r>
            <a:endParaRPr lang="fi-FI" sz="2400" i="0" dirty="0">
              <a:effectLst/>
              <a:latin typeface="Calibri"/>
              <a:ea typeface="Tahoma"/>
              <a:cs typeface="Tahom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Hakutoiveita voi muuttaa vain hakuaikana.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Muutoksen voi tehdä ainoastaan </a:t>
            </a:r>
            <a:r>
              <a:rPr lang="fi-FI" sz="2400" b="1" i="0" dirty="0">
                <a:effectLst/>
                <a:latin typeface="Calibri"/>
                <a:ea typeface="Tahoma"/>
                <a:cs typeface="Tahoma"/>
              </a:rPr>
              <a:t>hakija </a:t>
            </a: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(ei siis esim. opo eikä hakijan huoltaja).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Hakija voi tehdä hakutoivemuutokset sähköpostivahvistuksen mukana tulevan linkin </a:t>
            </a:r>
            <a:br>
              <a:rPr lang="fi-FI" sz="2400" dirty="0">
                <a:latin typeface="Calibri"/>
                <a:ea typeface="Tahoma"/>
                <a:cs typeface="Tahoma"/>
              </a:rPr>
            </a:br>
            <a:r>
              <a:rPr lang="fi-FI" sz="2400" i="0" dirty="0">
                <a:effectLst/>
                <a:latin typeface="Calibri"/>
                <a:ea typeface="Tahoma"/>
                <a:cs typeface="Tahoma"/>
              </a:rPr>
              <a:t>kautta.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Hakutoiveen muutoksesta tulee vahvistus hakijan sähköpostiin.</a:t>
            </a:r>
            <a:endParaRPr lang="fi-FI" sz="2400" i="0" dirty="0">
              <a:effectLst/>
              <a:latin typeface="Calibri"/>
              <a:ea typeface="Tahoma"/>
              <a:cs typeface="Tahoma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None/>
            </a:pPr>
            <a:endParaRPr lang="fi-FI" sz="2400" dirty="0">
              <a:latin typeface="Calibri"/>
              <a:ea typeface="Tahoma"/>
              <a:cs typeface="Tahoma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CAA4D9A-3D80-7942-874E-095A8074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11" y="-5869"/>
            <a:ext cx="11404376" cy="999405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Hakutoivejärjestys ja hakutoiveen muutos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BE7E2-E131-FA4F-96E3-DC03ECF55E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420007"/>
            <a:ext cx="940355" cy="242838"/>
          </a:xfrm>
        </p:spPr>
        <p:txBody>
          <a:bodyPr/>
          <a:lstStyle/>
          <a:p>
            <a:fld id="{CC1B17A0-BB57-0C44-81F0-1AF29E20862B}" type="datetime1">
              <a:rPr lang="fi-FI" smtClean="0"/>
              <a:t>1.12.2025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C8813-A150-C741-AC9F-C111A69560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2EEF-F55D-9F40-8960-C9DAB7A45D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5844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FBCED1F-A91A-4DCF-AC40-58A02D897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78" y="261910"/>
            <a:ext cx="6818196" cy="63493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sz="3200" b="1" dirty="0">
                <a:solidFill>
                  <a:schemeClr val="accent2"/>
                </a:solidFill>
                <a:latin typeface="Calibri"/>
                <a:ea typeface="Tahoma"/>
                <a:cs typeface="Tahoma"/>
              </a:rPr>
              <a:t>TUVA-KOULUTUS </a:t>
            </a:r>
            <a:endParaRPr lang="en-US" sz="3200" dirty="0">
              <a:solidFill>
                <a:schemeClr val="accent2"/>
              </a:solidFill>
              <a:latin typeface="Calibri"/>
            </a:endParaRPr>
          </a:p>
          <a:p>
            <a:r>
              <a:rPr lang="fi-FI" sz="2200" b="0" i="0" dirty="0">
                <a:effectLst/>
                <a:latin typeface="Calibri"/>
                <a:ea typeface="Tahoma"/>
                <a:cs typeface="Tahoma"/>
              </a:rPr>
              <a:t>antaa opiskelijalle valmiuksia hakeutua lukiokoulutukseen tai ammatilliseen tutkintokoulutukseen</a:t>
            </a:r>
            <a:endParaRPr lang="fi-FI" sz="2200" dirty="0">
              <a:latin typeface="Calibri"/>
              <a:ea typeface="Tahoma"/>
              <a:cs typeface="Tahoma"/>
            </a:endParaRPr>
          </a:p>
          <a:p>
            <a:r>
              <a:rPr lang="fi-FI" sz="2200" b="0" i="0" dirty="0">
                <a:effectLst/>
                <a:latin typeface="Calibri"/>
                <a:ea typeface="Tahoma"/>
                <a:cs typeface="Tahoma"/>
              </a:rPr>
              <a:t>selkeyttää ja tukee opiskelijan suunnitelmia jatko-opintojen ja </a:t>
            </a:r>
            <a:r>
              <a:rPr lang="fi-FI" sz="2200" dirty="0">
                <a:latin typeface="Calibri"/>
                <a:ea typeface="Tahoma"/>
                <a:cs typeface="Tahoma"/>
              </a:rPr>
              <a:t>työelämän </a:t>
            </a:r>
            <a:r>
              <a:rPr lang="fi-FI" sz="2200" b="0" i="0" dirty="0">
                <a:effectLst/>
                <a:latin typeface="Calibri"/>
                <a:ea typeface="Tahoma"/>
                <a:cs typeface="Tahoma"/>
              </a:rPr>
              <a:t>suhteen</a:t>
            </a:r>
            <a:endParaRPr lang="fi-FI" sz="2200" dirty="0">
              <a:latin typeface="Calibri"/>
              <a:ea typeface="Tahoma"/>
              <a:cs typeface="Tahoma"/>
            </a:endParaRPr>
          </a:p>
          <a:p>
            <a:r>
              <a:rPr lang="fi-FI" sz="2200" dirty="0">
                <a:latin typeface="Calibri"/>
                <a:ea typeface="Tahoma"/>
                <a:cs typeface="Tahoma"/>
              </a:rPr>
              <a:t>koulutus kestää enintään vuoden ja sen laajuus on 38 viikkoa</a:t>
            </a:r>
          </a:p>
          <a:p>
            <a:r>
              <a:rPr lang="fi-FI" sz="2200" dirty="0">
                <a:latin typeface="Calibri"/>
                <a:ea typeface="Tahoma"/>
                <a:cs typeface="Tahoma"/>
              </a:rPr>
              <a:t>opiskelija opiskelee omien tavoitteiden mukaan</a:t>
            </a:r>
          </a:p>
          <a:p>
            <a:r>
              <a:rPr lang="fi-FI" sz="2200" dirty="0">
                <a:latin typeface="Calibri"/>
                <a:ea typeface="Tahoma"/>
                <a:cs typeface="Tahoma"/>
              </a:rPr>
              <a:t>koulutuksen suoritettuaan opiskelija voi hakea ammatilliseen koulutukseen tai lukioon</a:t>
            </a:r>
          </a:p>
          <a:p>
            <a:r>
              <a:rPr lang="fi-FI" sz="2200" dirty="0">
                <a:latin typeface="Calibri"/>
                <a:ea typeface="Tahoma"/>
                <a:cs typeface="Tahoma"/>
              </a:rPr>
              <a:t>opiskelija voi myös kesken valmentavan koulutuksen siirtyä joustavasti tutkintoon johtavaan koulutukseen, jos siihen on riittävä osaaminen.</a:t>
            </a:r>
            <a:endParaRPr lang="fi-FI" sz="2200">
              <a:latin typeface="Calibri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DD6659-B444-45B6-916A-1868E3DF2ED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0493" y="6536992"/>
            <a:ext cx="940355" cy="242838"/>
          </a:xfrm>
        </p:spPr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0A9DC75-FF99-479D-83C3-3A018FCF7C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9</a:t>
            </a:fld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C41B4E52-E7FA-4A51-B633-9A2ABC077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09013" y="712894"/>
            <a:ext cx="4133130" cy="24060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 sz="3200" b="1" i="0" dirty="0">
                <a:latin typeface="Calibri"/>
                <a:ea typeface="Tahoma"/>
                <a:cs typeface="Tahoma"/>
              </a:rPr>
              <a:t>TUVA =</a:t>
            </a:r>
          </a:p>
          <a:p>
            <a:r>
              <a:rPr lang="fi-FI" sz="3200" b="1" i="0" dirty="0">
                <a:latin typeface="Calibri"/>
                <a:ea typeface="Tahoma"/>
                <a:cs typeface="Tahoma"/>
              </a:rPr>
              <a:t> Tutkintokoulutukseen valmentava koulutus</a:t>
            </a:r>
          </a:p>
          <a:p>
            <a:endParaRPr lang="fi-FI" sz="280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8779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3833F98-734B-4224-ADAA-4DEA2700B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051" y="1704239"/>
            <a:ext cx="10552726" cy="478795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oppilas tekee itse haun, mutta hallintolaki edellyttää huoltajan kuulemista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kuuleminen voi tapahtua esimerkiksi: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huoltajan/huoltajien sähköpostiosoite on kirjoitettuna hakemukseen (huoltaja saa viestin nuoren hakutoiveista)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Wilma –viestillä hakemuksen kuittaaminen tai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tulostettuun hakemukseen huoltajan allekirjoitus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400" dirty="0">
                <a:latin typeface="Calibri"/>
                <a:ea typeface="Tahoma"/>
                <a:cs typeface="Tahoma"/>
              </a:rPr>
              <a:t>peruskoulut ilmoittavat erikseen huoltajille miten kuuleminen tapahtuu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i-FI" sz="2400" dirty="0">
              <a:latin typeface="Calibri"/>
              <a:ea typeface="Tahoma"/>
              <a:cs typeface="Tahoma"/>
            </a:endParaRPr>
          </a:p>
          <a:p>
            <a:pPr marL="0" indent="0">
              <a:lnSpc>
                <a:spcPct val="200000"/>
              </a:lnSpc>
              <a:buNone/>
            </a:pPr>
            <a:endParaRPr lang="fi-FI" sz="2400" b="1" dirty="0">
              <a:latin typeface="Calibri"/>
            </a:endParaRPr>
          </a:p>
          <a:p>
            <a:pPr marL="0" indent="0">
              <a:buNone/>
            </a:pPr>
            <a:endParaRPr lang="fi-FI" sz="2400" b="1" dirty="0">
              <a:latin typeface="Calibri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952D01E-BD5A-41D3-A3D5-CA613654E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6" y="405375"/>
            <a:ext cx="11238351" cy="999405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Huoltajan kuuleminen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3A2AD2-2EDA-47C5-8F32-2728BC568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9CF1B1E-6E74-4CD8-A4E4-AA6B3ED019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39042FC-32A5-4112-B019-B4C2F6603B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348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57FE169-1E86-4687-A23D-F892ED961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454" y="1423626"/>
            <a:ext cx="11744420" cy="462466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Hakemuksen liitteet on toimitettava pääsääntöisesti </a:t>
            </a:r>
            <a:r>
              <a:rPr lang="fi-FI" sz="2200" b="1" dirty="0">
                <a:latin typeface="Calibri"/>
                <a:ea typeface="Tahoma"/>
                <a:cs typeface="Tahoma"/>
              </a:rPr>
              <a:t>hakuaikana, 17.3. klo 15.00 mennessä</a:t>
            </a:r>
            <a:r>
              <a:rPr lang="fi-FI" sz="2200" dirty="0">
                <a:latin typeface="Calibri"/>
                <a:ea typeface="Tahoma"/>
                <a:cs typeface="Tahoma"/>
              </a:rPr>
              <a:t>.</a:t>
            </a:r>
            <a:endParaRPr lang="fi-FI" sz="2200" dirty="0">
              <a:latin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Hakija saa tiedon liitepyynnöistä ja palautusosoitteista hakulomakkeelle ja omaan</a:t>
            </a:r>
            <a:r>
              <a:rPr lang="fi-FI" sz="2200" dirty="0">
                <a:latin typeface="Calibri"/>
                <a:ea typeface="Tahoma"/>
                <a:cs typeface="Tahoma"/>
              </a:rPr>
              <a:t> </a:t>
            </a:r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sähköpostiinsa (hakukohteelle tallennettu liitepyynnön osoite).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200" i="0" dirty="0">
                <a:effectLst/>
                <a:latin typeface="Calibri"/>
                <a:ea typeface="Tahoma"/>
                <a:cs typeface="Tahoma"/>
              </a:rPr>
              <a:t>HUOM! Arkaluonteisten liitteiden toimitus tapahtuu kirjepostilla tai turvasähköpostilla.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effectLst/>
                <a:latin typeface="Calibri"/>
                <a:ea typeface="Tahoma"/>
                <a:cs typeface="Tahoma"/>
              </a:rPr>
              <a:t>Harkinnanvaraisessa haussa hakevien, vaativan erityisen tuen perusteella järjestettävään koulutukseen hakevien tai musiikkialalle hakevilta pyydetään liitteitä ja </a:t>
            </a:r>
            <a:r>
              <a:rPr lang="fi-FI" sz="2200" dirty="0">
                <a:latin typeface="Calibri"/>
                <a:ea typeface="Tahoma"/>
                <a:cs typeface="Tahoma"/>
              </a:rPr>
              <a:t>lukioiden erikoislinjoille on usein palautettava liitelomake.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2200" b="1" i="0" dirty="0">
                <a:solidFill>
                  <a:schemeClr val="accent3">
                    <a:lumMod val="75000"/>
                  </a:schemeClr>
                </a:solidFill>
                <a:effectLst/>
                <a:latin typeface="Calibri"/>
                <a:ea typeface="Tahoma"/>
                <a:cs typeface="Tahoma"/>
              </a:rPr>
              <a:t>Kannattaa käydä opon kanss</a:t>
            </a:r>
            <a:r>
              <a:rPr lang="fi-FI" sz="2200" b="1" dirty="0">
                <a:solidFill>
                  <a:schemeClr val="accent3">
                    <a:lumMod val="75000"/>
                  </a:schemeClr>
                </a:solidFill>
                <a:latin typeface="Calibri"/>
                <a:ea typeface="Tahoma"/>
                <a:cs typeface="Tahoma"/>
              </a:rPr>
              <a:t>a läpi, mitä liitteitä tarvitaan ja toimitusaikataulut.</a:t>
            </a:r>
            <a:endParaRPr lang="fi-FI" sz="2200" b="1" i="0" dirty="0">
              <a:solidFill>
                <a:schemeClr val="accent3">
                  <a:lumMod val="75000"/>
                </a:schemeClr>
              </a:solidFill>
              <a:effectLst/>
              <a:latin typeface="Calibri"/>
              <a:ea typeface="Tahoma"/>
              <a:cs typeface="Tahoma"/>
            </a:endParaRPr>
          </a:p>
          <a:p>
            <a:pPr marL="0" indent="0">
              <a:buNone/>
            </a:pPr>
            <a:endParaRPr lang="fi-FI" sz="2200" b="1" i="0" dirty="0">
              <a:effectLst/>
              <a:latin typeface="Calibri"/>
            </a:endParaRPr>
          </a:p>
          <a:p>
            <a:pPr marL="0" indent="0">
              <a:buNone/>
            </a:pPr>
            <a:endParaRPr lang="fi-FI" sz="2200" dirty="0">
              <a:latin typeface="Calibri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A0AA14B-EC3C-4BE4-B218-D568ECEF8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2" y="316574"/>
            <a:ext cx="11145045" cy="999405"/>
          </a:xfrm>
        </p:spPr>
        <p:txBody>
          <a:bodyPr/>
          <a:lstStyle/>
          <a:p>
            <a:r>
              <a:rPr lang="fi-FI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Hakemuksen liitteet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6621-A42F-4D16-A769-4646FD0744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B0A971-C82B-4DC9-B9AD-54EFE173E6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748CC5-0AA3-4B87-9F30-2E4E2D44F6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11</a:t>
            </a:fld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683E444-2691-A308-DC92-5D54B95B6134}"/>
              </a:ext>
            </a:extLst>
          </p:cNvPr>
          <p:cNvSpPr txBox="1"/>
          <p:nvPr/>
        </p:nvSpPr>
        <p:spPr>
          <a:xfrm>
            <a:off x="7427693" y="5660312"/>
            <a:ext cx="436085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dirty="0">
                <a:solidFill>
                  <a:srgbClr val="59BDB7"/>
                </a:solidFill>
                <a:ea typeface="Calibri"/>
                <a:cs typeface="Calibri"/>
              </a:rPr>
              <a:t>HAKIJAN HUOMIOITAVA MYÖS MAHDOLLISET ENNAKKOTEHTÄVÄT JA VALINTAKOKEET!</a:t>
            </a:r>
          </a:p>
        </p:txBody>
      </p:sp>
    </p:spTree>
    <p:extLst>
      <p:ext uri="{BB962C8B-B14F-4D97-AF65-F5344CB8AC3E}">
        <p14:creationId xmlns:p14="http://schemas.microsoft.com/office/powerpoint/2010/main" val="3506527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1315" y="271965"/>
            <a:ext cx="9417781" cy="987228"/>
          </a:xfrm>
        </p:spPr>
        <p:txBody>
          <a:bodyPr>
            <a:normAutofit/>
          </a:bodyPr>
          <a:lstStyle/>
          <a:p>
            <a:pPr algn="ctr"/>
            <a:r>
              <a:rPr lang="fi-FI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Valintaperusteet ammatillisiin opintoihin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SzPct val="25000"/>
            </a:pPr>
            <a:fld id="{00000000-1234-1234-1234-123412341234}" type="slidenum">
              <a:rPr lang="fi-FI" sz="1200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pPr lvl="0">
                <a:buSzPct val="25000"/>
              </a:pPr>
              <a:t>12</a:t>
            </a:fld>
            <a:endParaRPr lang="fi-FI">
              <a:sym typeface="Cambria"/>
            </a:endParaRPr>
          </a:p>
        </p:txBody>
      </p:sp>
      <p:sp>
        <p:nvSpPr>
          <p:cNvPr id="19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4110653"/>
            <a:ext cx="4253849" cy="608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Parhaiden taito- ja taideaineiden keskiarvo</a:t>
            </a:r>
            <a:r>
              <a:rPr lang="fi-FI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0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–8 p.</a:t>
            </a:r>
          </a:p>
        </p:txBody>
      </p:sp>
      <p:sp>
        <p:nvSpPr>
          <p:cNvPr id="22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2315243"/>
            <a:ext cx="4137121" cy="50849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Ensisijaisena hakutoiveena ammatillinen koulutus            </a:t>
            </a:r>
            <a:r>
              <a:rPr lang="fi-FI" sz="15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          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p</a:t>
            </a:r>
            <a:r>
              <a:rPr lang="fi-FI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24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1206436"/>
            <a:ext cx="4137121" cy="98722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Haku samana vuonna, kun saa peruskoulun päättötodistuksen        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p.</a:t>
            </a:r>
          </a:p>
        </p:txBody>
      </p:sp>
      <p:sp>
        <p:nvSpPr>
          <p:cNvPr id="20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5011648"/>
            <a:ext cx="4137121" cy="498392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Pääsy- ja soveltuvuuskokeet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1–10 p.</a:t>
            </a:r>
          </a:p>
        </p:txBody>
      </p:sp>
      <p:sp>
        <p:nvSpPr>
          <p:cNvPr id="21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1414130" y="3010916"/>
            <a:ext cx="4253849" cy="646331"/>
          </a:xfrm>
          <a:prstGeom prst="rect">
            <a:avLst/>
          </a:prstGeom>
          <a:noFill/>
          <a:ln w="28575">
            <a:solidFill>
              <a:schemeClr val="accent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Yleinen koulumenestys (kaikkien aineiden keskiarvo)                           </a:t>
            </a:r>
            <a:r>
              <a:rPr lang="fi-FI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1–16 p.</a:t>
            </a: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6C0EC2F9-F37A-4613-BCED-E58DEE9C071A}"/>
              </a:ext>
            </a:extLst>
          </p:cNvPr>
          <p:cNvSpPr/>
          <p:nvPr/>
        </p:nvSpPr>
        <p:spPr>
          <a:xfrm>
            <a:off x="5667979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Ellipsi 24">
            <a:extLst>
              <a:ext uri="{FF2B5EF4-FFF2-40B4-BE49-F238E27FC236}">
                <a16:creationId xmlns:a16="http://schemas.microsoft.com/office/drawing/2014/main" id="{13D45C36-CCF0-4708-A6EF-A74C2266BB20}"/>
              </a:ext>
            </a:extLst>
          </p:cNvPr>
          <p:cNvSpPr/>
          <p:nvPr/>
        </p:nvSpPr>
        <p:spPr>
          <a:xfrm>
            <a:off x="6164053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5F08E2F5-5CB0-42C1-8C98-D517CE2CAA60}"/>
              </a:ext>
            </a:extLst>
          </p:cNvPr>
          <p:cNvSpPr/>
          <p:nvPr/>
        </p:nvSpPr>
        <p:spPr>
          <a:xfrm>
            <a:off x="6650448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A1B41E2E-FBDD-4472-9599-E33F7CDFA4F2}"/>
              </a:ext>
            </a:extLst>
          </p:cNvPr>
          <p:cNvSpPr/>
          <p:nvPr/>
        </p:nvSpPr>
        <p:spPr>
          <a:xfrm>
            <a:off x="7136843" y="507523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1C5043CC-6D5A-4031-9033-7E86336B0A04}"/>
              </a:ext>
            </a:extLst>
          </p:cNvPr>
          <p:cNvSpPr/>
          <p:nvPr/>
        </p:nvSpPr>
        <p:spPr>
          <a:xfrm>
            <a:off x="7642635" y="5073752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9F73B806-68D2-4FCF-962E-F7E4DC7BB63F}"/>
              </a:ext>
            </a:extLst>
          </p:cNvPr>
          <p:cNvSpPr/>
          <p:nvPr/>
        </p:nvSpPr>
        <p:spPr>
          <a:xfrm>
            <a:off x="8153323" y="5073753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ED8B1D8-C7F3-49F6-83CD-AFD601EC9309}"/>
              </a:ext>
            </a:extLst>
          </p:cNvPr>
          <p:cNvSpPr/>
          <p:nvPr/>
        </p:nvSpPr>
        <p:spPr>
          <a:xfrm>
            <a:off x="8644591" y="5073752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4" name="Ellipsi 33">
            <a:extLst>
              <a:ext uri="{FF2B5EF4-FFF2-40B4-BE49-F238E27FC236}">
                <a16:creationId xmlns:a16="http://schemas.microsoft.com/office/drawing/2014/main" id="{9B91E291-2B02-4705-9D4D-30318A7BB928}"/>
              </a:ext>
            </a:extLst>
          </p:cNvPr>
          <p:cNvSpPr/>
          <p:nvPr/>
        </p:nvSpPr>
        <p:spPr>
          <a:xfrm>
            <a:off x="5720185" y="413573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C7EE38E7-A674-4F2A-8902-110E06AF5D05}"/>
              </a:ext>
            </a:extLst>
          </p:cNvPr>
          <p:cNvSpPr/>
          <p:nvPr/>
        </p:nvSpPr>
        <p:spPr>
          <a:xfrm>
            <a:off x="6164053" y="413721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6" name="Ellipsi 35">
            <a:extLst>
              <a:ext uri="{FF2B5EF4-FFF2-40B4-BE49-F238E27FC236}">
                <a16:creationId xmlns:a16="http://schemas.microsoft.com/office/drawing/2014/main" id="{07BC8C80-7889-4B9D-AF77-89DF2AA45E38}"/>
              </a:ext>
            </a:extLst>
          </p:cNvPr>
          <p:cNvSpPr/>
          <p:nvPr/>
        </p:nvSpPr>
        <p:spPr>
          <a:xfrm>
            <a:off x="6650448" y="413721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Ellipsi 36">
            <a:extLst>
              <a:ext uri="{FF2B5EF4-FFF2-40B4-BE49-F238E27FC236}">
                <a16:creationId xmlns:a16="http://schemas.microsoft.com/office/drawing/2014/main" id="{CEC0DFC7-693F-45A8-91DB-EB71474DBC9C}"/>
              </a:ext>
            </a:extLst>
          </p:cNvPr>
          <p:cNvSpPr/>
          <p:nvPr/>
        </p:nvSpPr>
        <p:spPr>
          <a:xfrm>
            <a:off x="7136843" y="4137218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8" name="Ellipsi 37">
            <a:extLst>
              <a:ext uri="{FF2B5EF4-FFF2-40B4-BE49-F238E27FC236}">
                <a16:creationId xmlns:a16="http://schemas.microsoft.com/office/drawing/2014/main" id="{D67EB517-7FA7-48DE-B37E-1615911EC421}"/>
              </a:ext>
            </a:extLst>
          </p:cNvPr>
          <p:cNvSpPr/>
          <p:nvPr/>
        </p:nvSpPr>
        <p:spPr>
          <a:xfrm>
            <a:off x="7642635" y="4135740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D29CB388-446B-49A8-8595-674BAD0C8252}"/>
              </a:ext>
            </a:extLst>
          </p:cNvPr>
          <p:cNvSpPr/>
          <p:nvPr/>
        </p:nvSpPr>
        <p:spPr>
          <a:xfrm>
            <a:off x="8153323" y="4135741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0" name="Ellipsi 39">
            <a:extLst>
              <a:ext uri="{FF2B5EF4-FFF2-40B4-BE49-F238E27FC236}">
                <a16:creationId xmlns:a16="http://schemas.microsoft.com/office/drawing/2014/main" id="{5DB25B9D-3501-4514-8EEE-EEE4CCD64531}"/>
              </a:ext>
            </a:extLst>
          </p:cNvPr>
          <p:cNvSpPr/>
          <p:nvPr/>
        </p:nvSpPr>
        <p:spPr>
          <a:xfrm>
            <a:off x="8644591" y="4135740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1" name="Ellipsi 40">
            <a:extLst>
              <a:ext uri="{FF2B5EF4-FFF2-40B4-BE49-F238E27FC236}">
                <a16:creationId xmlns:a16="http://schemas.microsoft.com/office/drawing/2014/main" id="{A7DAF41F-BEA4-4A10-AC21-77B74EA955A9}"/>
              </a:ext>
            </a:extLst>
          </p:cNvPr>
          <p:cNvSpPr/>
          <p:nvPr/>
        </p:nvSpPr>
        <p:spPr>
          <a:xfrm>
            <a:off x="5728724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2" name="Ellipsi 41">
            <a:extLst>
              <a:ext uri="{FF2B5EF4-FFF2-40B4-BE49-F238E27FC236}">
                <a16:creationId xmlns:a16="http://schemas.microsoft.com/office/drawing/2014/main" id="{FD519D0D-6B74-485A-9763-D85FC99F2364}"/>
              </a:ext>
            </a:extLst>
          </p:cNvPr>
          <p:cNvSpPr/>
          <p:nvPr/>
        </p:nvSpPr>
        <p:spPr>
          <a:xfrm>
            <a:off x="6164053" y="3012395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5818CA86-BC33-4CA1-8A1A-D69EB59E6E62}"/>
              </a:ext>
            </a:extLst>
          </p:cNvPr>
          <p:cNvSpPr/>
          <p:nvPr/>
        </p:nvSpPr>
        <p:spPr>
          <a:xfrm>
            <a:off x="6650448" y="3012395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Ellipsi 43">
            <a:extLst>
              <a:ext uri="{FF2B5EF4-FFF2-40B4-BE49-F238E27FC236}">
                <a16:creationId xmlns:a16="http://schemas.microsoft.com/office/drawing/2014/main" id="{C55FC409-9BEB-4725-AD39-52D5CCDC65F6}"/>
              </a:ext>
            </a:extLst>
          </p:cNvPr>
          <p:cNvSpPr/>
          <p:nvPr/>
        </p:nvSpPr>
        <p:spPr>
          <a:xfrm>
            <a:off x="7136843" y="3012395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5" name="Ellipsi 44">
            <a:extLst>
              <a:ext uri="{FF2B5EF4-FFF2-40B4-BE49-F238E27FC236}">
                <a16:creationId xmlns:a16="http://schemas.microsoft.com/office/drawing/2014/main" id="{6727D72E-8CFF-4E08-A520-EFD8A4028EF8}"/>
              </a:ext>
            </a:extLst>
          </p:cNvPr>
          <p:cNvSpPr/>
          <p:nvPr/>
        </p:nvSpPr>
        <p:spPr>
          <a:xfrm>
            <a:off x="7642635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6" name="Ellipsi 45">
            <a:extLst>
              <a:ext uri="{FF2B5EF4-FFF2-40B4-BE49-F238E27FC236}">
                <a16:creationId xmlns:a16="http://schemas.microsoft.com/office/drawing/2014/main" id="{1923293A-1564-49B3-86EA-E0B124378C28}"/>
              </a:ext>
            </a:extLst>
          </p:cNvPr>
          <p:cNvSpPr/>
          <p:nvPr/>
        </p:nvSpPr>
        <p:spPr>
          <a:xfrm>
            <a:off x="8153323" y="3010918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7" name="Ellipsi 46">
            <a:extLst>
              <a:ext uri="{FF2B5EF4-FFF2-40B4-BE49-F238E27FC236}">
                <a16:creationId xmlns:a16="http://schemas.microsoft.com/office/drawing/2014/main" id="{5FAA1DD6-44ED-49B8-B981-353BE539A8D1}"/>
              </a:ext>
            </a:extLst>
          </p:cNvPr>
          <p:cNvSpPr/>
          <p:nvPr/>
        </p:nvSpPr>
        <p:spPr>
          <a:xfrm>
            <a:off x="8644591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8" name="Ellipsi 47">
            <a:extLst>
              <a:ext uri="{FF2B5EF4-FFF2-40B4-BE49-F238E27FC236}">
                <a16:creationId xmlns:a16="http://schemas.microsoft.com/office/drawing/2014/main" id="{AA3AA5F3-8D59-428E-BE0D-E24C8F6BE4EE}"/>
              </a:ext>
            </a:extLst>
          </p:cNvPr>
          <p:cNvSpPr/>
          <p:nvPr/>
        </p:nvSpPr>
        <p:spPr>
          <a:xfrm>
            <a:off x="5667979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A82CDA50-559F-424B-A21F-C713B36169FC}"/>
              </a:ext>
            </a:extLst>
          </p:cNvPr>
          <p:cNvSpPr/>
          <p:nvPr/>
        </p:nvSpPr>
        <p:spPr>
          <a:xfrm>
            <a:off x="6164053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Ellipsi 49">
            <a:extLst>
              <a:ext uri="{FF2B5EF4-FFF2-40B4-BE49-F238E27FC236}">
                <a16:creationId xmlns:a16="http://schemas.microsoft.com/office/drawing/2014/main" id="{439F9F5F-DA8F-4727-895D-5F580A3B895F}"/>
              </a:ext>
            </a:extLst>
          </p:cNvPr>
          <p:cNvSpPr/>
          <p:nvPr/>
        </p:nvSpPr>
        <p:spPr>
          <a:xfrm>
            <a:off x="6650448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1" name="Ellipsi 50">
            <a:extLst>
              <a:ext uri="{FF2B5EF4-FFF2-40B4-BE49-F238E27FC236}">
                <a16:creationId xmlns:a16="http://schemas.microsoft.com/office/drawing/2014/main" id="{E294FEE8-0B36-430E-A98E-FF52A2B73C2F}"/>
              </a:ext>
            </a:extLst>
          </p:cNvPr>
          <p:cNvSpPr/>
          <p:nvPr/>
        </p:nvSpPr>
        <p:spPr>
          <a:xfrm>
            <a:off x="7136843" y="1763750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2" name="Ellipsi 51">
            <a:extLst>
              <a:ext uri="{FF2B5EF4-FFF2-40B4-BE49-F238E27FC236}">
                <a16:creationId xmlns:a16="http://schemas.microsoft.com/office/drawing/2014/main" id="{0F3C529B-33C4-4D24-A64C-8B2AC59E994D}"/>
              </a:ext>
            </a:extLst>
          </p:cNvPr>
          <p:cNvSpPr/>
          <p:nvPr/>
        </p:nvSpPr>
        <p:spPr>
          <a:xfrm>
            <a:off x="7642635" y="1762272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E7E5FC66-EE8D-4FAD-8D9D-C04291BD2C84}"/>
              </a:ext>
            </a:extLst>
          </p:cNvPr>
          <p:cNvSpPr/>
          <p:nvPr/>
        </p:nvSpPr>
        <p:spPr>
          <a:xfrm>
            <a:off x="8153323" y="1762273"/>
            <a:ext cx="359970" cy="35251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5" name="Ellipsi 54">
            <a:extLst>
              <a:ext uri="{FF2B5EF4-FFF2-40B4-BE49-F238E27FC236}">
                <a16:creationId xmlns:a16="http://schemas.microsoft.com/office/drawing/2014/main" id="{D132720A-2F08-4CBF-8CDF-135CDDC26EDF}"/>
              </a:ext>
            </a:extLst>
          </p:cNvPr>
          <p:cNvSpPr/>
          <p:nvPr/>
        </p:nvSpPr>
        <p:spPr>
          <a:xfrm>
            <a:off x="5667979" y="2380708"/>
            <a:ext cx="359970" cy="3525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6" name="Ellipsi 55">
            <a:extLst>
              <a:ext uri="{FF2B5EF4-FFF2-40B4-BE49-F238E27FC236}">
                <a16:creationId xmlns:a16="http://schemas.microsoft.com/office/drawing/2014/main" id="{701BA1C3-88CE-498E-8A8A-46BA79BBE8A8}"/>
              </a:ext>
            </a:extLst>
          </p:cNvPr>
          <p:cNvSpPr/>
          <p:nvPr/>
        </p:nvSpPr>
        <p:spPr>
          <a:xfrm>
            <a:off x="6164053" y="2380708"/>
            <a:ext cx="359970" cy="3525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8BB07AEC-5B52-4F97-9CD7-4CB2BDEC113B}"/>
              </a:ext>
            </a:extLst>
          </p:cNvPr>
          <p:cNvSpPr/>
          <p:nvPr/>
        </p:nvSpPr>
        <p:spPr>
          <a:xfrm>
            <a:off x="9130992" y="301091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0" name="Ellipsi 59">
            <a:extLst>
              <a:ext uri="{FF2B5EF4-FFF2-40B4-BE49-F238E27FC236}">
                <a16:creationId xmlns:a16="http://schemas.microsoft.com/office/drawing/2014/main" id="{AD0EE599-9D3A-4F16-B9DC-8CE59E2AEC1E}"/>
              </a:ext>
            </a:extLst>
          </p:cNvPr>
          <p:cNvSpPr/>
          <p:nvPr/>
        </p:nvSpPr>
        <p:spPr>
          <a:xfrm>
            <a:off x="9121217" y="4135739"/>
            <a:ext cx="359970" cy="352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1" name="Ellipsi 60">
            <a:extLst>
              <a:ext uri="{FF2B5EF4-FFF2-40B4-BE49-F238E27FC236}">
                <a16:creationId xmlns:a16="http://schemas.microsoft.com/office/drawing/2014/main" id="{18B755CA-6D31-41EF-96DE-4533D0653100}"/>
              </a:ext>
            </a:extLst>
          </p:cNvPr>
          <p:cNvSpPr/>
          <p:nvPr/>
        </p:nvSpPr>
        <p:spPr>
          <a:xfrm>
            <a:off x="9121217" y="5073752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2" name="Ellipsi 61">
            <a:extLst>
              <a:ext uri="{FF2B5EF4-FFF2-40B4-BE49-F238E27FC236}">
                <a16:creationId xmlns:a16="http://schemas.microsoft.com/office/drawing/2014/main" id="{B34755C4-A0D7-498E-A3F9-D54EC16CF71C}"/>
              </a:ext>
            </a:extLst>
          </p:cNvPr>
          <p:cNvSpPr/>
          <p:nvPr/>
        </p:nvSpPr>
        <p:spPr>
          <a:xfrm>
            <a:off x="9612485" y="5073751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32D332A6-A1AF-47A8-B174-B30AC797C8A7}"/>
              </a:ext>
            </a:extLst>
          </p:cNvPr>
          <p:cNvSpPr/>
          <p:nvPr/>
        </p:nvSpPr>
        <p:spPr>
          <a:xfrm>
            <a:off x="10089111" y="5073750"/>
            <a:ext cx="359970" cy="35251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Ellipsi 63">
            <a:extLst>
              <a:ext uri="{FF2B5EF4-FFF2-40B4-BE49-F238E27FC236}">
                <a16:creationId xmlns:a16="http://schemas.microsoft.com/office/drawing/2014/main" id="{7376BF28-C6FD-4B86-8A38-4CA582616743}"/>
              </a:ext>
            </a:extLst>
          </p:cNvPr>
          <p:cNvSpPr/>
          <p:nvPr/>
        </p:nvSpPr>
        <p:spPr>
          <a:xfrm>
            <a:off x="5720185" y="353385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5" name="Ellipsi 64">
            <a:extLst>
              <a:ext uri="{FF2B5EF4-FFF2-40B4-BE49-F238E27FC236}">
                <a16:creationId xmlns:a16="http://schemas.microsoft.com/office/drawing/2014/main" id="{E47A19B6-2806-4F72-8CED-C723076B0134}"/>
              </a:ext>
            </a:extLst>
          </p:cNvPr>
          <p:cNvSpPr/>
          <p:nvPr/>
        </p:nvSpPr>
        <p:spPr>
          <a:xfrm>
            <a:off x="6164053" y="3534904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6" name="Ellipsi 65">
            <a:extLst>
              <a:ext uri="{FF2B5EF4-FFF2-40B4-BE49-F238E27FC236}">
                <a16:creationId xmlns:a16="http://schemas.microsoft.com/office/drawing/2014/main" id="{10A7E5C8-3086-4C89-99BF-E3BE10D2CC87}"/>
              </a:ext>
            </a:extLst>
          </p:cNvPr>
          <p:cNvSpPr/>
          <p:nvPr/>
        </p:nvSpPr>
        <p:spPr>
          <a:xfrm>
            <a:off x="6650448" y="3534904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7" name="Ellipsi 66">
            <a:extLst>
              <a:ext uri="{FF2B5EF4-FFF2-40B4-BE49-F238E27FC236}">
                <a16:creationId xmlns:a16="http://schemas.microsoft.com/office/drawing/2014/main" id="{07DDB0AF-196F-4305-99DD-3112FB92F6D8}"/>
              </a:ext>
            </a:extLst>
          </p:cNvPr>
          <p:cNvSpPr/>
          <p:nvPr/>
        </p:nvSpPr>
        <p:spPr>
          <a:xfrm>
            <a:off x="7136843" y="3534904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8" name="Ellipsi 67">
            <a:extLst>
              <a:ext uri="{FF2B5EF4-FFF2-40B4-BE49-F238E27FC236}">
                <a16:creationId xmlns:a16="http://schemas.microsoft.com/office/drawing/2014/main" id="{F26AD52C-F8C4-4123-BB63-74A9A6198A8C}"/>
              </a:ext>
            </a:extLst>
          </p:cNvPr>
          <p:cNvSpPr/>
          <p:nvPr/>
        </p:nvSpPr>
        <p:spPr>
          <a:xfrm>
            <a:off x="7642635" y="3533426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9" name="Ellipsi 68">
            <a:extLst>
              <a:ext uri="{FF2B5EF4-FFF2-40B4-BE49-F238E27FC236}">
                <a16:creationId xmlns:a16="http://schemas.microsoft.com/office/drawing/2014/main" id="{DF27B21A-EFE9-4CC8-8E99-02FD301F4E53}"/>
              </a:ext>
            </a:extLst>
          </p:cNvPr>
          <p:cNvSpPr/>
          <p:nvPr/>
        </p:nvSpPr>
        <p:spPr>
          <a:xfrm>
            <a:off x="8153323" y="3533427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0" name="Ellipsi 69">
            <a:extLst>
              <a:ext uri="{FF2B5EF4-FFF2-40B4-BE49-F238E27FC236}">
                <a16:creationId xmlns:a16="http://schemas.microsoft.com/office/drawing/2014/main" id="{8131AEA6-6733-467A-9483-B1328A3D37D7}"/>
              </a:ext>
            </a:extLst>
          </p:cNvPr>
          <p:cNvSpPr/>
          <p:nvPr/>
        </p:nvSpPr>
        <p:spPr>
          <a:xfrm>
            <a:off x="8644591" y="3533426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1" name="Ellipsi 70">
            <a:extLst>
              <a:ext uri="{FF2B5EF4-FFF2-40B4-BE49-F238E27FC236}">
                <a16:creationId xmlns:a16="http://schemas.microsoft.com/office/drawing/2014/main" id="{E37493CE-99D8-4390-B86A-D821CD14BED1}"/>
              </a:ext>
            </a:extLst>
          </p:cNvPr>
          <p:cNvSpPr/>
          <p:nvPr/>
        </p:nvSpPr>
        <p:spPr>
          <a:xfrm>
            <a:off x="9130992" y="3533426"/>
            <a:ext cx="359970" cy="35251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A4C64EFB-DD3E-7B80-5CA9-DD18B73B5EB7}"/>
              </a:ext>
            </a:extLst>
          </p:cNvPr>
          <p:cNvSpPr txBox="1"/>
          <p:nvPr/>
        </p:nvSpPr>
        <p:spPr>
          <a:xfrm>
            <a:off x="2068293" y="5675196"/>
            <a:ext cx="8380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fi-FI" sz="1800">
                <a:latin typeface="Tahoma"/>
                <a:ea typeface="Tahoma"/>
                <a:cs typeface="Tahoma"/>
              </a:rPr>
              <a:t>Hakija ei voi tulla valituksi koulutukseen, jos ei ole osallistunut pääsy- tai soveltuvuuskokeeseen.</a:t>
            </a:r>
            <a:endParaRPr lang="fi-FI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4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28928FF-8B6F-40F1-B91D-F477E49EB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32" y="1448474"/>
            <a:ext cx="5065949" cy="462466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suomen kieli ja kirjallisuus / suomi toisena kielenä</a:t>
            </a:r>
          </a:p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toinen kotimainen kieli</a:t>
            </a:r>
          </a:p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vieraat kielet</a:t>
            </a:r>
          </a:p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uskonto / elämänkatsomustieto</a:t>
            </a:r>
          </a:p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historia </a:t>
            </a:r>
            <a:endParaRPr lang="fi-FI" sz="2200" dirty="0">
              <a:latin typeface="Calibri"/>
            </a:endParaRPr>
          </a:p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yhteiskuntaoppi</a:t>
            </a:r>
          </a:p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matematiikka</a:t>
            </a:r>
          </a:p>
          <a:p>
            <a:pPr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fysiikka</a:t>
            </a:r>
          </a:p>
          <a:p>
            <a:pPr>
              <a:spcBef>
                <a:spcPct val="50000"/>
              </a:spcBef>
            </a:pPr>
            <a:endParaRPr lang="fi-FI" sz="2200" dirty="0">
              <a:latin typeface="Calibri"/>
              <a:ea typeface="Tahoma"/>
              <a:cs typeface="Tahoma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fi-FI" sz="2200" b="1" dirty="0">
              <a:latin typeface="Calibri"/>
            </a:endParaRPr>
          </a:p>
          <a:p>
            <a:endParaRPr lang="fi-FI" sz="2200" dirty="0">
              <a:latin typeface="Calibri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5999C5-0B3B-45E6-9DC5-C441CE672A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Calibri"/>
                <a:cs typeface="Calibri"/>
              </a:rPr>
              <a:t>kemia</a:t>
            </a:r>
            <a:endParaRPr lang="fi-FI" sz="2200" dirty="0">
              <a:latin typeface="Calibri"/>
              <a:ea typeface="Tahoma"/>
              <a:cs typeface="Tahoma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biologia</a:t>
            </a:r>
            <a:endParaRPr lang="fi-FI">
              <a:latin typeface="Calibri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maantieto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terveystieto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liikunta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musiikki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kuvataide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käsityö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fi-FI" sz="2200" dirty="0">
                <a:latin typeface="Calibri"/>
                <a:ea typeface="Tahoma"/>
                <a:cs typeface="Tahoma"/>
              </a:rPr>
              <a:t>kotitalous</a:t>
            </a:r>
          </a:p>
          <a:p>
            <a:endParaRPr lang="fi-FI" sz="2400" b="1" dirty="0">
              <a:latin typeface="Calibri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855066F3-47E7-4ABA-93A5-08C0154E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Yleiseen koulumenestykseen lasketaan arvosanat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5C512D-74A5-46F0-B63B-1A12AF49EB0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C179A6D-A93B-4A26-99E4-0D2E950664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104E47A-A398-4F2B-A452-AB51F64096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6488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58B7691F-325D-4D61-ADD8-6D73A4F28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028" t="10632" r="32148" b="1516"/>
          <a:stretch/>
        </p:blipFill>
        <p:spPr>
          <a:xfrm>
            <a:off x="495629" y="751486"/>
            <a:ext cx="4888395" cy="5425259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5F2624CC-BA91-4F52-BAB9-9F1E1AE2F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81" y="-4895"/>
            <a:ext cx="11493389" cy="999405"/>
          </a:xfrm>
        </p:spPr>
        <p:txBody>
          <a:bodyPr>
            <a:normAutofit/>
          </a:bodyPr>
          <a:lstStyle/>
          <a:p>
            <a:r>
              <a:rPr lang="fi-FI" sz="2800" dirty="0">
                <a:solidFill>
                  <a:schemeClr val="accent2"/>
                </a:solidFill>
                <a:latin typeface="Calibri"/>
                <a:ea typeface="Calibri"/>
                <a:cs typeface="Times"/>
              </a:rPr>
              <a:t>Keskiarvon pisteytys			   Painotettavien arvosanojen pisteytys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9EC9D34-6E4B-49E3-998E-8D825E09F1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7220EFB3-AC19-6C4E-AC06-25AE541BC02D}" type="datetime1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12/1/2025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F797DBC-511A-4C8D-B1AD-EDE0F61962E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spcAft>
                <a:spcPts val="600"/>
              </a:spcAft>
            </a:pP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Esityksen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nimen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voi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laittaa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tänne</a:t>
            </a:r>
            <a:endParaRPr lang="en-US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D35DC1-C80E-4B0A-9EA9-F6A3EFD23E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r">
              <a:spcAft>
                <a:spcPts val="600"/>
              </a:spcAft>
            </a:pPr>
            <a:fld id="{1578E46A-2119-334F-A42A-D6938F0C7581}" type="slidenum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14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9928521-1E01-40AB-AE73-4DBDBB99F0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30" t="24439" r="27803" b="31212"/>
          <a:stretch/>
        </p:blipFill>
        <p:spPr>
          <a:xfrm>
            <a:off x="5949675" y="713038"/>
            <a:ext cx="5504507" cy="2779061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EBD0A7B1-0B86-4C76-BBD7-8DA4BAC246F7}"/>
              </a:ext>
            </a:extLst>
          </p:cNvPr>
          <p:cNvSpPr/>
          <p:nvPr/>
        </p:nvSpPr>
        <p:spPr>
          <a:xfrm>
            <a:off x="6016487" y="3588071"/>
            <a:ext cx="5679883" cy="268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Arial"/>
              <a:buChar char="•"/>
            </a:pPr>
            <a:r>
              <a:rPr lang="fi-FI" sz="3000" b="1" dirty="0">
                <a:latin typeface="Calibri"/>
                <a:ea typeface="Tahoma"/>
                <a:cs typeface="Tahoma"/>
              </a:rPr>
              <a:t>Opintopolku.fi – yhteishaun valintapistelaskuri </a:t>
            </a:r>
            <a:endParaRPr lang="fi-FI"/>
          </a:p>
          <a:p>
            <a:pPr marL="457200" indent="-457200">
              <a:buFont typeface="Arial"/>
              <a:buChar char="•"/>
            </a:pPr>
            <a:endParaRPr lang="fi-FI" sz="3000" b="1" dirty="0">
              <a:latin typeface="Calibri"/>
              <a:ea typeface="Tahoma"/>
              <a:cs typeface="Tahoma"/>
            </a:endParaRPr>
          </a:p>
          <a:p>
            <a:pPr marL="457200" indent="-457200">
              <a:buFont typeface="Arial"/>
              <a:buChar char="•"/>
            </a:pPr>
            <a:r>
              <a:rPr lang="fi-FI" sz="3000" b="1" dirty="0">
                <a:latin typeface="Calibri"/>
                <a:ea typeface="Tahoma"/>
                <a:cs typeface="Tahoma"/>
              </a:rPr>
              <a:t>Yhteishakulaskuri.fi</a:t>
            </a:r>
          </a:p>
        </p:txBody>
      </p:sp>
    </p:spTree>
    <p:extLst>
      <p:ext uri="{BB962C8B-B14F-4D97-AF65-F5344CB8AC3E}">
        <p14:creationId xmlns:p14="http://schemas.microsoft.com/office/powerpoint/2010/main" val="2440899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EFE4BBA-6612-40E9-B5A7-FF5374066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15" y="1743563"/>
            <a:ext cx="6088493" cy="429839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suomen kieli ja kirjallisuus / suomi toisena kielenä</a:t>
            </a:r>
            <a:endParaRPr lang="fi-FI" sz="2200" dirty="0">
              <a:latin typeface="Calibri"/>
            </a:endParaRP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toinen kotimainen kieli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vieraat kielet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uskonto tai elämänkatsomustieto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historia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yhteiskuntaoppi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matematiikka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fysiikka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kemia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biologia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terveystieto</a:t>
            </a:r>
          </a:p>
          <a:p>
            <a:pPr algn="just" fontAlgn="base">
              <a:spcBef>
                <a:spcPts val="0"/>
              </a:spcBef>
              <a:spcAft>
                <a:spcPts val="0"/>
              </a:spcAft>
            </a:pPr>
            <a:r>
              <a:rPr lang="fi-FI" sz="2200" dirty="0">
                <a:latin typeface="Calibri"/>
                <a:ea typeface="Tahoma"/>
                <a:cs typeface="Tahoma"/>
              </a:rPr>
              <a:t>maantieto</a:t>
            </a:r>
          </a:p>
          <a:p>
            <a:pPr algn="just"/>
            <a:endParaRPr lang="fi-FI" sz="2200" dirty="0">
              <a:latin typeface="Calibri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E156A14D-52E7-4157-900D-FD0320FC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fi-FI" sz="3600" dirty="0">
                <a:solidFill>
                  <a:schemeClr val="accent2"/>
                </a:solidFill>
                <a:latin typeface="Calibri"/>
                <a:ea typeface="Calibri"/>
                <a:cs typeface="Times"/>
              </a:rPr>
              <a:t>Lukion yleislinjoille pääsyn ratkaisee peruskoulun </a:t>
            </a:r>
            <a:r>
              <a:rPr lang="fi-FI" u="sng" dirty="0">
                <a:solidFill>
                  <a:schemeClr val="accent2"/>
                </a:solidFill>
                <a:latin typeface="Calibri"/>
                <a:ea typeface="Calibri"/>
                <a:cs typeface="Times"/>
              </a:rPr>
              <a:t>päättötodistuksen</a:t>
            </a:r>
            <a:r>
              <a:rPr lang="fi-FI" sz="3600" dirty="0">
                <a:solidFill>
                  <a:schemeClr val="accent2"/>
                </a:solidFill>
                <a:latin typeface="Calibri"/>
                <a:ea typeface="Calibri"/>
                <a:cs typeface="Times"/>
              </a:rPr>
              <a:t> lukuaineiden keskiarvo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D8C4B24-1BED-41A2-9AF5-AA45E9A76E5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2BE19A5-2E4E-44F4-953E-E781FB1D7C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027850E-ABE6-409A-9BFB-3B1ACA0614B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15</a:t>
            </a:fld>
            <a:endParaRPr lang="fi-FI"/>
          </a:p>
        </p:txBody>
      </p:sp>
      <p:sp>
        <p:nvSpPr>
          <p:cNvPr id="10" name="Puhekupla: Soikea 9">
            <a:extLst>
              <a:ext uri="{FF2B5EF4-FFF2-40B4-BE49-F238E27FC236}">
                <a16:creationId xmlns:a16="http://schemas.microsoft.com/office/drawing/2014/main" id="{85178016-ABB8-470F-A717-0AE35E0C39BF}"/>
              </a:ext>
            </a:extLst>
          </p:cNvPr>
          <p:cNvSpPr/>
          <p:nvPr/>
        </p:nvSpPr>
        <p:spPr>
          <a:xfrm>
            <a:off x="6228317" y="1594885"/>
            <a:ext cx="5089198" cy="426696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2800" b="1" dirty="0">
                <a:latin typeface="Calibri"/>
                <a:ea typeface="Tahoma"/>
                <a:cs typeface="Tahoma"/>
              </a:rPr>
              <a:t>2025 ka. yleislinjoille:</a:t>
            </a:r>
          </a:p>
          <a:p>
            <a:pPr marL="342900" indent="-342900">
              <a:buFont typeface="Arial"/>
              <a:buChar char="•"/>
            </a:pPr>
            <a:r>
              <a:rPr lang="fi-FI" sz="2400" b="1" dirty="0">
                <a:latin typeface="Calibri"/>
                <a:ea typeface="Tahoma"/>
                <a:cs typeface="Tahoma"/>
              </a:rPr>
              <a:t>Järvenpää 8,25</a:t>
            </a:r>
          </a:p>
          <a:p>
            <a:pPr marL="342900" indent="-342900">
              <a:buFont typeface="Arial"/>
              <a:buChar char="•"/>
            </a:pPr>
            <a:r>
              <a:rPr lang="fi-FI" sz="2400" b="1" dirty="0">
                <a:latin typeface="Calibri"/>
                <a:ea typeface="Tahoma"/>
                <a:cs typeface="Tahoma"/>
              </a:rPr>
              <a:t>Kerava 7,83</a:t>
            </a:r>
          </a:p>
          <a:p>
            <a:pPr marL="342900" indent="-342900">
              <a:buFont typeface="Arial"/>
              <a:buChar char="•"/>
            </a:pPr>
            <a:r>
              <a:rPr lang="fi-FI" sz="2400" b="1" dirty="0">
                <a:latin typeface="Calibri"/>
                <a:ea typeface="Tahoma"/>
                <a:cs typeface="Tahoma"/>
              </a:rPr>
              <a:t>Hyrylä 8, 08</a:t>
            </a:r>
          </a:p>
          <a:p>
            <a:pPr marL="342900" indent="-342900">
              <a:buFont typeface="Arial"/>
              <a:buChar char="•"/>
            </a:pPr>
            <a:r>
              <a:rPr lang="fi-FI" sz="2400" b="1" dirty="0">
                <a:latin typeface="Calibri"/>
                <a:ea typeface="Tahoma"/>
                <a:cs typeface="Tahoma"/>
              </a:rPr>
              <a:t>Jokela 7,58</a:t>
            </a:r>
          </a:p>
          <a:p>
            <a:pPr marL="342900" indent="-342900">
              <a:buFont typeface="Arial"/>
              <a:buChar char="•"/>
            </a:pPr>
            <a:r>
              <a:rPr lang="fi-FI" sz="2400" b="1" dirty="0">
                <a:latin typeface="Calibri"/>
                <a:ea typeface="Tahoma"/>
                <a:cs typeface="Tahoma"/>
              </a:rPr>
              <a:t>Kellokoski 7,00</a:t>
            </a:r>
          </a:p>
          <a:p>
            <a:pPr marL="342900" indent="-342900">
              <a:buFont typeface="Arial"/>
              <a:buChar char="•"/>
            </a:pPr>
            <a:r>
              <a:rPr lang="fi-FI" sz="2400" b="1" dirty="0">
                <a:latin typeface="Calibri"/>
                <a:ea typeface="Tahoma"/>
                <a:cs typeface="Tahoma"/>
              </a:rPr>
              <a:t>Hyvinkää 7,92</a:t>
            </a:r>
          </a:p>
          <a:p>
            <a:pPr marL="342900" indent="-342900">
              <a:buFont typeface="Arial"/>
              <a:buChar char="•"/>
            </a:pPr>
            <a:r>
              <a:rPr lang="fi-FI" sz="2400" b="1" dirty="0">
                <a:latin typeface="Calibri"/>
                <a:ea typeface="Tahoma"/>
                <a:cs typeface="Tahoma"/>
              </a:rPr>
              <a:t>Tikkurila 7,75</a:t>
            </a:r>
          </a:p>
        </p:txBody>
      </p:sp>
    </p:spTree>
    <p:extLst>
      <p:ext uri="{BB962C8B-B14F-4D97-AF65-F5344CB8AC3E}">
        <p14:creationId xmlns:p14="http://schemas.microsoft.com/office/powerpoint/2010/main" val="3194768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73E525B-5919-4F6B-BF15-EE3514281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06" y="1186536"/>
            <a:ext cx="6912815" cy="53906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buNone/>
            </a:pPr>
            <a:r>
              <a:rPr lang="fi-FI" sz="1800" b="1" dirty="0">
                <a:latin typeface="Calibri"/>
                <a:ea typeface="Tahoma"/>
                <a:cs typeface="Tahoma"/>
              </a:rPr>
              <a:t>Painotettavat oppiaineet</a:t>
            </a:r>
          </a:p>
          <a:p>
            <a:pPr fontAlgn="base"/>
            <a:r>
              <a:rPr lang="fi-FI" sz="1800" dirty="0">
                <a:latin typeface="Calibri"/>
                <a:ea typeface="Tahoma"/>
                <a:cs typeface="Tahoma"/>
              </a:rPr>
              <a:t>Joissain lukiokoulutuksissa painotetaan yhtä tai useampaa oppiainetta. Näissä tapauksissa lukiot voivat keskiarvoa laskiessaan ottaa huomioon erityisesti painotettavien oppiaineiden arvosanat.</a:t>
            </a:r>
          </a:p>
          <a:p>
            <a:pPr marL="0" indent="0" fontAlgn="base">
              <a:buNone/>
            </a:pPr>
            <a:r>
              <a:rPr lang="fi-FI" sz="1800" b="1" dirty="0">
                <a:latin typeface="Calibri"/>
                <a:ea typeface="Tahoma"/>
                <a:cs typeface="Tahoma"/>
              </a:rPr>
              <a:t>Pääsy- ja soveltuvuuskokeet</a:t>
            </a:r>
          </a:p>
          <a:p>
            <a:pPr fontAlgn="base"/>
            <a:r>
              <a:rPr lang="fi-FI" sz="1800" dirty="0">
                <a:latin typeface="Calibri"/>
                <a:ea typeface="Tahoma"/>
                <a:cs typeface="Tahoma"/>
              </a:rPr>
              <a:t>Lukioissa voi olla myös pääsy- ja soveltuvuuskokeita. Lukiot voivat myös päättää koepisteiden alarajan, jota alemmilla pisteillä ei voi tulla valituksi, vaikka hakijan kokonaispistemäärä näyttäisi riittävän opiskelijaksi ottamiseen. </a:t>
            </a:r>
          </a:p>
          <a:p>
            <a:r>
              <a:rPr lang="fi-FI" sz="1800" err="1">
                <a:latin typeface="Calibri"/>
                <a:ea typeface="Tahoma"/>
                <a:cs typeface="Tahoma"/>
              </a:rPr>
              <a:t>Huom</a:t>
            </a:r>
            <a:r>
              <a:rPr lang="fi-FI" sz="1800" dirty="0">
                <a:latin typeface="Calibri"/>
                <a:ea typeface="Tahoma"/>
                <a:cs typeface="Tahoma"/>
              </a:rPr>
              <a:t>! Ei voi tulla valituksi erityislinjalle, jos ei ole osallistunut pääsy- tai soveltuvuuskokeeseen.</a:t>
            </a:r>
          </a:p>
          <a:p>
            <a:pPr marL="0" indent="0" fontAlgn="base">
              <a:buNone/>
            </a:pPr>
            <a:r>
              <a:rPr lang="fi-FI" sz="1800" b="1" dirty="0">
                <a:latin typeface="Calibri"/>
                <a:ea typeface="Tahoma"/>
                <a:cs typeface="Tahoma"/>
              </a:rPr>
              <a:t>Muu koulutus, harrastukset tai muut lisänäytöt</a:t>
            </a:r>
          </a:p>
          <a:p>
            <a:pPr fontAlgn="base"/>
            <a:r>
              <a:rPr lang="fi-FI" sz="1800" dirty="0">
                <a:latin typeface="Calibri"/>
                <a:ea typeface="Tahoma"/>
                <a:cs typeface="Tahoma"/>
              </a:rPr>
              <a:t>Lukiot voivat ottaa huomioon myös hakijan muun koulutuksen, harrastukset tai muita lisänäyttöjä. </a:t>
            </a:r>
            <a:endParaRPr lang="fi-FI" dirty="0">
              <a:latin typeface="Calibri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C83DC2F0-86E9-4FD8-881A-1E9883E7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Lukion erityislinjoille haettaessa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EF79A8B-A10E-420B-BA29-9E067C69ABF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12A4F26-88D7-4021-B091-A0C1C93C91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16</a:t>
            </a:fld>
            <a:endParaRPr lang="fi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2719EB60-1971-420A-88D1-9A55409DAA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fi-FI" sz="3200" b="1" dirty="0">
                <a:latin typeface="Calibri"/>
                <a:ea typeface="Tahoma"/>
                <a:cs typeface="Tahoma"/>
              </a:rPr>
              <a:t>Muistakaa tarkistaa kunkin hakukohteen hakumenettelyt!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9174F1F-76F3-4F8E-94B2-173C0E8A68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842375" y="6330950"/>
            <a:ext cx="3349625" cy="242888"/>
          </a:xfrm>
        </p:spPr>
        <p:txBody>
          <a:bodyPr/>
          <a:lstStyle/>
          <a:p>
            <a:r>
              <a:rPr lang="fi-FI"/>
              <a:t>Esityksen nimen voi laittaa tänne</a:t>
            </a:r>
          </a:p>
        </p:txBody>
      </p:sp>
    </p:spTree>
    <p:extLst>
      <p:ext uri="{BB962C8B-B14F-4D97-AF65-F5344CB8AC3E}">
        <p14:creationId xmlns:p14="http://schemas.microsoft.com/office/powerpoint/2010/main" val="506492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CF19634-41F2-4475-A88B-7C4A00FB0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470" y="2199097"/>
            <a:ext cx="6394645" cy="339297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fi-FI" sz="2800" b="1" i="0" dirty="0">
              <a:effectLst/>
              <a:latin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800" i="0" dirty="0">
                <a:effectLst/>
                <a:latin typeface="Calibri"/>
                <a:ea typeface="Tahoma"/>
                <a:cs typeface="Tahoma"/>
              </a:rPr>
              <a:t>Koulutuksen järjestäjä päättää </a:t>
            </a:r>
            <a:r>
              <a:rPr lang="fi-FI" sz="2800" dirty="0">
                <a:latin typeface="Calibri"/>
                <a:ea typeface="Tahoma"/>
                <a:cs typeface="Tahoma"/>
              </a:rPr>
              <a:t>valinta-perusteista.</a:t>
            </a:r>
            <a:endParaRPr lang="fi-FI" sz="2800" i="0" dirty="0">
              <a:effectLst/>
              <a:latin typeface="Calibri"/>
              <a:ea typeface="Tahoma"/>
              <a:cs typeface="Tahom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2800" i="0" dirty="0">
              <a:effectLst/>
              <a:latin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i-FI" sz="2800" i="0" dirty="0">
                <a:effectLst/>
                <a:latin typeface="Calibri"/>
                <a:ea typeface="Tahoma"/>
                <a:cs typeface="Tahoma"/>
              </a:rPr>
              <a:t>Koulutuksen järjestäjä voi järjestää halutessaan </a:t>
            </a:r>
            <a:r>
              <a:rPr lang="fi-FI" sz="2800" dirty="0">
                <a:latin typeface="Calibri"/>
                <a:ea typeface="Tahoma"/>
                <a:cs typeface="Tahoma"/>
              </a:rPr>
              <a:t>pääsy-</a:t>
            </a:r>
            <a:r>
              <a:rPr lang="fi-FI" sz="2800" i="0" dirty="0">
                <a:effectLst/>
                <a:latin typeface="Calibri"/>
                <a:ea typeface="Tahoma"/>
                <a:cs typeface="Tahoma"/>
              </a:rPr>
              <a:t> ja </a:t>
            </a:r>
            <a:r>
              <a:rPr lang="fi-FI" sz="2800" dirty="0">
                <a:latin typeface="Calibri"/>
                <a:ea typeface="Tahoma"/>
                <a:cs typeface="Tahoma"/>
              </a:rPr>
              <a:t>soveltuvuus-kokeen</a:t>
            </a:r>
            <a:r>
              <a:rPr lang="fi-FI" sz="2800" i="0" dirty="0">
                <a:effectLst/>
                <a:latin typeface="Calibri"/>
                <a:ea typeface="Tahoma"/>
                <a:cs typeface="Tahoma"/>
              </a:rPr>
              <a:t> tai haastattelun</a:t>
            </a:r>
            <a:r>
              <a:rPr lang="fi-FI" sz="2800" dirty="0">
                <a:latin typeface="Calibri"/>
                <a:ea typeface="Tahoma"/>
                <a:cs typeface="Tahoma"/>
              </a:rPr>
              <a:t>.</a:t>
            </a:r>
            <a:endParaRPr lang="fi-FI" sz="2800" i="0" dirty="0">
              <a:effectLst/>
              <a:latin typeface="Calibri"/>
              <a:ea typeface="Tahoma"/>
              <a:cs typeface="Tahoma"/>
            </a:endParaRPr>
          </a:p>
          <a:p>
            <a:pPr marL="0" indent="0">
              <a:buNone/>
            </a:pPr>
            <a:endParaRPr lang="fi-FI" sz="2800" dirty="0">
              <a:latin typeface="Calibri"/>
            </a:endParaRPr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B5D83B8-113A-4AF3-B820-DDF1263E5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528" y="322504"/>
            <a:ext cx="8218847" cy="2068280"/>
          </a:xfrm>
        </p:spPr>
        <p:txBody>
          <a:bodyPr>
            <a:normAutofit/>
          </a:bodyPr>
          <a:lstStyle/>
          <a:p>
            <a:r>
              <a:rPr lang="fi-FI" i="0" dirty="0">
                <a:solidFill>
                  <a:schemeClr val="accent2"/>
                </a:solidFill>
                <a:effectLst/>
                <a:latin typeface="Calibri"/>
                <a:ea typeface="Calibri"/>
                <a:cs typeface="Times"/>
              </a:rPr>
              <a:t>Valinta </a:t>
            </a:r>
            <a:r>
              <a:rPr lang="fi-FI" i="0" err="1">
                <a:solidFill>
                  <a:schemeClr val="accent2"/>
                </a:solidFill>
                <a:effectLst/>
                <a:latin typeface="Calibri"/>
                <a:ea typeface="Calibri"/>
                <a:cs typeface="Times"/>
              </a:rPr>
              <a:t>TUVAan</a:t>
            </a:r>
            <a:r>
              <a:rPr lang="fi-FI" i="0" dirty="0">
                <a:solidFill>
                  <a:schemeClr val="accent2"/>
                </a:solidFill>
                <a:effectLst/>
                <a:latin typeface="Calibri"/>
                <a:ea typeface="Calibri"/>
                <a:cs typeface="Times"/>
              </a:rPr>
              <a:t>, </a:t>
            </a:r>
            <a:r>
              <a:rPr lang="fi-FI" i="0" err="1">
                <a:solidFill>
                  <a:schemeClr val="accent2"/>
                </a:solidFill>
                <a:effectLst/>
                <a:latin typeface="Calibri"/>
                <a:ea typeface="Calibri"/>
                <a:cs typeface="Times"/>
              </a:rPr>
              <a:t>TELMAan</a:t>
            </a:r>
            <a:r>
              <a:rPr lang="fi-FI" i="0" dirty="0">
                <a:solidFill>
                  <a:schemeClr val="accent2"/>
                </a:solidFill>
                <a:effectLst/>
                <a:latin typeface="Calibri"/>
                <a:ea typeface="Calibri"/>
                <a:cs typeface="Times"/>
              </a:rPr>
              <a:t>, </a:t>
            </a:r>
            <a:br>
              <a:rPr lang="fi-FI" i="0" dirty="0">
                <a:effectLst/>
                <a:latin typeface="Calibri"/>
                <a:cs typeface="Times" panose="02020603050405020304" pitchFamily="18" charset="0"/>
              </a:rPr>
            </a:br>
            <a:r>
              <a:rPr lang="fi-FI" i="0" dirty="0">
                <a:solidFill>
                  <a:schemeClr val="accent2"/>
                </a:solidFill>
                <a:effectLst/>
                <a:latin typeface="Calibri"/>
                <a:ea typeface="Calibri"/>
                <a:cs typeface="Times"/>
              </a:rPr>
              <a:t>kansanopistojen opistovuodelle ja </a:t>
            </a:r>
            <a:br>
              <a:rPr lang="fi-FI" i="0" dirty="0">
                <a:effectLst/>
                <a:latin typeface="Calibri"/>
                <a:cs typeface="Times" panose="02020603050405020304" pitchFamily="18" charset="0"/>
              </a:rPr>
            </a:br>
            <a:r>
              <a:rPr lang="fi-FI" i="0" dirty="0">
                <a:solidFill>
                  <a:schemeClr val="accent2"/>
                </a:solidFill>
                <a:effectLst/>
                <a:latin typeface="Calibri"/>
                <a:ea typeface="Calibri"/>
                <a:cs typeface="Times"/>
              </a:rPr>
              <a:t>vaativan erityisen tuen hakukohteisiin</a:t>
            </a:r>
            <a:endParaRPr lang="fi-FI" dirty="0">
              <a:solidFill>
                <a:schemeClr val="accent2"/>
              </a:solidFill>
              <a:latin typeface="Calibri"/>
              <a:ea typeface="Calibri"/>
              <a:cs typeface="Time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A978AC-8A0E-4F8B-B874-8620006669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28ABA6-AD15-49F0-8876-3871B82D6E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17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AE8D55F-BD26-40F3-8CF7-7FD501395D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5964" y="441959"/>
            <a:ext cx="4654846" cy="3262726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CA89EE4-C5C3-441C-9190-0A2B1C48912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842375" y="6330950"/>
            <a:ext cx="3349625" cy="242888"/>
          </a:xfrm>
        </p:spPr>
        <p:txBody>
          <a:bodyPr/>
          <a:lstStyle/>
          <a:p>
            <a:r>
              <a:rPr lang="fi-FI"/>
              <a:t>Esityksen nimen voi laittaa tänne</a:t>
            </a:r>
          </a:p>
        </p:txBody>
      </p:sp>
    </p:spTree>
    <p:extLst>
      <p:ext uri="{BB962C8B-B14F-4D97-AF65-F5344CB8AC3E}">
        <p14:creationId xmlns:p14="http://schemas.microsoft.com/office/powerpoint/2010/main" val="822632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348D8D3F-3ECA-4262-847D-43C4D758A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80" y="673493"/>
            <a:ext cx="6110420" cy="6044083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fi-FI" sz="2200" dirty="0">
                <a:latin typeface="Calibri"/>
                <a:ea typeface="Tahoma"/>
                <a:cs typeface="Tahoma"/>
              </a:rPr>
              <a:t>Oppilas saa </a:t>
            </a:r>
            <a:r>
              <a:rPr lang="fi-FI" sz="2200" b="1" dirty="0">
                <a:latin typeface="Calibri"/>
                <a:ea typeface="Tahoma"/>
                <a:cs typeface="Tahoma"/>
              </a:rPr>
              <a:t>sähköpostiin tuloskirjeen.</a:t>
            </a:r>
          </a:p>
          <a:p>
            <a:pPr fontAlgn="base"/>
            <a:r>
              <a:rPr lang="fi-FI" sz="2200" dirty="0">
                <a:latin typeface="Calibri"/>
                <a:ea typeface="Tahoma"/>
                <a:cs typeface="Tahoma"/>
              </a:rPr>
              <a:t>Oppilas saa </a:t>
            </a:r>
            <a:r>
              <a:rPr lang="fi-FI" sz="2200" b="1" dirty="0">
                <a:latin typeface="Calibri"/>
                <a:ea typeface="Tahoma"/>
                <a:cs typeface="Tahoma"/>
              </a:rPr>
              <a:t>oppilaitoksesta</a:t>
            </a:r>
            <a:r>
              <a:rPr lang="fi-FI" sz="2200" dirty="0">
                <a:latin typeface="Calibri"/>
                <a:ea typeface="Tahoma"/>
                <a:cs typeface="Tahoma"/>
              </a:rPr>
              <a:t> sähköpostitse valintakirjeen, jossa on ohjeet opiskelupaikan vastaanottamiseen.</a:t>
            </a:r>
          </a:p>
          <a:p>
            <a:pPr fontAlgn="base"/>
            <a:r>
              <a:rPr lang="fi-FI" sz="2200" b="0" i="0" dirty="0">
                <a:effectLst/>
                <a:latin typeface="Calibri"/>
                <a:ea typeface="Tahoma"/>
                <a:cs typeface="Tahoma"/>
              </a:rPr>
              <a:t>Oppilaan </a:t>
            </a:r>
            <a:r>
              <a:rPr lang="fi-FI" sz="2200" b="1" i="0" dirty="0">
                <a:effectLst/>
                <a:latin typeface="Calibri"/>
                <a:ea typeface="Tahoma"/>
                <a:cs typeface="Tahoma"/>
              </a:rPr>
              <a:t>täytyy hyväksyä opiskelupaikka </a:t>
            </a:r>
            <a:r>
              <a:rPr lang="fi-FI" sz="2200" b="0" i="0" dirty="0">
                <a:effectLst/>
                <a:latin typeface="Calibri"/>
                <a:ea typeface="Tahoma"/>
                <a:cs typeface="Tahoma"/>
              </a:rPr>
              <a:t>sähköpostin linkin kautta, jotta hän ei menetä </a:t>
            </a:r>
            <a:r>
              <a:rPr lang="fi-FI" sz="2200" dirty="0">
                <a:latin typeface="Calibri"/>
                <a:ea typeface="Tahoma"/>
                <a:cs typeface="Tahoma"/>
              </a:rPr>
              <a:t>paikkaa.</a:t>
            </a:r>
            <a:endParaRPr lang="fi-FI" sz="2200" b="0" i="0" dirty="0">
              <a:effectLst/>
              <a:latin typeface="Calibri"/>
              <a:ea typeface="Tahoma"/>
              <a:cs typeface="Tahoma"/>
            </a:endParaRPr>
          </a:p>
          <a:p>
            <a:r>
              <a:rPr lang="fi-FI" sz="2200" b="0" i="0" dirty="0">
                <a:effectLst/>
                <a:latin typeface="Calibri"/>
                <a:ea typeface="Tahoma"/>
                <a:cs typeface="Tahoma"/>
              </a:rPr>
              <a:t>Oppilaitokset voivat lisäksi ant</a:t>
            </a:r>
            <a:r>
              <a:rPr lang="fi-FI" sz="2200" dirty="0">
                <a:latin typeface="Calibri"/>
                <a:ea typeface="Tahoma"/>
                <a:cs typeface="Tahoma"/>
              </a:rPr>
              <a:t>aa koulukohtaisia </a:t>
            </a:r>
            <a:r>
              <a:rPr lang="fi-FI" sz="2200" b="1" dirty="0">
                <a:latin typeface="Calibri"/>
                <a:ea typeface="Tahoma"/>
                <a:cs typeface="Tahoma"/>
              </a:rPr>
              <a:t>lisäohjeita</a:t>
            </a:r>
            <a:r>
              <a:rPr lang="fi-FI" sz="2200" b="0" i="0" dirty="0">
                <a:effectLst/>
                <a:latin typeface="Calibri"/>
                <a:ea typeface="Tahoma"/>
                <a:cs typeface="Tahoma"/>
              </a:rPr>
              <a:t> opiskelupaikan vastaanottamiseen – nämä kannattaa tarkistaa</a:t>
            </a:r>
            <a:r>
              <a:rPr lang="fi-FI" sz="2200" dirty="0">
                <a:latin typeface="Calibri"/>
                <a:ea typeface="Tahoma"/>
                <a:cs typeface="Tahoma"/>
              </a:rPr>
              <a:t>.</a:t>
            </a:r>
            <a:endParaRPr lang="fi-FI" sz="2200" b="0" i="0" dirty="0">
              <a:effectLst/>
              <a:latin typeface="Calibri"/>
              <a:ea typeface="Tahoma"/>
              <a:cs typeface="Tahoma"/>
            </a:endParaRPr>
          </a:p>
          <a:p>
            <a:pPr fontAlgn="base"/>
            <a:r>
              <a:rPr lang="fi-FI" sz="2200" b="1" dirty="0">
                <a:latin typeface="Calibri"/>
                <a:ea typeface="Tahoma"/>
                <a:cs typeface="Tahoma"/>
              </a:rPr>
              <a:t>Voi tulla varasijalta hyväksytyksi</a:t>
            </a:r>
            <a:r>
              <a:rPr lang="fi-FI" sz="2200" dirty="0">
                <a:latin typeface="Calibri"/>
                <a:ea typeface="Tahoma"/>
                <a:cs typeface="Tahoma"/>
              </a:rPr>
              <a:t> ylempään hakutoiveeseen, vaikka onkin jo saanut paikan alemman hakutoiveen mukaan. </a:t>
            </a:r>
          </a:p>
          <a:p>
            <a:pPr fontAlgn="base"/>
            <a:r>
              <a:rPr lang="fi-FI" sz="2200" dirty="0">
                <a:latin typeface="Calibri"/>
                <a:ea typeface="Tahoma"/>
                <a:cs typeface="Tahoma"/>
              </a:rPr>
              <a:t>Varasijat ovat voimassa 14.8.2026 asti.</a:t>
            </a:r>
            <a:endParaRPr lang="fi-FI" sz="2200" dirty="0">
              <a:latin typeface="Calibri"/>
            </a:endParaRPr>
          </a:p>
          <a:p>
            <a:pPr marL="0" indent="0">
              <a:buNone/>
            </a:pPr>
            <a:endParaRPr lang="fi-FI" sz="2200" dirty="0">
              <a:latin typeface="Calibri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F3C272-417C-466D-A85D-F271AAEBC9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9775660-A1FC-4A05-A807-3AFAC93AA9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18</a:t>
            </a:fld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2CA4B1DD-4627-4073-B3D0-38FCC35F7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20635" y="441959"/>
            <a:ext cx="4244794" cy="2736669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base"/>
            <a:endParaRPr lang="fi-FI"/>
          </a:p>
          <a:p>
            <a:pPr fontAlgn="base"/>
            <a:r>
              <a:rPr lang="fi-FI" sz="3000" dirty="0">
                <a:latin typeface="Calibri"/>
                <a:ea typeface="Tahoma"/>
                <a:cs typeface="Tahoma"/>
              </a:rPr>
              <a:t>Yhteishaun tulokset tulevat</a:t>
            </a:r>
            <a:r>
              <a:rPr lang="fi-FI" sz="3000" b="1" i="0" dirty="0">
                <a:latin typeface="Calibri"/>
                <a:ea typeface="Tahoma"/>
                <a:cs typeface="Tahoma"/>
              </a:rPr>
              <a:t> </a:t>
            </a:r>
            <a:r>
              <a:rPr lang="fi-FI" sz="3000" b="1" dirty="0">
                <a:latin typeface="Calibri"/>
                <a:ea typeface="Tahoma"/>
                <a:cs typeface="Tahoma"/>
              </a:rPr>
              <a:t>aikaisintaan</a:t>
            </a:r>
            <a:r>
              <a:rPr lang="fi-FI" sz="3000" b="1" i="0" dirty="0">
                <a:latin typeface="Calibri"/>
                <a:ea typeface="Tahoma"/>
                <a:cs typeface="Tahoma"/>
              </a:rPr>
              <a:t> </a:t>
            </a:r>
            <a:r>
              <a:rPr lang="fi-FI" sz="3000" b="1" dirty="0">
                <a:latin typeface="Calibri"/>
                <a:ea typeface="Tahoma"/>
                <a:cs typeface="Tahoma"/>
              </a:rPr>
              <a:t>11.6.2026</a:t>
            </a:r>
          </a:p>
          <a:p>
            <a:pPr fontAlgn="base"/>
            <a:r>
              <a:rPr lang="fi-FI" sz="3000" dirty="0">
                <a:latin typeface="Calibri"/>
                <a:ea typeface="Tahoma"/>
                <a:cs typeface="Tahoma"/>
              </a:rPr>
              <a:t>Opiskelupaikka tulee vastaanottaa </a:t>
            </a:r>
            <a:r>
              <a:rPr lang="fi-FI" sz="3000" b="1" dirty="0">
                <a:latin typeface="Calibri"/>
                <a:ea typeface="Tahoma"/>
                <a:cs typeface="Tahoma"/>
              </a:rPr>
              <a:t>viimeistään 25.6.2026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5836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01CA6AF8-2D86-07AB-9A99-EC3FFAF08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834133"/>
            <a:ext cx="10905066" cy="3189732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70A217-F166-840C-2149-9FCB5284935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E605B32-D2B1-8F49-84B4-5E6AE17B022C}" type="datetime1">
              <a:rPr lang="en-US" sz="1200" smtClean="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12/1/2025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54713E-3FAC-B706-CC6F-C0C231E3AA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1578E46A-2119-334F-A42A-D6938F0C7581}" type="slidenum">
              <a:rPr lang="en-US" sz="1200" smtClean="0"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19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12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7C204925-0CDA-44D3-B00B-31215E1BF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2" y="1303190"/>
            <a:ext cx="9514224" cy="47026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fi-FI" sz="2800" dirty="0">
                <a:latin typeface="Calibri"/>
                <a:ea typeface="Tahoma"/>
                <a:cs typeface="Tahoma"/>
              </a:rPr>
              <a:t>Jälkiohjauspäivät ovat</a:t>
            </a:r>
            <a:r>
              <a:rPr lang="fi-FI" sz="2800" b="1" dirty="0">
                <a:latin typeface="Calibri"/>
                <a:ea typeface="Tahoma"/>
                <a:cs typeface="Tahoma"/>
              </a:rPr>
              <a:t> torstaina 11.6. ja perjantaina 12.6.</a:t>
            </a:r>
            <a:r>
              <a:rPr lang="fi-FI" sz="2800" dirty="0">
                <a:latin typeface="Calibri"/>
                <a:ea typeface="Tahoma"/>
                <a:cs typeface="Tahoma"/>
              </a:rPr>
              <a:t> kaikissa Järvenpään peruskouluissa.</a:t>
            </a:r>
          </a:p>
          <a:p>
            <a:pPr>
              <a:lnSpc>
                <a:spcPct val="120000"/>
              </a:lnSpc>
            </a:pPr>
            <a:r>
              <a:rPr lang="fi-FI" sz="2800" dirty="0">
                <a:latin typeface="Calibri"/>
                <a:ea typeface="Tahoma"/>
                <a:cs typeface="Tahoma"/>
              </a:rPr>
              <a:t>Lisäksi Järvenpään kaupungin yhteinen ohjauspäivä on maanantaina 15.6. nuorisotila </a:t>
            </a:r>
            <a:r>
              <a:rPr lang="fi-FI" sz="2800" dirty="0" err="1">
                <a:latin typeface="Calibri"/>
                <a:ea typeface="Tahoma"/>
                <a:cs typeface="Tahoma"/>
              </a:rPr>
              <a:t>Temalilla</a:t>
            </a:r>
            <a:r>
              <a:rPr lang="fi-FI" sz="2800" dirty="0">
                <a:latin typeface="Calibri"/>
                <a:ea typeface="Tahoma"/>
                <a:cs typeface="Tahoma"/>
              </a:rPr>
              <a:t>.</a:t>
            </a:r>
          </a:p>
          <a:p>
            <a:r>
              <a:rPr lang="fi-FI" sz="2800" b="1" dirty="0">
                <a:latin typeface="Calibri"/>
                <a:ea typeface="Tahoma"/>
                <a:cs typeface="Tahoma"/>
              </a:rPr>
              <a:t>Jatkuva haku</a:t>
            </a:r>
          </a:p>
          <a:p>
            <a:pPr lvl="1" fontAlgn="base"/>
            <a:r>
              <a:rPr lang="fi-FI" sz="2800" dirty="0">
                <a:effectLst/>
                <a:latin typeface="Calibri"/>
                <a:ea typeface="Times New Roman" panose="02020603050405020304" pitchFamily="18" charset="0"/>
                <a:cs typeface="Tahoma"/>
              </a:rPr>
              <a:t>Jatkuvassa haussa voi hakea kevään yhteishaussa vapaiksi jääneille ammatillisen </a:t>
            </a:r>
            <a:r>
              <a:rPr lang="fi-FI" sz="2800" dirty="0">
                <a:latin typeface="Calibri"/>
                <a:ea typeface="Times New Roman" panose="02020603050405020304" pitchFamily="18" charset="0"/>
                <a:cs typeface="Tahoma"/>
              </a:rPr>
              <a:t>koulutuksen, lukiokoulutuksen</a:t>
            </a:r>
            <a:r>
              <a:rPr lang="fi-FI" sz="2800" dirty="0">
                <a:effectLst/>
                <a:latin typeface="Calibri"/>
                <a:ea typeface="Times New Roman" panose="02020603050405020304" pitchFamily="18" charset="0"/>
                <a:cs typeface="Tahoma"/>
              </a:rPr>
              <a:t> </a:t>
            </a:r>
            <a:r>
              <a:rPr lang="fi-FI" sz="2800" dirty="0">
                <a:latin typeface="Calibri"/>
                <a:ea typeface="Times New Roman" panose="02020603050405020304" pitchFamily="18" charset="0"/>
                <a:cs typeface="Tahoma"/>
              </a:rPr>
              <a:t>ja valmentavan koulutuksen </a:t>
            </a:r>
            <a:r>
              <a:rPr lang="fi-FI" sz="2800" dirty="0">
                <a:effectLst/>
                <a:latin typeface="Calibri"/>
                <a:ea typeface="Times New Roman" panose="02020603050405020304" pitchFamily="18" charset="0"/>
                <a:cs typeface="Tahoma"/>
              </a:rPr>
              <a:t>opiskelupaikoille.</a:t>
            </a:r>
          </a:p>
        </p:txBody>
      </p:sp>
      <p:sp>
        <p:nvSpPr>
          <p:cNvPr id="12" name="Otsikko 11">
            <a:extLst>
              <a:ext uri="{FF2B5EF4-FFF2-40B4-BE49-F238E27FC236}">
                <a16:creationId xmlns:a16="http://schemas.microsoft.com/office/drawing/2014/main" id="{4B7A9DD3-DEE4-46C2-8B29-4847D540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32" y="284168"/>
            <a:ext cx="10612855" cy="1031812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Jos oppilas jää ilman paikkaa yhteishaussa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EB97BD-2165-4689-B419-C0EBF2CB2C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605B32-D2B1-8F49-84B4-5E6AE17B022C}" type="datetime1">
              <a:rPr lang="fi-FI" smtClean="0"/>
              <a:t>1.12.2025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3A978B3-46E6-499A-96CD-06989267EB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20</a:t>
            </a:fld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A43A316-1E4F-4ED2-8A2B-770D8F489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364" y="5489748"/>
            <a:ext cx="2714656" cy="100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19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D1779F8C-DF1D-A82A-88F7-3222A1FB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587" y="3237642"/>
            <a:ext cx="5138505" cy="129711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7200" kern="1200" err="1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Kysymyksiä</a:t>
            </a:r>
            <a:r>
              <a:rPr lang="en-US" sz="7200" kern="12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pic>
        <p:nvPicPr>
          <p:cNvPr id="13" name="Graphic 12" descr="Help">
            <a:extLst>
              <a:ext uri="{FF2B5EF4-FFF2-40B4-BE49-F238E27FC236}">
                <a16:creationId xmlns:a16="http://schemas.microsoft.com/office/drawing/2014/main" id="{2FCABADC-D929-9A7A-E447-9E4583A79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935BFF-0EA7-86D2-2055-C0BA7D203C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220EFB3-AC19-6C4E-AC06-25AE541BC02D}" type="datetime1">
              <a:rPr lang="en-US" sz="1200" smtClean="0"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12/1/2025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9FB23DB-4CE6-3153-90BD-63115B7BB3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Esityksen nimen voi laittaa tänne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9326D7A-A88C-290F-F579-AE878EA5FB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1578E46A-2119-334F-A42A-D6938F0C7581}" type="slidenum">
              <a:rPr lang="en-US" sz="1200" smtClean="0"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21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059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408DA807-43D6-44E1-B851-F23E26236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64" y="87245"/>
            <a:ext cx="6167076" cy="1500111"/>
          </a:xfrm>
        </p:spPr>
        <p:txBody>
          <a:bodyPr>
            <a:normAutofit/>
          </a:bodyPr>
          <a:lstStyle/>
          <a:p>
            <a:r>
              <a:rPr lang="fi-FI" sz="8000" dirty="0">
                <a:latin typeface="Calibri"/>
                <a:ea typeface="Calibri"/>
                <a:cs typeface="Calibri"/>
              </a:rPr>
              <a:t>Kiitos!</a:t>
            </a:r>
          </a:p>
        </p:txBody>
      </p:sp>
      <p:sp>
        <p:nvSpPr>
          <p:cNvPr id="9" name="Alaotsikko 8">
            <a:extLst>
              <a:ext uri="{FF2B5EF4-FFF2-40B4-BE49-F238E27FC236}">
                <a16:creationId xmlns:a16="http://schemas.microsoft.com/office/drawing/2014/main" id="{DBC77BE4-071B-4EFC-ADB3-27AA0CAE4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414" y="2105247"/>
            <a:ext cx="6562297" cy="39234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000" b="1" dirty="0">
                <a:latin typeface="Calibri"/>
                <a:ea typeface="Tahoma"/>
                <a:cs typeface="Tahoma"/>
              </a:rPr>
              <a:t>Järvenpään Yhteiskoulu</a:t>
            </a:r>
          </a:p>
          <a:p>
            <a:r>
              <a:rPr lang="fi-FI" sz="2000" dirty="0">
                <a:latin typeface="Calibri"/>
                <a:ea typeface="Tahoma"/>
                <a:cs typeface="Tahoma"/>
              </a:rPr>
              <a:t>	 Henna-Riikka Eronen ja Eeva Joutsenlahti </a:t>
            </a:r>
          </a:p>
          <a:p>
            <a:r>
              <a:rPr lang="fi-FI" sz="2000" b="1" dirty="0">
                <a:latin typeface="Calibri"/>
                <a:ea typeface="Tahoma"/>
                <a:cs typeface="Tahoma"/>
              </a:rPr>
              <a:t>Kartanon koulu</a:t>
            </a:r>
          </a:p>
          <a:p>
            <a:r>
              <a:rPr lang="fi-FI" sz="2000" dirty="0">
                <a:latin typeface="Calibri"/>
                <a:ea typeface="Tahoma"/>
                <a:cs typeface="Tahoma"/>
              </a:rPr>
              <a:t>	Tiina Aitavaara, Jenni Hirsimaa ja Katariina Jarkko</a:t>
            </a:r>
          </a:p>
          <a:p>
            <a:r>
              <a:rPr lang="fi-FI" sz="2000" b="1" dirty="0">
                <a:latin typeface="Calibri"/>
                <a:ea typeface="Tahoma"/>
                <a:cs typeface="Tahoma"/>
              </a:rPr>
              <a:t>Kinnarin koulu</a:t>
            </a:r>
          </a:p>
          <a:p>
            <a:r>
              <a:rPr lang="fi-FI" sz="2000" dirty="0">
                <a:latin typeface="Calibri"/>
                <a:ea typeface="Tahoma"/>
                <a:cs typeface="Tahoma"/>
              </a:rPr>
              <a:t>	Jenni Huittinen ja Sanna Pappila</a:t>
            </a:r>
          </a:p>
          <a:p>
            <a:r>
              <a:rPr lang="fi-FI" sz="2000" b="1" dirty="0">
                <a:latin typeface="Calibri"/>
                <a:ea typeface="Tahoma"/>
                <a:cs typeface="Tahoma"/>
              </a:rPr>
              <a:t>Koivusaaren koulu</a:t>
            </a:r>
            <a:endParaRPr lang="fi-FI" sz="2000" dirty="0">
              <a:latin typeface="Calibri"/>
              <a:ea typeface="Tahoma"/>
              <a:cs typeface="Tahoma"/>
            </a:endParaRPr>
          </a:p>
          <a:p>
            <a:r>
              <a:rPr lang="fi-FI" sz="2000" dirty="0">
                <a:latin typeface="Calibri"/>
                <a:ea typeface="Tahoma"/>
                <a:cs typeface="Tahoma"/>
              </a:rPr>
              <a:t>	Asta Kangasjärvi ja Eeva Rinne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8F1998-53BC-45A1-8F17-D7DFCF2CC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0EFB3-AC19-6C4E-AC06-25AE541BC02D}" type="datetime1">
              <a:rPr lang="fi-FI" smtClean="0"/>
              <a:t>1.12.2025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A8F45A4-35A6-446A-A8F9-397D0EFB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0275981-1B2C-49CC-83F9-415424468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8E46A-2119-334F-A42A-D6938F0C7581}" type="slidenum">
              <a:rPr lang="fi-FI" smtClean="0"/>
              <a:pPr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3446179"/>
      </p:ext>
    </p:extLst>
  </p:cSld>
  <p:clrMapOvr>
    <a:masterClrMapping/>
  </p:clrMapOvr>
</p:sld>
</file>

<file path=ppt/theme/theme1.xml><?xml version="1.0" encoding="utf-8"?>
<a:theme xmlns:a="http://schemas.openxmlformats.org/drawingml/2006/main" name="Keltainen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urkoos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yaani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ihreä">
  <a:themeElements>
    <a:clrScheme name="Järvenpää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6C8D4"/>
      </a:accent1>
      <a:accent2>
        <a:srgbClr val="209C99"/>
      </a:accent2>
      <a:accent3>
        <a:srgbClr val="45A083"/>
      </a:accent3>
      <a:accent4>
        <a:srgbClr val="FBDE56"/>
      </a:accent4>
      <a:accent5>
        <a:srgbClr val="50BCB5"/>
      </a:accent5>
      <a:accent6>
        <a:srgbClr val="F16C61"/>
      </a:accent6>
      <a:hlink>
        <a:srgbClr val="00A6BA"/>
      </a:hlink>
      <a:folHlink>
        <a:srgbClr val="0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5eacbe-eebe-4c4f-8b74-418fa97e7a95" xsi:nil="true"/>
    <lcf76f155ced4ddcb4097134ff3c332f xmlns="73815b3b-fde8-4b38-be01-43a36509cce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E58F3034B63E4787C6F76AFDB1AE17" ma:contentTypeVersion="14" ma:contentTypeDescription="Luo uusi asiakirja." ma:contentTypeScope="" ma:versionID="5ad098234a314d15fd91b0f00e1cbef2">
  <xsd:schema xmlns:xsd="http://www.w3.org/2001/XMLSchema" xmlns:xs="http://www.w3.org/2001/XMLSchema" xmlns:p="http://schemas.microsoft.com/office/2006/metadata/properties" xmlns:ns2="f34bb423-6e4b-442b-aad7-bee13acab433" xmlns:ns3="d65eacbe-eebe-4c4f-8b74-418fa97e7a95" xmlns:ns4="73815b3b-fde8-4b38-be01-43a36509cce2" targetNamespace="http://schemas.microsoft.com/office/2006/metadata/properties" ma:root="true" ma:fieldsID="5c1fb406d9ae78e63bfdd8cd7f5860e1" ns2:_="" ns3:_="" ns4:_="">
    <xsd:import namespace="f34bb423-6e4b-442b-aad7-bee13acab433"/>
    <xsd:import namespace="d65eacbe-eebe-4c4f-8b74-418fa97e7a95"/>
    <xsd:import namespace="73815b3b-fde8-4b38-be01-43a36509cc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4:MediaServiceObjectDetectorVersions" minOccurs="0"/>
                <xsd:element ref="ns4:lcf76f155ced4ddcb4097134ff3c332f" minOccurs="0"/>
                <xsd:element ref="ns3:TaxCatchAll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4bb423-6e4b-442b-aad7-bee13acab4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eacbe-eebe-4c4f-8b74-418fa97e7a9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99ceb1b0-0bc9-4e4e-9ff7-ebfceddcc98b}" ma:internalName="TaxCatchAll" ma:showField="CatchAllData" ma:web="d65eacbe-eebe-4c4f-8b74-418fa97e7a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815b3b-fde8-4b38-be01-43a36509cce2" elementFormDefault="qualified">
    <xsd:import namespace="http://schemas.microsoft.com/office/2006/documentManagement/types"/>
    <xsd:import namespace="http://schemas.microsoft.com/office/infopath/2007/PartnerControls"/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7ed04c4-82b4-475b-a8e4-fe4b026ef0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9F42C6-58A8-44DB-888E-AAC0EBE52D30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f34bb423-6e4b-442b-aad7-bee13acab433"/>
    <ds:schemaRef ds:uri="73815b3b-fde8-4b38-be01-43a36509cce2"/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d65eacbe-eebe-4c4f-8b74-418fa97e7a9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E4284D-29D9-427F-AB2D-6353C6C10D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AEC712-1F4E-4687-8663-2D802D35D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4bb423-6e4b-442b-aad7-bee13acab433"/>
    <ds:schemaRef ds:uri="d65eacbe-eebe-4c4f-8b74-418fa97e7a95"/>
    <ds:schemaRef ds:uri="73815b3b-fde8-4b38-be01-43a36509cc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1203</Words>
  <Application>Microsoft Office PowerPoint</Application>
  <PresentationFormat>Laajakuva</PresentationFormat>
  <Paragraphs>236</Paragraphs>
  <Slides>22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22</vt:i4>
      </vt:variant>
    </vt:vector>
  </HeadingPairs>
  <TitlesOfParts>
    <vt:vector size="32" baseType="lpstr">
      <vt:lpstr>Arial</vt:lpstr>
      <vt:lpstr>Calibri</vt:lpstr>
      <vt:lpstr>Cambria</vt:lpstr>
      <vt:lpstr>Courier New</vt:lpstr>
      <vt:lpstr>Tahoma</vt:lpstr>
      <vt:lpstr>Times</vt:lpstr>
      <vt:lpstr>Keltainen</vt:lpstr>
      <vt:lpstr>Turkoosi</vt:lpstr>
      <vt:lpstr>Syaani</vt:lpstr>
      <vt:lpstr>Vihreä</vt:lpstr>
      <vt:lpstr>Tervetuloa peruskoulujen yhteishakuiltaan!</vt:lpstr>
      <vt:lpstr>Yhteishakuun valmistautuminen koulussa </vt:lpstr>
      <vt:lpstr>PowerPoint-esitys</vt:lpstr>
      <vt:lpstr>Mitä yhteishakulomakkeessa kysytään?</vt:lpstr>
      <vt:lpstr>UUTTA 2026 kevään yhteishaussa</vt:lpstr>
      <vt:lpstr>PowerPoint-esitys</vt:lpstr>
      <vt:lpstr>Harkintaan perustuva valinta</vt:lpstr>
      <vt:lpstr>Hakutoivejärjestys ja hakutoiveen muutos </vt:lpstr>
      <vt:lpstr>PowerPoint-esitys</vt:lpstr>
      <vt:lpstr>Huoltajan kuuleminen</vt:lpstr>
      <vt:lpstr>Hakemuksen liitteet</vt:lpstr>
      <vt:lpstr>Valintaperusteet ammatillisiin opintoihin</vt:lpstr>
      <vt:lpstr>Yleiseen koulumenestykseen lasketaan arvosanat</vt:lpstr>
      <vt:lpstr>Keskiarvon pisteytys      Painotettavien arvosanojen pisteytys</vt:lpstr>
      <vt:lpstr>Lukion yleislinjoille pääsyn ratkaisee peruskoulun päättötodistuksen lukuaineiden keskiarvo</vt:lpstr>
      <vt:lpstr>Lukion erityislinjoille haettaessa</vt:lpstr>
      <vt:lpstr>Valinta TUVAan, TELMAan,  kansanopistojen opistovuodelle ja  vaativan erityisen tuen hakukohteisiin</vt:lpstr>
      <vt:lpstr>PowerPoint-esitys</vt:lpstr>
      <vt:lpstr>PowerPoint-esitys</vt:lpstr>
      <vt:lpstr>Jos oppilas jää ilman paikkaa yhteishaussa</vt:lpstr>
      <vt:lpstr>Kysymyksiä?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Tervetuloa Kartanon koulun yhteisvalintailtaan!</dc:title>
  <dc:creator>Eeva Inkinen</dc:creator>
  <cp:lastModifiedBy>Pappila Sanna</cp:lastModifiedBy>
  <cp:revision>359</cp:revision>
  <dcterms:created xsi:type="dcterms:W3CDTF">2021-01-18T15:16:18Z</dcterms:created>
  <dcterms:modified xsi:type="dcterms:W3CDTF">2025-12-01T08:34:44Z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0x0101005EE58F3034B63E4787C6F76AFDB1AE17</vt:lpwstr>
  </property>
  <property fmtid="{D5CDD505-2E9C-101B-9397-08002B2CF9AE}" pid="3" name="MediaServiceImageTags">
    <vt:lpwstr/>
  </property>
</Properties>
</file>