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0" r:id="rId4"/>
    <p:sldMasterId id="2147483693" r:id="rId5"/>
    <p:sldMasterId id="2147483699" r:id="rId6"/>
    <p:sldMasterId id="2147483705" r:id="rId7"/>
  </p:sldMasterIdLst>
  <p:notesMasterIdLst>
    <p:notesMasterId r:id="rId26"/>
  </p:notesMasterIdLst>
  <p:handoutMasterIdLst>
    <p:handoutMasterId r:id="rId27"/>
  </p:handoutMasterIdLst>
  <p:sldIdLst>
    <p:sldId id="324" r:id="rId8"/>
    <p:sldId id="325" r:id="rId9"/>
    <p:sldId id="264" r:id="rId10"/>
    <p:sldId id="331" r:id="rId11"/>
    <p:sldId id="336" r:id="rId12"/>
    <p:sldId id="337" r:id="rId13"/>
    <p:sldId id="330" r:id="rId14"/>
    <p:sldId id="333" r:id="rId15"/>
    <p:sldId id="332" r:id="rId16"/>
    <p:sldId id="338" r:id="rId17"/>
    <p:sldId id="334" r:id="rId18"/>
    <p:sldId id="342" r:id="rId19"/>
    <p:sldId id="339" r:id="rId20"/>
    <p:sldId id="341" r:id="rId21"/>
    <p:sldId id="327" r:id="rId22"/>
    <p:sldId id="328" r:id="rId23"/>
    <p:sldId id="343" r:id="rId24"/>
    <p:sldId id="323" r:id="rId2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B"/>
    <a:srgbClr val="90D3CD"/>
    <a:srgbClr val="59BD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34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 /><Relationship Id="rId13" Type="http://schemas.openxmlformats.org/officeDocument/2006/relationships/slide" Target="slides/slide6.xml" /><Relationship Id="rId18" Type="http://schemas.openxmlformats.org/officeDocument/2006/relationships/slide" Target="slides/slide11.xml" /><Relationship Id="rId26" Type="http://schemas.openxmlformats.org/officeDocument/2006/relationships/notesMaster" Target="notesMasters/notesMaster1.xml" /><Relationship Id="rId3" Type="http://schemas.openxmlformats.org/officeDocument/2006/relationships/customXml" Target="../customXml/item3.xml" /><Relationship Id="rId21" Type="http://schemas.openxmlformats.org/officeDocument/2006/relationships/slide" Target="slides/slide14.xml" /><Relationship Id="rId7" Type="http://schemas.openxmlformats.org/officeDocument/2006/relationships/slideMaster" Target="slideMasters/slideMaster4.xml" /><Relationship Id="rId12" Type="http://schemas.openxmlformats.org/officeDocument/2006/relationships/slide" Target="slides/slide5.xml" /><Relationship Id="rId17" Type="http://schemas.openxmlformats.org/officeDocument/2006/relationships/slide" Target="slides/slide10.xml" /><Relationship Id="rId25" Type="http://schemas.openxmlformats.org/officeDocument/2006/relationships/slide" Target="slides/slide18.xml" /><Relationship Id="rId2" Type="http://schemas.openxmlformats.org/officeDocument/2006/relationships/customXml" Target="../customXml/item2.xml" /><Relationship Id="rId16" Type="http://schemas.openxmlformats.org/officeDocument/2006/relationships/slide" Target="slides/slide9.xml" /><Relationship Id="rId20" Type="http://schemas.openxmlformats.org/officeDocument/2006/relationships/slide" Target="slides/slide13.xml" /><Relationship Id="rId29"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Master" Target="slideMasters/slideMaster3.xml" /><Relationship Id="rId11" Type="http://schemas.openxmlformats.org/officeDocument/2006/relationships/slide" Target="slides/slide4.xml" /><Relationship Id="rId24" Type="http://schemas.openxmlformats.org/officeDocument/2006/relationships/slide" Target="slides/slide17.xml" /><Relationship Id="rId5" Type="http://schemas.openxmlformats.org/officeDocument/2006/relationships/slideMaster" Target="slideMasters/slideMaster2.xml" /><Relationship Id="rId15" Type="http://schemas.openxmlformats.org/officeDocument/2006/relationships/slide" Target="slides/slide8.xml" /><Relationship Id="rId23" Type="http://schemas.openxmlformats.org/officeDocument/2006/relationships/slide" Target="slides/slide16.xml" /><Relationship Id="rId28" Type="http://schemas.openxmlformats.org/officeDocument/2006/relationships/presProps" Target="presProps.xml" /><Relationship Id="rId10" Type="http://schemas.openxmlformats.org/officeDocument/2006/relationships/slide" Target="slides/slide3.xml" /><Relationship Id="rId19" Type="http://schemas.openxmlformats.org/officeDocument/2006/relationships/slide" Target="slides/slide12.xml" /><Relationship Id="rId31"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2.xml" /><Relationship Id="rId14" Type="http://schemas.openxmlformats.org/officeDocument/2006/relationships/slide" Target="slides/slide7.xml" /><Relationship Id="rId22" Type="http://schemas.openxmlformats.org/officeDocument/2006/relationships/slide" Target="slides/slide15.xml" /><Relationship Id="rId27" Type="http://schemas.openxmlformats.org/officeDocument/2006/relationships/handoutMaster" Target="handoutMasters/handoutMaster1.xml" /><Relationship Id="rId30" Type="http://schemas.openxmlformats.org/officeDocument/2006/relationships/theme" Target="theme/theme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8AEDC0-8B64-9544-913B-14B277D19B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A4F9B49-0CD0-1F46-88BB-FE61510FC9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48E3BA-B8ED-9648-A4EA-0B60A5BC2F43}" type="datetimeFigureOut">
              <a:rPr lang="fi-FI" smtClean="0"/>
              <a:t>22.9.2021</a:t>
            </a:fld>
            <a:endParaRPr/>
          </a:p>
        </p:txBody>
      </p:sp>
      <p:sp>
        <p:nvSpPr>
          <p:cNvPr id="4" name="Footer Placeholder 3">
            <a:extLst>
              <a:ext uri="{FF2B5EF4-FFF2-40B4-BE49-F238E27FC236}">
                <a16:creationId xmlns:a16="http://schemas.microsoft.com/office/drawing/2014/main" id="{0DCF4838-9FE8-7441-B795-689B4913E7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a:extLst>
              <a:ext uri="{FF2B5EF4-FFF2-40B4-BE49-F238E27FC236}">
                <a16:creationId xmlns:a16="http://schemas.microsoft.com/office/drawing/2014/main" id="{D613D834-927C-E34C-9793-3D536E590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6AC73-82E3-A348-A7F5-74685B9C18F2}" type="slidenum">
              <a:rPr lang="fi-FI" smtClean="0"/>
              <a:t>‹#›</a:t>
            </a:fld>
            <a:endParaRPr/>
          </a:p>
        </p:txBody>
      </p:sp>
    </p:spTree>
    <p:extLst>
      <p:ext uri="{BB962C8B-B14F-4D97-AF65-F5344CB8AC3E}">
        <p14:creationId xmlns:p14="http://schemas.microsoft.com/office/powerpoint/2010/main" val="1135228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26D53-CC3E-D545-A752-9B3EF5C113BE}" type="datetimeFigureOut">
              <a:rPr lang="fi-FI" smtClean="0"/>
              <a:t>22.9.2021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2658C-E89A-4149-AF58-B66DE8AF673E}" type="slidenum">
              <a:rPr lang="fi-FI" smtClean="0"/>
              <a:t>‹#›</a:t>
            </a:fld>
            <a:endParaRPr/>
          </a:p>
        </p:txBody>
      </p:sp>
    </p:spTree>
    <p:extLst>
      <p:ext uri="{BB962C8B-B14F-4D97-AF65-F5344CB8AC3E}">
        <p14:creationId xmlns:p14="http://schemas.microsoft.com/office/powerpoint/2010/main" val="2880672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F42658C-E89A-4149-AF58-B66DE8AF673E}" type="slidenum">
              <a:rPr lang="fi-FI" smtClean="0"/>
              <a:t>2</a:t>
            </a:fld>
            <a:endParaRPr lang="fi-FI"/>
          </a:p>
        </p:txBody>
      </p:sp>
    </p:spTree>
    <p:extLst>
      <p:ext uri="{BB962C8B-B14F-4D97-AF65-F5344CB8AC3E}">
        <p14:creationId xmlns:p14="http://schemas.microsoft.com/office/powerpoint/2010/main" val="2887081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Vanhaan rakennukseen tehty ilkivaltaa (ikkunoiden hajottaminen </a:t>
            </a:r>
            <a:r>
              <a:rPr lang="fi-FI" err="1"/>
              <a:t>yms</a:t>
            </a:r>
            <a:r>
              <a:rPr lang="fi-FI"/>
              <a:t>). Suojellaan ja vaalitaan vanhaa. Vartiointi, kameravalvonta. Sisälle ei pääse enää hajottamatta paikkoja. </a:t>
            </a:r>
          </a:p>
        </p:txBody>
      </p:sp>
      <p:sp>
        <p:nvSpPr>
          <p:cNvPr id="4" name="Dian numeron paikkamerkki 3"/>
          <p:cNvSpPr>
            <a:spLocks noGrp="1"/>
          </p:cNvSpPr>
          <p:nvPr>
            <p:ph type="sldNum" sz="quarter" idx="5"/>
          </p:nvPr>
        </p:nvSpPr>
        <p:spPr/>
        <p:txBody>
          <a:bodyPr/>
          <a:lstStyle/>
          <a:p>
            <a:fld id="{2F42658C-E89A-4149-AF58-B66DE8AF673E}" type="slidenum">
              <a:rPr lang="fi-FI" smtClean="0"/>
              <a:t>3</a:t>
            </a:fld>
            <a:endParaRPr lang="fi-FI"/>
          </a:p>
        </p:txBody>
      </p:sp>
    </p:spTree>
    <p:extLst>
      <p:ext uri="{BB962C8B-B14F-4D97-AF65-F5344CB8AC3E}">
        <p14:creationId xmlns:p14="http://schemas.microsoft.com/office/powerpoint/2010/main" val="794612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F42658C-E89A-4149-AF58-B66DE8AF673E}" type="slidenum">
              <a:rPr lang="fi-FI" smtClean="0"/>
              <a:t>4</a:t>
            </a:fld>
            <a:endParaRPr lang="fi-FI"/>
          </a:p>
        </p:txBody>
      </p:sp>
    </p:spTree>
    <p:extLst>
      <p:ext uri="{BB962C8B-B14F-4D97-AF65-F5344CB8AC3E}">
        <p14:creationId xmlns:p14="http://schemas.microsoft.com/office/powerpoint/2010/main" val="1609483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https://youtu.be/_pff1dma704</a:t>
            </a:r>
          </a:p>
        </p:txBody>
      </p:sp>
      <p:sp>
        <p:nvSpPr>
          <p:cNvPr id="4" name="Dian numeron paikkamerkki 3"/>
          <p:cNvSpPr>
            <a:spLocks noGrp="1"/>
          </p:cNvSpPr>
          <p:nvPr>
            <p:ph type="sldNum" sz="quarter" idx="5"/>
          </p:nvPr>
        </p:nvSpPr>
        <p:spPr/>
        <p:txBody>
          <a:bodyPr/>
          <a:lstStyle/>
          <a:p>
            <a:fld id="{2F42658C-E89A-4149-AF58-B66DE8AF673E}" type="slidenum">
              <a:rPr lang="fi-FI" smtClean="0"/>
              <a:t>7</a:t>
            </a:fld>
            <a:endParaRPr lang="fi-FI"/>
          </a:p>
        </p:txBody>
      </p:sp>
    </p:spTree>
    <p:extLst>
      <p:ext uri="{BB962C8B-B14F-4D97-AF65-F5344CB8AC3E}">
        <p14:creationId xmlns:p14="http://schemas.microsoft.com/office/powerpoint/2010/main" val="82835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F42658C-E89A-4149-AF58-B66DE8AF673E}" type="slidenum">
              <a:rPr lang="fi-FI" smtClean="0"/>
              <a:t>15</a:t>
            </a:fld>
            <a:endParaRPr lang="fi-FI"/>
          </a:p>
        </p:txBody>
      </p:sp>
    </p:spTree>
    <p:extLst>
      <p:ext uri="{BB962C8B-B14F-4D97-AF65-F5344CB8AC3E}">
        <p14:creationId xmlns:p14="http://schemas.microsoft.com/office/powerpoint/2010/main" val="1110104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err="1"/>
              <a:t>Osallistetaan</a:t>
            </a:r>
            <a:r>
              <a:rPr lang="fi-FI" b="1"/>
              <a:t> käyttäjätyöpajojen avulla kaikkia, kuten kolmatta sektoria, </a:t>
            </a:r>
            <a:r>
              <a:rPr lang="fi-FI" b="1" err="1"/>
              <a:t>hyvo</a:t>
            </a:r>
            <a:r>
              <a:rPr lang="fi-FI" b="1"/>
              <a:t>. </a:t>
            </a:r>
          </a:p>
        </p:txBody>
      </p:sp>
      <p:sp>
        <p:nvSpPr>
          <p:cNvPr id="4" name="Dian numeron paikkamerkki 3"/>
          <p:cNvSpPr>
            <a:spLocks noGrp="1"/>
          </p:cNvSpPr>
          <p:nvPr>
            <p:ph type="sldNum" sz="quarter" idx="5"/>
          </p:nvPr>
        </p:nvSpPr>
        <p:spPr/>
        <p:txBody>
          <a:bodyPr/>
          <a:lstStyle/>
          <a:p>
            <a:fld id="{2F42658C-E89A-4149-AF58-B66DE8AF673E}" type="slidenum">
              <a:rPr lang="fi-FI" smtClean="0"/>
              <a:t>16</a:t>
            </a:fld>
            <a:endParaRPr lang="fi-FI"/>
          </a:p>
        </p:txBody>
      </p:sp>
    </p:spTree>
    <p:extLst>
      <p:ext uri="{BB962C8B-B14F-4D97-AF65-F5344CB8AC3E}">
        <p14:creationId xmlns:p14="http://schemas.microsoft.com/office/powerpoint/2010/main" val="74468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err="1"/>
              <a:t>Osallistetaan</a:t>
            </a:r>
            <a:r>
              <a:rPr lang="fi-FI" b="1"/>
              <a:t> käyttäjätyöpajojen avulla kaikkia, kuten kolmatta sektoria, </a:t>
            </a:r>
            <a:r>
              <a:rPr lang="fi-FI" b="1" err="1"/>
              <a:t>hyvo</a:t>
            </a:r>
            <a:r>
              <a:rPr lang="fi-FI" b="1"/>
              <a:t>. </a:t>
            </a:r>
          </a:p>
        </p:txBody>
      </p:sp>
      <p:sp>
        <p:nvSpPr>
          <p:cNvPr id="4" name="Dian numeron paikkamerkki 3"/>
          <p:cNvSpPr>
            <a:spLocks noGrp="1"/>
          </p:cNvSpPr>
          <p:nvPr>
            <p:ph type="sldNum" sz="quarter" idx="5"/>
          </p:nvPr>
        </p:nvSpPr>
        <p:spPr/>
        <p:txBody>
          <a:bodyPr/>
          <a:lstStyle/>
          <a:p>
            <a:fld id="{2F42658C-E89A-4149-AF58-B66DE8AF673E}" type="slidenum">
              <a:rPr lang="fi-FI" smtClean="0"/>
              <a:t>17</a:t>
            </a:fld>
            <a:endParaRPr lang="fi-FI"/>
          </a:p>
        </p:txBody>
      </p:sp>
    </p:spTree>
    <p:extLst>
      <p:ext uri="{BB962C8B-B14F-4D97-AF65-F5344CB8AC3E}">
        <p14:creationId xmlns:p14="http://schemas.microsoft.com/office/powerpoint/2010/main" val="30985691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emf"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emf"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4.emf"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emf"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 /><Relationship Id="rId2" Type="http://schemas.openxmlformats.org/officeDocument/2006/relationships/image" Target="../media/image7.png" /><Relationship Id="rId1" Type="http://schemas.openxmlformats.org/officeDocument/2006/relationships/slideMaster" Target="../slideMasters/slideMaster2.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Master" Target="../slideMasters/slideMaster2.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Master" Target="../slideMasters/slideMaster2.xml"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 /><Relationship Id="rId2" Type="http://schemas.openxmlformats.org/officeDocument/2006/relationships/image" Target="../media/image9.png" /><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10.emf" /><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 /><Relationship Id="rId2" Type="http://schemas.openxmlformats.org/officeDocument/2006/relationships/image" Target="../media/image11.png" /><Relationship Id="rId1" Type="http://schemas.openxmlformats.org/officeDocument/2006/relationships/slideMaster" Target="../slideMasters/slideMaster3.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Master" Target="../slideMasters/slideMaster3.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Master" Target="../slideMasters/slideMaster3.xml" /></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emf" /><Relationship Id="rId2" Type="http://schemas.openxmlformats.org/officeDocument/2006/relationships/image" Target="../media/image13.png" /><Relationship Id="rId1" Type="http://schemas.openxmlformats.org/officeDocument/2006/relationships/slideMaster" Target="../slideMasters/slideMaster3.xml" /></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4.emf" /><Relationship Id="rId1" Type="http://schemas.openxmlformats.org/officeDocument/2006/relationships/slideMaster" Target="../slideMasters/slideMaster3.xml" /></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5.emf" /><Relationship Id="rId1" Type="http://schemas.openxmlformats.org/officeDocument/2006/relationships/slideMaster" Target="../slideMasters/slideMaster4.xml" /></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Master" Target="../slideMasters/slideMaster4.xml" /></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Master" Target="../slideMasters/slideMaster4.xml" /></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emf" /><Relationship Id="rId1" Type="http://schemas.openxmlformats.org/officeDocument/2006/relationships/slideMaster" Target="../slideMasters/slideMaster4.xml" /></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16.emf" /><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77A770-AF42-964E-97D6-D8F13AB7F0C9}"/>
              </a:ext>
            </a:extLst>
          </p:cNvPr>
          <p:cNvPicPr>
            <a:picLocks noChangeAspect="1"/>
          </p:cNvPicPr>
          <p:nvPr userDrawn="1"/>
        </p:nvPicPr>
        <p:blipFill rotWithShape="1">
          <a:blip r:embed="rId2"/>
          <a:srcRect r="6020"/>
          <a:stretch/>
        </p:blipFill>
        <p:spPr>
          <a:xfrm>
            <a:off x="7353619" y="3425802"/>
            <a:ext cx="4838382"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tx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fld id="{F0CDF27A-B8BA-EB41-9635-793A36793FF7}" type="datetime1">
              <a:rPr lang="fi-FI" smtClean="0"/>
              <a:pPr/>
              <a:t>22.9.2021</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3"/>
          <a:srcRect/>
          <a:stretch/>
        </p:blipFill>
        <p:spPr>
          <a:xfrm>
            <a:off x="7709013" y="136865"/>
            <a:ext cx="4089173" cy="3152070"/>
          </a:xfrm>
          <a:prstGeom prst="rect">
            <a:avLst/>
          </a:prstGeom>
        </p:spPr>
      </p:pic>
    </p:spTree>
    <p:extLst>
      <p:ext uri="{BB962C8B-B14F-4D97-AF65-F5344CB8AC3E}">
        <p14:creationId xmlns:p14="http://schemas.microsoft.com/office/powerpoint/2010/main" val="195283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192105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3292494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tx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FECE5388-DD28-5448-9A80-A5CB7EB63FC8}"/>
              </a:ext>
            </a:extLst>
          </p:cNvPr>
          <p:cNvPicPr>
            <a:picLocks noChangeAspect="1"/>
          </p:cNvPicPr>
          <p:nvPr userDrawn="1"/>
        </p:nvPicPr>
        <p:blipFill rotWithShape="1">
          <a:blip r:embed="rId2"/>
          <a:srcRect r="6020"/>
          <a:stretch/>
        </p:blipFill>
        <p:spPr>
          <a:xfrm>
            <a:off x="7353619" y="3425802"/>
            <a:ext cx="4838382" cy="3432198"/>
          </a:xfrm>
          <a:prstGeom prst="rect">
            <a:avLst/>
          </a:prstGeom>
        </p:spPr>
      </p:pic>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3"/>
          <a:srcRect/>
          <a:stretch/>
        </p:blipFill>
        <p:spPr>
          <a:xfrm>
            <a:off x="5296691" y="6067390"/>
            <a:ext cx="1604273" cy="834222"/>
          </a:xfrm>
          <a:prstGeom prst="rect">
            <a:avLst/>
          </a:prstGeom>
        </p:spPr>
      </p:pic>
    </p:spTree>
    <p:extLst>
      <p:ext uri="{BB962C8B-B14F-4D97-AF65-F5344CB8AC3E}">
        <p14:creationId xmlns:p14="http://schemas.microsoft.com/office/powerpoint/2010/main" val="237992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34ABC3-9E94-9442-992E-12BDB7758B9B}"/>
              </a:ext>
            </a:extLst>
          </p:cNvPr>
          <p:cNvPicPr>
            <a:picLocks noChangeAspect="1"/>
          </p:cNvPicPr>
          <p:nvPr userDrawn="1"/>
        </p:nvPicPr>
        <p:blipFill rotWithShape="1">
          <a:blip r:embed="rId2"/>
          <a:srcRect b="12979"/>
          <a:stretch/>
        </p:blipFill>
        <p:spPr>
          <a:xfrm>
            <a:off x="0" y="-1"/>
            <a:ext cx="4908110"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fld id="{CC1B17A0-BB57-0C44-81F0-1AF29E20862B}" type="datetime1">
              <a:rPr lang="fi-FI" smtClean="0"/>
              <a:t>22.9.2021</a:t>
            </a:fld>
            <a:endParaRPr lang="fi-FI"/>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3"/>
          <a:srcRect/>
          <a:stretch/>
        </p:blipFill>
        <p:spPr>
          <a:xfrm>
            <a:off x="5296691" y="6067390"/>
            <a:ext cx="1604273" cy="834222"/>
          </a:xfrm>
          <a:prstGeom prst="rect">
            <a:avLst/>
          </a:prstGeom>
        </p:spPr>
      </p:pic>
    </p:spTree>
    <p:extLst>
      <p:ext uri="{BB962C8B-B14F-4D97-AF65-F5344CB8AC3E}">
        <p14:creationId xmlns:p14="http://schemas.microsoft.com/office/powerpoint/2010/main" val="213530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C33BE392-AAD0-B245-B97D-4B8076D0415B}"/>
              </a:ext>
            </a:extLst>
          </p:cNvPr>
          <p:cNvPicPr>
            <a:picLocks noChangeAspect="1"/>
          </p:cNvPicPr>
          <p:nvPr userDrawn="1"/>
        </p:nvPicPr>
        <p:blipFill rotWithShape="1">
          <a:blip r:embed="rId2"/>
          <a:srcRect r="26523"/>
          <a:stretch/>
        </p:blipFill>
        <p:spPr>
          <a:xfrm>
            <a:off x="7355655" y="3425802"/>
            <a:ext cx="4834627" cy="3432198"/>
          </a:xfrm>
          <a:prstGeom prst="rect">
            <a:avLst/>
          </a:prstGeom>
        </p:spPr>
      </p:pic>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3"/>
          <a:srcRect/>
          <a:stretch/>
        </p:blipFill>
        <p:spPr>
          <a:xfrm>
            <a:off x="5296692" y="6069173"/>
            <a:ext cx="1604271" cy="830655"/>
          </a:xfrm>
          <a:prstGeom prst="rect">
            <a:avLst/>
          </a:prstGeom>
        </p:spPr>
      </p:pic>
    </p:spTree>
    <p:extLst>
      <p:ext uri="{BB962C8B-B14F-4D97-AF65-F5344CB8AC3E}">
        <p14:creationId xmlns:p14="http://schemas.microsoft.com/office/powerpoint/2010/main" val="1108861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284818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0CDF27A-B8BA-EB41-9635-793A36793FF7}" type="datetime1">
              <a:rPr lang="fi-FI" smtClean="0"/>
              <a:pPr/>
              <a:t>22.9.2021</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9" name="Picture 8" descr="A picture containing light&#10;&#10;Description automatically generated">
            <a:extLst>
              <a:ext uri="{FF2B5EF4-FFF2-40B4-BE49-F238E27FC236}">
                <a16:creationId xmlns:a16="http://schemas.microsoft.com/office/drawing/2014/main" id="{01E2FDAF-0CB7-D849-950B-C987051FB6EC}"/>
              </a:ext>
            </a:extLst>
          </p:cNvPr>
          <p:cNvPicPr>
            <a:picLocks noChangeAspect="1"/>
          </p:cNvPicPr>
          <p:nvPr userDrawn="1"/>
        </p:nvPicPr>
        <p:blipFill>
          <a:blip r:embed="rId2"/>
          <a:stretch>
            <a:fillRect/>
          </a:stretch>
        </p:blipFill>
        <p:spPr>
          <a:xfrm>
            <a:off x="7709013" y="136865"/>
            <a:ext cx="4089174" cy="3152072"/>
          </a:xfrm>
          <a:prstGeom prst="rect">
            <a:avLst/>
          </a:prstGeom>
        </p:spPr>
      </p:pic>
      <p:pic>
        <p:nvPicPr>
          <p:cNvPr id="21" name="Picture 20">
            <a:extLst>
              <a:ext uri="{FF2B5EF4-FFF2-40B4-BE49-F238E27FC236}">
                <a16:creationId xmlns:a16="http://schemas.microsoft.com/office/drawing/2014/main" id="{CF3D650A-559C-F146-8A56-64E8ACD7DFB2}"/>
              </a:ext>
            </a:extLst>
          </p:cNvPr>
          <p:cNvPicPr>
            <a:picLocks noChangeAspect="1"/>
          </p:cNvPicPr>
          <p:nvPr userDrawn="1"/>
        </p:nvPicPr>
        <p:blipFill rotWithShape="1">
          <a:blip r:embed="rId3"/>
          <a:srcRect r="2323"/>
          <a:stretch/>
        </p:blipFill>
        <p:spPr>
          <a:xfrm>
            <a:off x="7355656" y="3429000"/>
            <a:ext cx="4836344" cy="3432198"/>
          </a:xfrm>
          <a:prstGeom prst="rect">
            <a:avLst/>
          </a:prstGeom>
        </p:spPr>
      </p:pic>
    </p:spTree>
    <p:extLst>
      <p:ext uri="{BB962C8B-B14F-4D97-AF65-F5344CB8AC3E}">
        <p14:creationId xmlns:p14="http://schemas.microsoft.com/office/powerpoint/2010/main" val="3409225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176817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089286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userDrawn="1"/>
        </p:nvPicPr>
        <p:blipFill>
          <a:blip r:embed="rId2"/>
          <a:srcRect/>
          <a:stretch/>
        </p:blipFill>
        <p:spPr>
          <a:xfrm>
            <a:off x="5296691" y="6067390"/>
            <a:ext cx="1604273" cy="834221"/>
          </a:xfrm>
          <a:prstGeom prst="rect">
            <a:avLst/>
          </a:prstGeom>
        </p:spPr>
      </p:pic>
      <p:pic>
        <p:nvPicPr>
          <p:cNvPr id="13" name="Picture 12">
            <a:extLst>
              <a:ext uri="{FF2B5EF4-FFF2-40B4-BE49-F238E27FC236}">
                <a16:creationId xmlns:a16="http://schemas.microsoft.com/office/drawing/2014/main" id="{F15187DD-742F-214F-837C-09E8F6CECEA1}"/>
              </a:ext>
            </a:extLst>
          </p:cNvPr>
          <p:cNvPicPr>
            <a:picLocks noChangeAspect="1"/>
          </p:cNvPicPr>
          <p:nvPr userDrawn="1"/>
        </p:nvPicPr>
        <p:blipFill rotWithShape="1">
          <a:blip r:embed="rId3"/>
          <a:srcRect r="2323"/>
          <a:stretch/>
        </p:blipFill>
        <p:spPr>
          <a:xfrm>
            <a:off x="7355656" y="3429000"/>
            <a:ext cx="4836344" cy="3432198"/>
          </a:xfrm>
          <a:prstGeom prst="rect">
            <a:avLst/>
          </a:prstGeom>
        </p:spPr>
      </p:pic>
    </p:spTree>
    <p:extLst>
      <p:ext uri="{BB962C8B-B14F-4D97-AF65-F5344CB8AC3E}">
        <p14:creationId xmlns:p14="http://schemas.microsoft.com/office/powerpoint/2010/main" val="2664074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EA5F3F-D587-5D4B-B42F-FA6E1C2B0642}"/>
              </a:ext>
            </a:extLst>
          </p:cNvPr>
          <p:cNvPicPr>
            <a:picLocks noChangeAspect="1"/>
          </p:cNvPicPr>
          <p:nvPr userDrawn="1"/>
        </p:nvPicPr>
        <p:blipFill rotWithShape="1">
          <a:blip r:embed="rId2"/>
          <a:srcRect b="15934"/>
          <a:stretch/>
        </p:blipFill>
        <p:spPr>
          <a:xfrm>
            <a:off x="-1" y="-1"/>
            <a:ext cx="4908109"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9" name="Picture 8">
            <a:extLst>
              <a:ext uri="{FF2B5EF4-FFF2-40B4-BE49-F238E27FC236}">
                <a16:creationId xmlns:a16="http://schemas.microsoft.com/office/drawing/2014/main" id="{06EC8994-CAF8-3E43-AD74-8F870AA970E7}"/>
              </a:ext>
            </a:extLst>
          </p:cNvPr>
          <p:cNvPicPr>
            <a:picLocks noChangeAspect="1"/>
          </p:cNvPicPr>
          <p:nvPr userDrawn="1"/>
        </p:nvPicPr>
        <p:blipFill>
          <a:blip r:embed="rId3"/>
          <a:srcRect/>
          <a:stretch/>
        </p:blipFill>
        <p:spPr>
          <a:xfrm>
            <a:off x="5296691" y="6067390"/>
            <a:ext cx="1604273" cy="834221"/>
          </a:xfrm>
          <a:prstGeom prst="rect">
            <a:avLst/>
          </a:prstGeom>
        </p:spPr>
      </p:pic>
    </p:spTree>
    <p:extLst>
      <p:ext uri="{BB962C8B-B14F-4D97-AF65-F5344CB8AC3E}">
        <p14:creationId xmlns:p14="http://schemas.microsoft.com/office/powerpoint/2010/main" val="1107005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0CDF27A-B8BA-EB41-9635-793A36793FF7}" type="datetime1">
              <a:rPr lang="fi-FI" smtClean="0"/>
              <a:pPr/>
              <a:t>22.9.2021</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2"/>
          <a:srcRect/>
          <a:stretch/>
        </p:blipFill>
        <p:spPr>
          <a:xfrm>
            <a:off x="7709013" y="136865"/>
            <a:ext cx="4089174" cy="3152071"/>
          </a:xfrm>
          <a:prstGeom prst="rect">
            <a:avLst/>
          </a:prstGeom>
        </p:spPr>
      </p:pic>
      <p:pic>
        <p:nvPicPr>
          <p:cNvPr id="5" name="Picture 4">
            <a:extLst>
              <a:ext uri="{FF2B5EF4-FFF2-40B4-BE49-F238E27FC236}">
                <a16:creationId xmlns:a16="http://schemas.microsoft.com/office/drawing/2014/main" id="{48189AEA-1C7D-5149-A638-C5BAF36A6A94}"/>
              </a:ext>
            </a:extLst>
          </p:cNvPr>
          <p:cNvPicPr>
            <a:picLocks noChangeAspect="1"/>
          </p:cNvPicPr>
          <p:nvPr userDrawn="1"/>
        </p:nvPicPr>
        <p:blipFill rotWithShape="1">
          <a:blip r:embed="rId3"/>
          <a:srcRect b="10705"/>
          <a:stretch/>
        </p:blipFill>
        <p:spPr>
          <a:xfrm>
            <a:off x="7355656" y="3425802"/>
            <a:ext cx="4834626" cy="3432198"/>
          </a:xfrm>
          <a:prstGeom prst="rect">
            <a:avLst/>
          </a:prstGeom>
        </p:spPr>
      </p:pic>
    </p:spTree>
    <p:extLst>
      <p:ext uri="{BB962C8B-B14F-4D97-AF65-F5344CB8AC3E}">
        <p14:creationId xmlns:p14="http://schemas.microsoft.com/office/powerpoint/2010/main" val="1600415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354638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045362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2" name="Picture 11">
            <a:extLst>
              <a:ext uri="{FF2B5EF4-FFF2-40B4-BE49-F238E27FC236}">
                <a16:creationId xmlns:a16="http://schemas.microsoft.com/office/drawing/2014/main" id="{8DF60761-F6EA-B74C-8343-468F86699AFB}"/>
              </a:ext>
            </a:extLst>
          </p:cNvPr>
          <p:cNvPicPr>
            <a:picLocks noChangeAspect="1"/>
          </p:cNvPicPr>
          <p:nvPr userDrawn="1"/>
        </p:nvPicPr>
        <p:blipFill rotWithShape="1">
          <a:blip r:embed="rId3"/>
          <a:srcRect b="10705"/>
          <a:stretch/>
        </p:blipFill>
        <p:spPr>
          <a:xfrm>
            <a:off x="7355656" y="3425802"/>
            <a:ext cx="4834626" cy="3432198"/>
          </a:xfrm>
          <a:prstGeom prst="rect">
            <a:avLst/>
          </a:prstGeom>
        </p:spPr>
      </p:pic>
    </p:spTree>
    <p:extLst>
      <p:ext uri="{BB962C8B-B14F-4D97-AF65-F5344CB8AC3E}">
        <p14:creationId xmlns:p14="http://schemas.microsoft.com/office/powerpoint/2010/main" val="44294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9942C7-A344-F342-BA57-955FDF34EDF0}"/>
              </a:ext>
            </a:extLst>
          </p:cNvPr>
          <p:cNvPicPr>
            <a:picLocks noChangeAspect="1"/>
          </p:cNvPicPr>
          <p:nvPr userDrawn="1"/>
        </p:nvPicPr>
        <p:blipFill rotWithShape="1">
          <a:blip r:embed="rId2"/>
          <a:srcRect b="18144"/>
          <a:stretch/>
        </p:blipFill>
        <p:spPr>
          <a:xfrm>
            <a:off x="0" y="16476"/>
            <a:ext cx="4908108" cy="6841524"/>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3"/>
          <a:srcRect/>
          <a:stretch/>
        </p:blipFill>
        <p:spPr>
          <a:xfrm>
            <a:off x="5296692" y="6067390"/>
            <a:ext cx="1604271" cy="834221"/>
          </a:xfrm>
          <a:prstGeom prst="rect">
            <a:avLst/>
          </a:prstGeom>
        </p:spPr>
      </p:pic>
    </p:spTree>
    <p:extLst>
      <p:ext uri="{BB962C8B-B14F-4D97-AF65-F5344CB8AC3E}">
        <p14:creationId xmlns:p14="http://schemas.microsoft.com/office/powerpoint/2010/main" val="4175550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35CFB8-319C-CB40-AD11-A89C117EA580}"/>
              </a:ext>
            </a:extLst>
          </p:cNvPr>
          <p:cNvPicPr>
            <a:picLocks noChangeAspect="1"/>
          </p:cNvPicPr>
          <p:nvPr userDrawn="1"/>
        </p:nvPicPr>
        <p:blipFill rotWithShape="1">
          <a:blip r:embed="rId2"/>
          <a:srcRect r="26523"/>
          <a:stretch/>
        </p:blipFill>
        <p:spPr>
          <a:xfrm>
            <a:off x="7355655" y="3425802"/>
            <a:ext cx="4834627"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F0CDF27A-B8BA-EB41-9635-793A36793FF7}" type="datetime1">
              <a:rPr lang="fi-FI" smtClean="0"/>
              <a:pPr/>
              <a:t>22.9.2021</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3"/>
          <a:srcRect/>
          <a:stretch/>
        </p:blipFill>
        <p:spPr>
          <a:xfrm>
            <a:off x="7709013" y="136865"/>
            <a:ext cx="4089173" cy="3152071"/>
          </a:xfrm>
          <a:prstGeom prst="rect">
            <a:avLst/>
          </a:prstGeom>
        </p:spPr>
      </p:pic>
    </p:spTree>
    <p:extLst>
      <p:ext uri="{BB962C8B-B14F-4D97-AF65-F5344CB8AC3E}">
        <p14:creationId xmlns:p14="http://schemas.microsoft.com/office/powerpoint/2010/main" val="2546971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4277506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585348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C33BE392-AAD0-B245-B97D-4B8076D0415B}"/>
              </a:ext>
            </a:extLst>
          </p:cNvPr>
          <p:cNvPicPr>
            <a:picLocks noChangeAspect="1"/>
          </p:cNvPicPr>
          <p:nvPr userDrawn="1"/>
        </p:nvPicPr>
        <p:blipFill rotWithShape="1">
          <a:blip r:embed="rId2"/>
          <a:srcRect r="26523"/>
          <a:stretch/>
        </p:blipFill>
        <p:spPr>
          <a:xfrm>
            <a:off x="7355655" y="3425802"/>
            <a:ext cx="4834627" cy="3432198"/>
          </a:xfrm>
          <a:prstGeom prst="rect">
            <a:avLst/>
          </a:prstGeom>
        </p:spPr>
      </p:pic>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3"/>
          <a:srcRect/>
          <a:stretch/>
        </p:blipFill>
        <p:spPr>
          <a:xfrm>
            <a:off x="5296692" y="6069173"/>
            <a:ext cx="1604271" cy="830655"/>
          </a:xfrm>
          <a:prstGeom prst="rect">
            <a:avLst/>
          </a:prstGeom>
        </p:spPr>
      </p:pic>
    </p:spTree>
    <p:extLst>
      <p:ext uri="{BB962C8B-B14F-4D97-AF65-F5344CB8AC3E}">
        <p14:creationId xmlns:p14="http://schemas.microsoft.com/office/powerpoint/2010/main" val="3065278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251F23D-1ADA-1D49-9B7E-0E29070D7DED}"/>
              </a:ext>
            </a:extLst>
          </p:cNvPr>
          <p:cNvPicPr>
            <a:picLocks noChangeAspect="1"/>
          </p:cNvPicPr>
          <p:nvPr userDrawn="1"/>
        </p:nvPicPr>
        <p:blipFill rotWithShape="1">
          <a:blip r:embed="rId2"/>
          <a:srcRect l="2014" r="19" b="11176"/>
          <a:stretch/>
        </p:blipFill>
        <p:spPr>
          <a:xfrm>
            <a:off x="0" y="-1"/>
            <a:ext cx="4907204"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3"/>
          <a:srcRect/>
          <a:stretch/>
        </p:blipFill>
        <p:spPr>
          <a:xfrm>
            <a:off x="5296692" y="6069173"/>
            <a:ext cx="1604271" cy="830655"/>
          </a:xfrm>
          <a:prstGeom prst="rect">
            <a:avLst/>
          </a:prstGeom>
        </p:spPr>
      </p:pic>
    </p:spTree>
    <p:extLst>
      <p:ext uri="{BB962C8B-B14F-4D97-AF65-F5344CB8AC3E}">
        <p14:creationId xmlns:p14="http://schemas.microsoft.com/office/powerpoint/2010/main" val="2069486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5" Type="http://schemas.openxmlformats.org/officeDocument/2006/relationships/slideLayout" Target="../slideLayouts/slideLayout5.xml" /><Relationship Id="rId4" Type="http://schemas.openxmlformats.org/officeDocument/2006/relationships/slideLayout" Target="../slideLayouts/slideLayout4.xml" /></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 /><Relationship Id="rId2" Type="http://schemas.openxmlformats.org/officeDocument/2006/relationships/slideLayout" Target="../slideLayouts/slideLayout9.xml" /><Relationship Id="rId1" Type="http://schemas.openxmlformats.org/officeDocument/2006/relationships/slideLayout" Target="../slideLayouts/slideLayout8.xml" /><Relationship Id="rId6" Type="http://schemas.openxmlformats.org/officeDocument/2006/relationships/theme" Target="../theme/theme2.xml" /><Relationship Id="rId5" Type="http://schemas.openxmlformats.org/officeDocument/2006/relationships/slideLayout" Target="../slideLayouts/slideLayout12.xml" /><Relationship Id="rId4" Type="http://schemas.openxmlformats.org/officeDocument/2006/relationships/slideLayout" Target="../slideLayouts/slideLayout11.xml" /></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 /><Relationship Id="rId2" Type="http://schemas.openxmlformats.org/officeDocument/2006/relationships/slideLayout" Target="../slideLayouts/slideLayout14.xml" /><Relationship Id="rId1" Type="http://schemas.openxmlformats.org/officeDocument/2006/relationships/slideLayout" Target="../slideLayouts/slideLayout13.xml" /><Relationship Id="rId6" Type="http://schemas.openxmlformats.org/officeDocument/2006/relationships/theme" Target="../theme/theme3.xml" /><Relationship Id="rId5" Type="http://schemas.openxmlformats.org/officeDocument/2006/relationships/slideLayout" Target="../slideLayouts/slideLayout17.xml" /><Relationship Id="rId4" Type="http://schemas.openxmlformats.org/officeDocument/2006/relationships/slideLayout" Target="../slideLayouts/slideLayout16.xml" /></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 /><Relationship Id="rId2" Type="http://schemas.openxmlformats.org/officeDocument/2006/relationships/slideLayout" Target="../slideLayouts/slideLayout19.xml" /><Relationship Id="rId1" Type="http://schemas.openxmlformats.org/officeDocument/2006/relationships/slideLayout" Target="../slideLayouts/slideLayout18.xml" /><Relationship Id="rId6" Type="http://schemas.openxmlformats.org/officeDocument/2006/relationships/theme" Target="../theme/theme4.xml" /><Relationship Id="rId5" Type="http://schemas.openxmlformats.org/officeDocument/2006/relationships/slideLayout" Target="../slideLayouts/slideLayout22.xml" /><Relationship Id="rId4" Type="http://schemas.openxmlformats.org/officeDocument/2006/relationships/slideLayout" Target="../slideLayouts/slideLayout21.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6F3FC84F-585B-9A4C-B369-4388587ED33B}" type="datetime1">
              <a:rPr lang="fi-FI" smtClean="0"/>
              <a:t>22.9.2021</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2367686518"/>
      </p:ext>
    </p:extLst>
  </p:cSld>
  <p:clrMap bg1="lt1" tx1="dk1" bg2="lt2" tx2="dk2" accent1="accent1" accent2="accent2" accent3="accent3" accent4="accent4" accent5="accent5" accent6="accent6" hlink="hlink" folHlink="folHlink"/>
  <p:sldLayoutIdLst>
    <p:sldLayoutId id="2147483665" r:id="rId1"/>
    <p:sldLayoutId id="2147483675" r:id="rId2"/>
    <p:sldLayoutId id="2147483692" r:id="rId3"/>
    <p:sldLayoutId id="2147483679" r:id="rId4"/>
    <p:sldLayoutId id="2147483680" r:id="rId5"/>
    <p:sldLayoutId id="2147483712" r:id="rId6"/>
    <p:sldLayoutId id="2147483713" r:id="rId7"/>
  </p:sldLayoutIdLst>
  <p:hf hd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6F3FC84F-585B-9A4C-B369-4388587ED33B}" type="datetime1">
              <a:rPr lang="fi-FI" smtClean="0"/>
              <a:t>22.9.2021</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48378237"/>
      </p:ext>
    </p:extLst>
  </p:cSld>
  <p:clrMap bg1="lt1" tx1="dk1" bg2="lt2" tx2="dk2" accent1="accent1" accent2="accent2" accent3="accent3" accent4="accent4" accent5="accent5" accent6="accent6" hlink="hlink" folHlink="folHlink"/>
  <p:sldLayoutIdLst>
    <p:sldLayoutId id="2147483662" r:id="rId1"/>
    <p:sldLayoutId id="2147483695" r:id="rId2"/>
    <p:sldLayoutId id="2147483696" r:id="rId3"/>
    <p:sldLayoutId id="2147483697" r:id="rId4"/>
    <p:sldLayoutId id="2147483698" r:id="rId5"/>
  </p:sldLayoutIdLst>
  <p:hf hd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6F3FC84F-585B-9A4C-B369-4388587ED33B}" type="datetime1">
              <a:rPr lang="fi-FI" smtClean="0"/>
              <a:t>22.9.2021</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961338797"/>
      </p:ext>
    </p:extLst>
  </p:cSld>
  <p:clrMap bg1="lt1" tx1="dk1" bg2="lt2" tx2="dk2" accent1="accent1" accent2="accent2" accent3="accent3" accent4="accent4" accent5="accent5" accent6="accent6" hlink="hlink" folHlink="folHlink"/>
  <p:sldLayoutIdLst>
    <p:sldLayoutId id="2147483663" r:id="rId1"/>
    <p:sldLayoutId id="2147483701" r:id="rId2"/>
    <p:sldLayoutId id="2147483702" r:id="rId3"/>
    <p:sldLayoutId id="2147483703" r:id="rId4"/>
    <p:sldLayoutId id="2147483704" r:id="rId5"/>
  </p:sldLayoutIdLst>
  <p:hf hd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6F3FC84F-585B-9A4C-B369-4388587ED33B}" type="datetime1">
              <a:rPr lang="fi-FI" smtClean="0"/>
              <a:t>22.9.2021</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93766367"/>
      </p:ext>
    </p:extLst>
  </p:cSld>
  <p:clrMap bg1="lt1" tx1="dk1" bg2="lt2" tx2="dk2" accent1="accent1" accent2="accent2" accent3="accent3" accent4="accent4" accent5="accent5" accent6="accent6" hlink="hlink" folHlink="folHlink"/>
  <p:sldLayoutIdLst>
    <p:sldLayoutId id="2147483664" r:id="rId1"/>
    <p:sldLayoutId id="2147483707" r:id="rId2"/>
    <p:sldLayoutId id="2147483708" r:id="rId3"/>
    <p:sldLayoutId id="2147483709" r:id="rId4"/>
    <p:sldLayoutId id="2147483710" r:id="rId5"/>
  </p:sldLayoutIdLst>
  <p:hf hd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teams.microsoft.com/l/meetup-join/19%3ameeting_ODZmMDM0M2YtMDdjYy00OThhLTg2MzgtNTEzZWIyNjlkMjMx%40thread.v2/0?context=%7b%22Tid%22%3a%22941b6784-76d4-4d20-a825-eb8b2a80ec2b%22%2c%22Oid%22%3a%227a834f59-6881-4703-8552-b1d475e08883%22%7d" TargetMode="Externa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hyperlink" Target="https://forms.office.com/Pages/ResponsePage.aspx?id=hGcblNR2IE2oJeuLKoDsK1lPg3qBaANHhVKx1HXgiINUNklCRlkwWUNPUk8zM0o5SzNKOFREWjVIOS4u" TargetMode="External" /><Relationship Id="rId2" Type="http://schemas.openxmlformats.org/officeDocument/2006/relationships/notesSlide" Target="../notesSlides/notesSlide1.xml" /><Relationship Id="rId1" Type="http://schemas.openxmlformats.org/officeDocument/2006/relationships/slideLayout" Target="../slideLayouts/slideLayout11.xml" /></Relationships>
</file>

<file path=ppt/slides/_rels/slide3.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20.emf"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22.emf" /><Relationship Id="rId2" Type="http://schemas.openxmlformats.org/officeDocument/2006/relationships/image" Target="../media/image21.emf" /><Relationship Id="rId1" Type="http://schemas.openxmlformats.org/officeDocument/2006/relationships/slideLayout" Target="../slideLayouts/slideLayout7.xml" /><Relationship Id="rId5" Type="http://schemas.openxmlformats.org/officeDocument/2006/relationships/image" Target="../media/image23.emf" /><Relationship Id="rId4" Type="http://schemas.openxmlformats.org/officeDocument/2006/relationships/hyperlink" Target="https://youtu.be/_pff1dma704" TargetMode="External" /></Relationships>
</file>

<file path=ppt/slides/_rels/slide9.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hyperlink" Target="https://www.youtube.com/watch?v=8WN00SyKdrE" TargetMode="External" /><Relationship Id="rId1" Type="http://schemas.openxmlformats.org/officeDocument/2006/relationships/slideLayout" Target="../slideLayouts/slideLayout7.xml" /><Relationship Id="rId4" Type="http://schemas.openxmlformats.org/officeDocument/2006/relationships/image" Target="../media/image25.png" /></Relationships>
</file>

<file path=ppt/slides/_rels/slide10.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26.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28.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standalone="yes"?>
<Relationships xmlns="http://schemas.openxmlformats.org/package/2006/relationships"><Relationship Id="rId3" Type="http://schemas.openxmlformats.org/officeDocument/2006/relationships/image" Target="../media/image31.jpeg" /><Relationship Id="rId2" Type="http://schemas.openxmlformats.org/officeDocument/2006/relationships/image" Target="../media/image30.jpeg" /><Relationship Id="rId1" Type="http://schemas.openxmlformats.org/officeDocument/2006/relationships/slideLayout" Target="../slideLayouts/slideLayout14.xml" /></Relationships>
</file>

<file path=ppt/slides/_rels/slide14.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14.xml" /></Relationships>
</file>

<file path=ppt/slides/_rels/slide15.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notesSlide" Target="../notesSlides/notesSlide5.xml" /><Relationship Id="rId1" Type="http://schemas.openxmlformats.org/officeDocument/2006/relationships/slideLayout" Target="../slideLayouts/slideLayout3.xml" /><Relationship Id="rId4" Type="http://schemas.openxmlformats.org/officeDocument/2006/relationships/hyperlink" Target="https://www.jarvenpaa.fi/asuminen-ja-ymparisto/hankkeet/kouluhankkeet" TargetMode="External" /></Relationships>
</file>

<file path=ppt/slides/_rels/slide16.xml.rels><?xml version="1.0" encoding="UTF-8" standalone="yes"?>
<Relationships xmlns="http://schemas.openxmlformats.org/package/2006/relationships"><Relationship Id="rId3" Type="http://schemas.openxmlformats.org/officeDocument/2006/relationships/image" Target="../media/image34.jpeg" /><Relationship Id="rId2" Type="http://schemas.openxmlformats.org/officeDocument/2006/relationships/notesSlide" Target="../notesSlides/notesSlide6.xml" /><Relationship Id="rId1" Type="http://schemas.openxmlformats.org/officeDocument/2006/relationships/slideLayout" Target="../slideLayouts/slideLayout3.xml" /></Relationships>
</file>

<file path=ppt/slides/_rels/slide17.xml.rels><?xml version="1.0" encoding="UTF-8" standalone="yes"?>
<Relationships xmlns="http://schemas.openxmlformats.org/package/2006/relationships"><Relationship Id="rId3" Type="http://schemas.openxmlformats.org/officeDocument/2006/relationships/image" Target="../media/image35.jpg" /><Relationship Id="rId2" Type="http://schemas.openxmlformats.org/officeDocument/2006/relationships/notesSlide" Target="../notesSlides/notesSlide7.xml" /><Relationship Id="rId1" Type="http://schemas.openxmlformats.org/officeDocument/2006/relationships/slideLayout" Target="../slideLayouts/slideLayout3.xml" /></Relationships>
</file>

<file path=ppt/slides/_rels/slide18.xml.rels><?xml version="1.0" encoding="UTF-8" standalone="yes"?>
<Relationships xmlns="http://schemas.openxmlformats.org/package/2006/relationships"><Relationship Id="rId3" Type="http://schemas.openxmlformats.org/officeDocument/2006/relationships/hyperlink" Target="mailto:tiina.liimatainen@jarvenpaa.fi" TargetMode="External" /><Relationship Id="rId2" Type="http://schemas.openxmlformats.org/officeDocument/2006/relationships/hyperlink" Target="mailto:pilvi.kallio-merilainen@jarvenpaa.fi" TargetMode="External" /><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4B35-0429-D047-B6CD-16F7E6F599C4}"/>
              </a:ext>
            </a:extLst>
          </p:cNvPr>
          <p:cNvSpPr>
            <a:spLocks noGrp="1"/>
          </p:cNvSpPr>
          <p:nvPr>
            <p:ph type="ctrTitle"/>
          </p:nvPr>
        </p:nvSpPr>
        <p:spPr/>
        <p:txBody>
          <a:bodyPr>
            <a:normAutofit/>
          </a:bodyPr>
          <a:lstStyle/>
          <a:p>
            <a:r>
              <a:rPr lang="fi-FI"/>
              <a:t>Tervetuloa JYK-infoon!</a:t>
            </a:r>
            <a:endParaRPr/>
          </a:p>
        </p:txBody>
      </p:sp>
      <p:sp>
        <p:nvSpPr>
          <p:cNvPr id="3" name="Subtitle 2">
            <a:extLst>
              <a:ext uri="{FF2B5EF4-FFF2-40B4-BE49-F238E27FC236}">
                <a16:creationId xmlns:a16="http://schemas.microsoft.com/office/drawing/2014/main" id="{4A1FF337-D95F-584C-B779-8AB2C6A37585}"/>
              </a:ext>
            </a:extLst>
          </p:cNvPr>
          <p:cNvSpPr>
            <a:spLocks noGrp="1"/>
          </p:cNvSpPr>
          <p:nvPr>
            <p:ph type="subTitle" idx="1"/>
          </p:nvPr>
        </p:nvSpPr>
        <p:spPr/>
        <p:txBody>
          <a:bodyPr>
            <a:normAutofit fontScale="85000" lnSpcReduction="20000"/>
          </a:bodyPr>
          <a:lstStyle/>
          <a:p>
            <a:r>
              <a:rPr lang="fi-FI" b="0" i="0">
                <a:solidFill>
                  <a:srgbClr val="323130"/>
                </a:solidFill>
                <a:effectLst/>
                <a:latin typeface="Segoe UI" panose="020B0502040204020203" pitchFamily="34" charset="0"/>
              </a:rPr>
              <a:t>ke 22.9.2021 18.00–19.30</a:t>
            </a:r>
          </a:p>
          <a:p>
            <a:r>
              <a:rPr lang="fi-FI">
                <a:solidFill>
                  <a:srgbClr val="323130"/>
                </a:solidFill>
                <a:latin typeface="Segoe UI" panose="020B0502040204020203" pitchFamily="34" charset="0"/>
              </a:rPr>
              <a:t>Linkki </a:t>
            </a:r>
            <a:r>
              <a:rPr lang="fi-FI" err="1">
                <a:solidFill>
                  <a:srgbClr val="323130"/>
                </a:solidFill>
                <a:latin typeface="Segoe UI" panose="020B0502040204020203" pitchFamily="34" charset="0"/>
              </a:rPr>
              <a:t>teams</a:t>
            </a:r>
            <a:r>
              <a:rPr lang="fi-FI">
                <a:solidFill>
                  <a:srgbClr val="323130"/>
                </a:solidFill>
                <a:latin typeface="Segoe UI" panose="020B0502040204020203" pitchFamily="34" charset="0"/>
              </a:rPr>
              <a:t>-kokoukseen: </a:t>
            </a:r>
            <a:r>
              <a:rPr lang="fi-FI">
                <a:solidFill>
                  <a:srgbClr val="323130"/>
                </a:solidFill>
                <a:latin typeface="Segoe UI" panose="020B0502040204020203" pitchFamily="34" charset="0"/>
                <a:hlinkClick r:id="rId2"/>
              </a:rPr>
              <a:t>https://teams.microsoft.com/l/meetup-join/19%3ameeting_ODZmMDM0M2YtMDdjYy00OThhLTg2MzgtNTEzZWIyNjlkMjMx%40thread.v2/0?context=%7b%22Tid%22%3a%22941b6784-76d4-4d20-a825-eb8b2a80ec2b%22%2c%22Oid%22%3a%227a834f59-6881-4703-8552-b1d475e08883%22%7d</a:t>
            </a:r>
            <a:endParaRPr lang="fi-FI">
              <a:solidFill>
                <a:srgbClr val="323130"/>
              </a:solidFill>
              <a:latin typeface="Segoe UI" panose="020B0502040204020203" pitchFamily="34" charset="0"/>
            </a:endParaRPr>
          </a:p>
          <a:p>
            <a:endParaRPr lang="fi-FI"/>
          </a:p>
          <a:p>
            <a:endParaRPr lang="fi-FI"/>
          </a:p>
        </p:txBody>
      </p:sp>
    </p:spTree>
    <p:extLst>
      <p:ext uri="{BB962C8B-B14F-4D97-AF65-F5344CB8AC3E}">
        <p14:creationId xmlns:p14="http://schemas.microsoft.com/office/powerpoint/2010/main" val="245938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25DFA48-9C95-46C5-82FC-EBD5B71AB3A4}"/>
              </a:ext>
            </a:extLst>
          </p:cNvPr>
          <p:cNvSpPr>
            <a:spLocks noGrp="1"/>
          </p:cNvSpPr>
          <p:nvPr>
            <p:ph idx="1"/>
          </p:nvPr>
        </p:nvSpPr>
        <p:spPr/>
        <p:txBody>
          <a:bodyPr>
            <a:normAutofit fontScale="85000" lnSpcReduction="10000"/>
          </a:bodyPr>
          <a:lstStyle/>
          <a:p>
            <a:pPr marL="0" indent="0">
              <a:buNone/>
            </a:pPr>
            <a:endParaRPr lang="fi-FI" i="0">
              <a:latin typeface="Source Sans Pro" panose="020B0503030403020204" pitchFamily="34" charset="0"/>
              <a:ea typeface="Source Sans Pro" panose="020B0503030403020204" pitchFamily="34" charset="0"/>
            </a:endParaRPr>
          </a:p>
          <a:p>
            <a:r>
              <a:rPr lang="fi-FI" sz="1800">
                <a:latin typeface="Source Sans Pro" panose="020B0503030403020204" pitchFamily="34" charset="0"/>
                <a:ea typeface="Source Sans Pro" panose="020B0503030403020204" pitchFamily="34" charset="0"/>
              </a:rPr>
              <a:t>Lyhyesti </a:t>
            </a:r>
            <a:r>
              <a:rPr lang="fi-FI" sz="1800" err="1">
                <a:latin typeface="Source Sans Pro" panose="020B0503030403020204" pitchFamily="34" charset="0"/>
                <a:ea typeface="Source Sans Pro" panose="020B0503030403020204" pitchFamily="34" charset="0"/>
              </a:rPr>
              <a:t>teams</a:t>
            </a:r>
            <a:r>
              <a:rPr lang="fi-FI" sz="1800">
                <a:latin typeface="Source Sans Pro" panose="020B0503030403020204" pitchFamily="34" charset="0"/>
                <a:ea typeface="Source Sans Pro" panose="020B0503030403020204" pitchFamily="34" charset="0"/>
              </a:rPr>
              <a:t>: miten kysyt ja kommentoit. (Pilvi)</a:t>
            </a:r>
          </a:p>
          <a:p>
            <a:r>
              <a:rPr lang="fi-FI" sz="1800" i="0">
                <a:latin typeface="Source Sans Pro" panose="020B0503030403020204" pitchFamily="34" charset="0"/>
                <a:ea typeface="Source Sans Pro" panose="020B0503030403020204" pitchFamily="34" charset="0"/>
              </a:rPr>
              <a:t>Alku</a:t>
            </a:r>
            <a:r>
              <a:rPr lang="fi-FI" sz="1800">
                <a:latin typeface="Source Sans Pro" panose="020B0503030403020204" pitchFamily="34" charset="0"/>
                <a:ea typeface="Source Sans Pro" panose="020B0503030403020204" pitchFamily="34" charset="0"/>
              </a:rPr>
              <a:t>sanat, miksi olemme täällä ja huoltajakyselyn tulokset </a:t>
            </a:r>
            <a:r>
              <a:rPr lang="fi-FI" sz="1800" i="0">
                <a:latin typeface="Source Sans Pro" panose="020B0503030403020204" pitchFamily="34" charset="0"/>
                <a:ea typeface="Source Sans Pro" panose="020B0503030403020204" pitchFamily="34" charset="0"/>
              </a:rPr>
              <a:t>(Jan Mikkonen, Pia Pohjanpalo ja Maritta Mäkipää).</a:t>
            </a:r>
            <a:r>
              <a:rPr lang="fi-FI" sz="1800">
                <a:latin typeface="Source Sans Pro" panose="020B0503030403020204" pitchFamily="34" charset="0"/>
                <a:ea typeface="Source Sans Pro" panose="020B0503030403020204" pitchFamily="34" charset="0"/>
              </a:rPr>
              <a:t> </a:t>
            </a:r>
          </a:p>
          <a:p>
            <a:r>
              <a:rPr lang="fi-FI" sz="1800" i="0">
                <a:latin typeface="Source Sans Pro" panose="020B0503030403020204" pitchFamily="34" charset="0"/>
                <a:ea typeface="Source Sans Pro" panose="020B0503030403020204" pitchFamily="34" charset="0"/>
                <a:hlinkClick r:id="rId3"/>
              </a:rPr>
              <a:t>https://forms.office.com/Pages/ResponsePage.aspx?id=hGcblNR2IE2oJeuLKoDsK1lPg3qBaANHhVKx1HXgiINUNklCRlkwWUNPUk8zM0o5SzNKOFREWjVIOS4u</a:t>
            </a:r>
            <a:endParaRPr lang="fi-FI" sz="1800" i="0">
              <a:latin typeface="Source Sans Pro" panose="020B0503030403020204" pitchFamily="34" charset="0"/>
              <a:ea typeface="Source Sans Pro" panose="020B0503030403020204" pitchFamily="34" charset="0"/>
            </a:endParaRPr>
          </a:p>
          <a:p>
            <a:r>
              <a:rPr lang="fi-FI" sz="1800" i="0">
                <a:latin typeface="Source Sans Pro" panose="020B0503030403020204" pitchFamily="34" charset="0"/>
                <a:ea typeface="Source Sans Pro" panose="020B0503030403020204" pitchFamily="34" charset="0"/>
              </a:rPr>
              <a:t>Mestaritoiminta esittäytyy ja esittää: rakentamisesta, materiaalina pohjapiirrokset (Teemu Jaakkola)</a:t>
            </a:r>
          </a:p>
          <a:p>
            <a:r>
              <a:rPr lang="fi-FI" sz="1800" i="0">
                <a:latin typeface="Source Sans Pro" panose="020B0503030403020204" pitchFamily="34" charset="0"/>
                <a:ea typeface="Source Sans Pro" panose="020B0503030403020204" pitchFamily="34" charset="0"/>
              </a:rPr>
              <a:t> Pedagogit esittäytyvät: </a:t>
            </a:r>
            <a:r>
              <a:rPr lang="fi-FI" sz="1800" i="0" err="1">
                <a:latin typeface="Source Sans Pro" panose="020B0503030403020204" pitchFamily="34" charset="0"/>
                <a:ea typeface="Source Sans Pro" panose="020B0503030403020204" pitchFamily="34" charset="0"/>
              </a:rPr>
              <a:t>JYKin</a:t>
            </a:r>
            <a:r>
              <a:rPr lang="fi-FI" sz="1800" i="0">
                <a:latin typeface="Source Sans Pro" panose="020B0503030403020204" pitchFamily="34" charset="0"/>
                <a:ea typeface="Source Sans Pro" panose="020B0503030403020204" pitchFamily="34" charset="0"/>
              </a:rPr>
              <a:t> pedagoginen visio (Rehtori Pia Pohjanpalo ja  virka-apulaisrehtorit Maritta Mäkipää ja Asta Pekkala)</a:t>
            </a:r>
          </a:p>
          <a:p>
            <a:r>
              <a:rPr lang="fi-FI" sz="1800" i="0">
                <a:latin typeface="Source Sans Pro" panose="020B0503030403020204" pitchFamily="34" charset="0"/>
                <a:ea typeface="Source Sans Pro" panose="020B0503030403020204" pitchFamily="34" charset="0"/>
              </a:rPr>
              <a:t> </a:t>
            </a:r>
            <a:r>
              <a:rPr lang="fi-FI" sz="1800">
                <a:latin typeface="Source Sans Pro" panose="020B0503030403020204" pitchFamily="34" charset="0"/>
                <a:ea typeface="Source Sans Pro" panose="020B0503030403020204" pitchFamily="34" charset="0"/>
              </a:rPr>
              <a:t>JYK rakennetaan osallisuudessa (osallisuus-Pilvi ja rehtorit ja Jan)</a:t>
            </a:r>
          </a:p>
          <a:p>
            <a:r>
              <a:rPr lang="fi-FI" sz="1800" i="0">
                <a:latin typeface="Source Sans Pro" panose="020B0503030403020204" pitchFamily="34" charset="0"/>
                <a:ea typeface="Source Sans Pro" panose="020B0503030403020204" pitchFamily="34" charset="0"/>
              </a:rPr>
              <a:t>Keskustelua ja kysymyksiä. </a:t>
            </a:r>
          </a:p>
          <a:p>
            <a:r>
              <a:rPr lang="fi-FI" sz="1800">
                <a:latin typeface="Source Sans Pro" panose="020B0503030403020204" pitchFamily="34" charset="0"/>
                <a:ea typeface="Source Sans Pro" panose="020B0503030403020204" pitchFamily="34" charset="0"/>
              </a:rPr>
              <a:t>Kiitos!</a:t>
            </a:r>
          </a:p>
        </p:txBody>
      </p:sp>
      <p:sp>
        <p:nvSpPr>
          <p:cNvPr id="3" name="Otsikko 2">
            <a:extLst>
              <a:ext uri="{FF2B5EF4-FFF2-40B4-BE49-F238E27FC236}">
                <a16:creationId xmlns:a16="http://schemas.microsoft.com/office/drawing/2014/main" id="{0D62E350-0B33-49EA-82D7-3E2865FA1467}"/>
              </a:ext>
            </a:extLst>
          </p:cNvPr>
          <p:cNvSpPr>
            <a:spLocks noGrp="1"/>
          </p:cNvSpPr>
          <p:nvPr>
            <p:ph type="title"/>
          </p:nvPr>
        </p:nvSpPr>
        <p:spPr/>
        <p:txBody>
          <a:bodyPr/>
          <a:lstStyle/>
          <a:p>
            <a:r>
              <a:rPr lang="fi-FI"/>
              <a:t>Tilaisuuden kulku</a:t>
            </a:r>
          </a:p>
        </p:txBody>
      </p:sp>
      <p:sp>
        <p:nvSpPr>
          <p:cNvPr id="4" name="Päivämäärän paikkamerkki 3">
            <a:extLst>
              <a:ext uri="{FF2B5EF4-FFF2-40B4-BE49-F238E27FC236}">
                <a16:creationId xmlns:a16="http://schemas.microsoft.com/office/drawing/2014/main" id="{32C7D919-4D0E-4A34-BEF7-82B8B7EB728A}"/>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 name="Dian numeron paikkamerkki 4">
            <a:extLst>
              <a:ext uri="{FF2B5EF4-FFF2-40B4-BE49-F238E27FC236}">
                <a16:creationId xmlns:a16="http://schemas.microsoft.com/office/drawing/2014/main" id="{C2008F37-54EC-42BE-AF9F-01A8A2839EF4}"/>
              </a:ext>
            </a:extLst>
          </p:cNvPr>
          <p:cNvSpPr>
            <a:spLocks noGrp="1"/>
          </p:cNvSpPr>
          <p:nvPr>
            <p:ph type="sldNum" sz="quarter" idx="16"/>
          </p:nvPr>
        </p:nvSpPr>
        <p:spPr/>
        <p:txBody>
          <a:bodyPr/>
          <a:lstStyle/>
          <a:p>
            <a:fld id="{1578E46A-2119-334F-A42A-D6938F0C7581}" type="slidenum">
              <a:rPr lang="fi-FI" smtClean="0"/>
              <a:pPr/>
              <a:t>2</a:t>
            </a:fld>
            <a:endParaRPr lang="fi-FI"/>
          </a:p>
        </p:txBody>
      </p:sp>
      <p:sp>
        <p:nvSpPr>
          <p:cNvPr id="6" name="Tekstin paikkamerkki 5">
            <a:extLst>
              <a:ext uri="{FF2B5EF4-FFF2-40B4-BE49-F238E27FC236}">
                <a16:creationId xmlns:a16="http://schemas.microsoft.com/office/drawing/2014/main" id="{8E5B2C0A-E2CA-4F3C-9536-6A98C1488989}"/>
              </a:ext>
            </a:extLst>
          </p:cNvPr>
          <p:cNvSpPr>
            <a:spLocks noGrp="1"/>
          </p:cNvSpPr>
          <p:nvPr>
            <p:ph type="body" sz="quarter" idx="17"/>
          </p:nvPr>
        </p:nvSpPr>
        <p:spPr>
          <a:xfrm>
            <a:off x="7767686" y="216815"/>
            <a:ext cx="4270343" cy="3016579"/>
          </a:xfrm>
        </p:spPr>
        <p:txBody>
          <a:bodyPr>
            <a:normAutofit fontScale="85000" lnSpcReduction="10000"/>
          </a:bodyPr>
          <a:lstStyle/>
          <a:p>
            <a:r>
              <a:rPr lang="fi-FI"/>
              <a:t>Tule kuulemaan ja kysymään Järvenpään yhteiskoulun rakentumisesta.</a:t>
            </a:r>
          </a:p>
          <a:p>
            <a:r>
              <a:rPr lang="fi-FI"/>
              <a:t>Tilaisuus pidetään verkkotilaisuutena.</a:t>
            </a:r>
          </a:p>
          <a:p>
            <a:r>
              <a:rPr lang="fi-FI"/>
              <a:t>Tilaisuudessa Järvenpään kaupungin ja Mestaritoiminta Oy:n edustajat kertovat rakentamisen etenemisestä ja koulun pedagogisesta visiosta.</a:t>
            </a:r>
          </a:p>
          <a:p>
            <a:endParaRPr lang="fi-FI"/>
          </a:p>
        </p:txBody>
      </p:sp>
    </p:spTree>
    <p:extLst>
      <p:ext uri="{BB962C8B-B14F-4D97-AF65-F5344CB8AC3E}">
        <p14:creationId xmlns:p14="http://schemas.microsoft.com/office/powerpoint/2010/main" val="268186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60D23F9-109A-E344-B400-48689274A6C0}"/>
              </a:ext>
            </a:extLst>
          </p:cNvPr>
          <p:cNvSpPr>
            <a:spLocks noGrp="1"/>
          </p:cNvSpPr>
          <p:nvPr>
            <p:ph type="dt" sz="half" idx="14"/>
          </p:nvPr>
        </p:nvSpPr>
        <p:spPr>
          <a:xfrm>
            <a:off x="946433" y="6330995"/>
            <a:ext cx="2693750" cy="242838"/>
          </a:xfrm>
        </p:spPr>
        <p:txBody>
          <a:bodyPr/>
          <a:lstStyle/>
          <a:p>
            <a:r>
              <a:rPr lang="fi-FI" b="0" i="0">
                <a:solidFill>
                  <a:srgbClr val="000000"/>
                </a:solidFill>
                <a:effectLst/>
                <a:latin typeface="Source Sans Pro" panose="020B0503030403020204" pitchFamily="34" charset="0"/>
              </a:rPr>
              <a:t>Havainnekuva uudesta Järvenpään Yhteiskoulusta (kuva: Arkkitehdit von </a:t>
            </a:r>
            <a:r>
              <a:rPr lang="fi-FI" b="0" i="0" err="1">
                <a:solidFill>
                  <a:srgbClr val="000000"/>
                </a:solidFill>
                <a:effectLst/>
                <a:latin typeface="Source Sans Pro" panose="020B0503030403020204" pitchFamily="34" charset="0"/>
              </a:rPr>
              <a:t>Boehm</a:t>
            </a:r>
            <a:r>
              <a:rPr lang="fi-FI" b="0" i="0">
                <a:solidFill>
                  <a:srgbClr val="000000"/>
                </a:solidFill>
                <a:effectLst/>
                <a:latin typeface="Source Sans Pro" panose="020B0503030403020204" pitchFamily="34" charset="0"/>
              </a:rPr>
              <a:t> – </a:t>
            </a:r>
            <a:r>
              <a:rPr lang="fi-FI" b="0" i="0" err="1">
                <a:solidFill>
                  <a:srgbClr val="000000"/>
                </a:solidFill>
                <a:effectLst/>
                <a:latin typeface="Source Sans Pro" panose="020B0503030403020204" pitchFamily="34" charset="0"/>
              </a:rPr>
              <a:t>Renell</a:t>
            </a:r>
            <a:r>
              <a:rPr lang="fi-FI" b="0" i="0">
                <a:solidFill>
                  <a:srgbClr val="000000"/>
                </a:solidFill>
                <a:effectLst/>
                <a:latin typeface="Source Sans Pro" panose="020B0503030403020204" pitchFamily="34" charset="0"/>
              </a:rPr>
              <a:t> Oy)</a:t>
            </a:r>
            <a:endParaRPr lang="fi-FI"/>
          </a:p>
        </p:txBody>
      </p:sp>
      <p:sp>
        <p:nvSpPr>
          <p:cNvPr id="7" name="Slide Number Placeholder 6">
            <a:extLst>
              <a:ext uri="{FF2B5EF4-FFF2-40B4-BE49-F238E27FC236}">
                <a16:creationId xmlns:a16="http://schemas.microsoft.com/office/drawing/2014/main" id="{DE19F926-190C-6146-89A2-F93192C30D56}"/>
              </a:ext>
            </a:extLst>
          </p:cNvPr>
          <p:cNvSpPr>
            <a:spLocks noGrp="1"/>
          </p:cNvSpPr>
          <p:nvPr>
            <p:ph type="sldNum" sz="quarter" idx="16"/>
          </p:nvPr>
        </p:nvSpPr>
        <p:spPr/>
        <p:txBody>
          <a:bodyPr/>
          <a:lstStyle/>
          <a:p>
            <a:fld id="{1578E46A-2119-334F-A42A-D6938F0C7581}" type="slidenum">
              <a:rPr lang="fi-FI" smtClean="0"/>
              <a:pPr/>
              <a:t>3</a:t>
            </a:fld>
            <a:endParaRPr lang="fi-FI"/>
          </a:p>
        </p:txBody>
      </p:sp>
      <p:pic>
        <p:nvPicPr>
          <p:cNvPr id="13" name="Picture 2">
            <a:extLst>
              <a:ext uri="{FF2B5EF4-FFF2-40B4-BE49-F238E27FC236}">
                <a16:creationId xmlns:a16="http://schemas.microsoft.com/office/drawing/2014/main" id="{14626927-012C-4AFF-910A-138CF213F8D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2825" y="177888"/>
            <a:ext cx="8338746" cy="5895754"/>
          </a:xfrm>
          <a:prstGeom prst="rect">
            <a:avLst/>
          </a:prstGeom>
          <a:noFill/>
          <a:extLst>
            <a:ext uri="{909E8E84-426E-40DD-AFC4-6F175D3DCCD1}">
              <a14:hiddenFill xmlns:a14="http://schemas.microsoft.com/office/drawing/2010/main">
                <a:solidFill>
                  <a:srgbClr val="FFFFFF"/>
                </a:solidFill>
              </a14:hiddenFill>
            </a:ext>
          </a:extLst>
        </p:spPr>
      </p:pic>
      <p:sp>
        <p:nvSpPr>
          <p:cNvPr id="15" name="Tekstiruutu 14">
            <a:extLst>
              <a:ext uri="{FF2B5EF4-FFF2-40B4-BE49-F238E27FC236}">
                <a16:creationId xmlns:a16="http://schemas.microsoft.com/office/drawing/2014/main" id="{8830C477-E639-4B6E-810F-98DCD70C94AF}"/>
              </a:ext>
            </a:extLst>
          </p:cNvPr>
          <p:cNvSpPr txBox="1"/>
          <p:nvPr/>
        </p:nvSpPr>
        <p:spPr>
          <a:xfrm>
            <a:off x="8523538" y="355776"/>
            <a:ext cx="3495637" cy="5539978"/>
          </a:xfrm>
          <a:prstGeom prst="rect">
            <a:avLst/>
          </a:prstGeom>
          <a:noFill/>
        </p:spPr>
        <p:txBody>
          <a:bodyPr wrap="square">
            <a:spAutoFit/>
          </a:bodyPr>
          <a:lstStyle/>
          <a:p>
            <a:pPr marL="285750" indent="-285750">
              <a:buFont typeface="Arial" panose="020B0604020202020204" pitchFamily="34" charset="0"/>
              <a:buChar char="•"/>
            </a:pPr>
            <a:r>
              <a:rPr lang="fi-FI" sz="1600" b="0" i="0">
                <a:solidFill>
                  <a:srgbClr val="000000"/>
                </a:solidFill>
                <a:effectLst/>
                <a:latin typeface="Source Sans Pro" panose="020B0503030403020204" pitchFamily="34" charset="0"/>
              </a:rPr>
              <a:t>JYK on yhtenäiskoulu, jossa korostuvat yhteisöllinen pedagogiikka, inkluusio ja erityisopetus. </a:t>
            </a:r>
          </a:p>
          <a:p>
            <a:pPr marL="285750" indent="-285750" algn="l">
              <a:buFont typeface="Arial" panose="020B0604020202020204" pitchFamily="34" charset="0"/>
              <a:buChar char="•"/>
            </a:pPr>
            <a:endParaRPr lang="fi-FI" sz="1600" b="0" i="0">
              <a:solidFill>
                <a:srgbClr val="000000"/>
              </a:solidFill>
              <a:effectLst/>
              <a:latin typeface="Source Sans Pro" panose="020B0503030403020204" pitchFamily="34" charset="0"/>
            </a:endParaRPr>
          </a:p>
          <a:p>
            <a:pPr marL="285750" indent="-285750" algn="l">
              <a:buFont typeface="Arial" panose="020B0604020202020204" pitchFamily="34" charset="0"/>
              <a:buChar char="•"/>
            </a:pPr>
            <a:r>
              <a:rPr lang="fi-FI" sz="1600" b="0" i="0">
                <a:solidFill>
                  <a:srgbClr val="000000"/>
                </a:solidFill>
                <a:effectLst/>
                <a:latin typeface="Source Sans Pro" panose="020B0503030403020204" pitchFamily="34" charset="0"/>
              </a:rPr>
              <a:t>Järvenpään Yhteiskoulu toimii jatkossakin yhtenäiskouluna esiopetuksesta yhdeksänteen luokkaan. </a:t>
            </a:r>
          </a:p>
          <a:p>
            <a:pPr marL="285750" indent="-285750" algn="l">
              <a:buFont typeface="Arial" panose="020B0604020202020204" pitchFamily="34" charset="0"/>
              <a:buChar char="•"/>
            </a:pPr>
            <a:endParaRPr lang="fi-FI" sz="1600">
              <a:solidFill>
                <a:srgbClr val="000000"/>
              </a:solidFill>
              <a:latin typeface="Source Sans Pro" panose="020B0503030403020204" pitchFamily="34" charset="0"/>
            </a:endParaRPr>
          </a:p>
          <a:p>
            <a:pPr marL="285750" indent="-285750" algn="l">
              <a:buFont typeface="Arial" panose="020B0604020202020204" pitchFamily="34" charset="0"/>
              <a:buChar char="•"/>
            </a:pPr>
            <a:r>
              <a:rPr lang="fi-FI" sz="1600" b="0" i="0">
                <a:solidFill>
                  <a:srgbClr val="000000"/>
                </a:solidFill>
                <a:effectLst/>
                <a:latin typeface="Source Sans Pro" panose="020B0503030403020204" pitchFamily="34" charset="0"/>
              </a:rPr>
              <a:t>Koulussa opiskelee rakentamisen valmistuttua noin 1 100 oppilasta. </a:t>
            </a:r>
          </a:p>
          <a:p>
            <a:pPr marL="285750" indent="-285750" algn="l">
              <a:buFont typeface="Arial" panose="020B0604020202020204" pitchFamily="34" charset="0"/>
              <a:buChar char="•"/>
            </a:pPr>
            <a:endParaRPr lang="fi-FI" sz="1600">
              <a:solidFill>
                <a:srgbClr val="000000"/>
              </a:solidFill>
              <a:latin typeface="Source Sans Pro" panose="020B0503030403020204" pitchFamily="34" charset="0"/>
            </a:endParaRPr>
          </a:p>
          <a:p>
            <a:pPr marL="285750" indent="-285750" algn="l">
              <a:buFont typeface="Arial" panose="020B0604020202020204" pitchFamily="34" charset="0"/>
              <a:buChar char="•"/>
            </a:pPr>
            <a:r>
              <a:rPr lang="fi-FI" sz="1600" b="0" i="0">
                <a:solidFill>
                  <a:srgbClr val="000000"/>
                </a:solidFill>
                <a:effectLst/>
                <a:latin typeface="Source Sans Pro" panose="020B0503030403020204" pitchFamily="34" charset="0"/>
              </a:rPr>
              <a:t>Esiopetuksen ja perusopetuksen lisäksi tulevan rakennuksen tiloja käyttävät mm. Järvenpään Opisto, Keskisen Uudenmaan Musiikkiopisto ja liikuntapalvelut. Järvenpään Yhteiskoulun rakennus on monitoimitalo, joka on auki iltaisin ja viikonloppuisin.</a:t>
            </a:r>
          </a:p>
          <a:p>
            <a:pPr algn="l"/>
            <a:endParaRPr lang="fi-FI" b="0" i="0">
              <a:solidFill>
                <a:srgbClr val="000000"/>
              </a:solidFill>
              <a:effectLst/>
              <a:latin typeface="Source Sans Pro" panose="020B0503030403020204" pitchFamily="34" charset="0"/>
            </a:endParaRPr>
          </a:p>
        </p:txBody>
      </p:sp>
    </p:spTree>
    <p:extLst>
      <p:ext uri="{BB962C8B-B14F-4D97-AF65-F5344CB8AC3E}">
        <p14:creationId xmlns:p14="http://schemas.microsoft.com/office/powerpoint/2010/main" val="3505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isällön paikkamerkki 9">
            <a:extLst>
              <a:ext uri="{FF2B5EF4-FFF2-40B4-BE49-F238E27FC236}">
                <a16:creationId xmlns:a16="http://schemas.microsoft.com/office/drawing/2014/main" id="{71AA4E47-2980-4DE6-ADAF-A07ECE9F896F}"/>
              </a:ext>
            </a:extLst>
          </p:cNvPr>
          <p:cNvSpPr>
            <a:spLocks noGrp="1"/>
          </p:cNvSpPr>
          <p:nvPr>
            <p:ph idx="1"/>
          </p:nvPr>
        </p:nvSpPr>
        <p:spPr/>
        <p:txBody>
          <a:bodyPr>
            <a:normAutofit/>
          </a:bodyPr>
          <a:lstStyle/>
          <a:p>
            <a:r>
              <a:rPr lang="fi-FI">
                <a:latin typeface="Source Sans Pro" panose="020B0503030403020204" pitchFamily="34" charset="0"/>
              </a:rPr>
              <a:t>JYK hankkeen valmistelu on aloitettu 2018. Suunniteltua laajuutta on pienennetty matkan varrella ja vuonna 2020 tehtyjen päätösten mukaan toteutus tapahtuu nyt kahdessa vaiheessa nykyinen Urheilukadun moduulikoulu hyödyntäen. </a:t>
            </a:r>
          </a:p>
          <a:p>
            <a:r>
              <a:rPr lang="fi-FI">
                <a:latin typeface="Source Sans Pro" panose="020B0503030403020204" pitchFamily="34" charset="0"/>
              </a:rPr>
              <a:t>JYK kokonaiskustannusarvio on noin 38 milj. euroa, johon sisältyy ensimmäisen sekä toiseen vaiheen toteutukset. </a:t>
            </a:r>
          </a:p>
          <a:p>
            <a:r>
              <a:rPr lang="fi-FI">
                <a:latin typeface="Source Sans Pro" panose="020B0503030403020204" pitchFamily="34" charset="0"/>
              </a:rPr>
              <a:t>Kyrölän koulun oppilaat siirtyvät tulevaisuudessa kolmannelle luokalle </a:t>
            </a:r>
            <a:r>
              <a:rPr lang="fi-FI" err="1">
                <a:latin typeface="Source Sans Pro" panose="020B0503030403020204" pitchFamily="34" charset="0"/>
              </a:rPr>
              <a:t>JYKkiin</a:t>
            </a:r>
            <a:r>
              <a:rPr lang="fi-FI">
                <a:latin typeface="Source Sans Pro" panose="020B0503030403020204" pitchFamily="34" charset="0"/>
              </a:rPr>
              <a:t>.</a:t>
            </a:r>
          </a:p>
          <a:p>
            <a:r>
              <a:rPr lang="fi-FI">
                <a:latin typeface="Source Sans Pro" panose="020B0503030403020204" pitchFamily="34" charset="0"/>
              </a:rPr>
              <a:t>Hankkeen valmistelun aikana 2020 päätettiin, että päiväkodin tiloja ei toteuteta uuteen </a:t>
            </a:r>
            <a:r>
              <a:rPr lang="fi-FI" err="1">
                <a:latin typeface="Source Sans Pro" panose="020B0503030403020204" pitchFamily="34" charset="0"/>
              </a:rPr>
              <a:t>JYKkiin</a:t>
            </a:r>
            <a:r>
              <a:rPr lang="fi-FI">
                <a:latin typeface="Source Sans Pro" panose="020B0503030403020204" pitchFamily="34" charset="0"/>
              </a:rPr>
              <a:t> ja Keskustan päiväkotiin liittyvät päätökset tehdään erillään JYK hankkeesta. </a:t>
            </a:r>
          </a:p>
        </p:txBody>
      </p:sp>
      <p:sp>
        <p:nvSpPr>
          <p:cNvPr id="9" name="Otsikko 8">
            <a:extLst>
              <a:ext uri="{FF2B5EF4-FFF2-40B4-BE49-F238E27FC236}">
                <a16:creationId xmlns:a16="http://schemas.microsoft.com/office/drawing/2014/main" id="{4E63ADD4-1F4C-459D-A6EB-1A278EAE08BD}"/>
              </a:ext>
            </a:extLst>
          </p:cNvPr>
          <p:cNvSpPr>
            <a:spLocks noGrp="1"/>
          </p:cNvSpPr>
          <p:nvPr>
            <p:ph type="title"/>
          </p:nvPr>
        </p:nvSpPr>
        <p:spPr/>
        <p:txBody>
          <a:bodyPr/>
          <a:lstStyle/>
          <a:p>
            <a:r>
              <a:rPr lang="fi-FI"/>
              <a:t>Järvenpään Yhteiskoulun (JYK) toteutus ja vaiheistus</a:t>
            </a:r>
          </a:p>
        </p:txBody>
      </p:sp>
      <p:sp>
        <p:nvSpPr>
          <p:cNvPr id="4" name="Päivämäärän paikkamerkki 3">
            <a:extLst>
              <a:ext uri="{FF2B5EF4-FFF2-40B4-BE49-F238E27FC236}">
                <a16:creationId xmlns:a16="http://schemas.microsoft.com/office/drawing/2014/main" id="{EA5FCB52-B9B3-492F-8541-D355A1D888C3}"/>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Dian numeron paikkamerkki 5">
            <a:extLst>
              <a:ext uri="{FF2B5EF4-FFF2-40B4-BE49-F238E27FC236}">
                <a16:creationId xmlns:a16="http://schemas.microsoft.com/office/drawing/2014/main" id="{433EA005-9A02-43F3-9FAA-9452D73E2024}"/>
              </a:ext>
            </a:extLst>
          </p:cNvPr>
          <p:cNvSpPr>
            <a:spLocks noGrp="1"/>
          </p:cNvSpPr>
          <p:nvPr>
            <p:ph type="sldNum" sz="quarter" idx="16"/>
          </p:nvPr>
        </p:nvSpPr>
        <p:spPr/>
        <p:txBody>
          <a:bodyPr/>
          <a:lstStyle/>
          <a:p>
            <a:fld id="{1578E46A-2119-334F-A42A-D6938F0C7581}" type="slidenum">
              <a:rPr lang="fi-FI" smtClean="0"/>
              <a:pPr/>
              <a:t>4</a:t>
            </a:fld>
            <a:endParaRPr lang="fi-FI"/>
          </a:p>
        </p:txBody>
      </p:sp>
      <p:sp>
        <p:nvSpPr>
          <p:cNvPr id="11" name="Tekstin paikkamerkki 10">
            <a:extLst>
              <a:ext uri="{FF2B5EF4-FFF2-40B4-BE49-F238E27FC236}">
                <a16:creationId xmlns:a16="http://schemas.microsoft.com/office/drawing/2014/main" id="{7A34F3F0-D07C-498D-888F-CAE296955DC4}"/>
              </a:ext>
            </a:extLst>
          </p:cNvPr>
          <p:cNvSpPr>
            <a:spLocks noGrp="1"/>
          </p:cNvSpPr>
          <p:nvPr>
            <p:ph type="body" sz="quarter" idx="17"/>
          </p:nvPr>
        </p:nvSpPr>
        <p:spPr/>
        <p:txBody>
          <a:bodyPr/>
          <a:lstStyle/>
          <a:p>
            <a:r>
              <a:rPr lang="fi-FI" sz="2400"/>
              <a:t>JYK -</a:t>
            </a:r>
          </a:p>
          <a:p>
            <a:r>
              <a:rPr lang="fi-FI" sz="2400"/>
              <a:t> 1. ja 2. vaihe.</a:t>
            </a:r>
          </a:p>
        </p:txBody>
      </p:sp>
      <p:sp>
        <p:nvSpPr>
          <p:cNvPr id="5" name="Alatunnisteen paikkamerkki 4">
            <a:extLst>
              <a:ext uri="{FF2B5EF4-FFF2-40B4-BE49-F238E27FC236}">
                <a16:creationId xmlns:a16="http://schemas.microsoft.com/office/drawing/2014/main" id="{875E95B7-7FDB-4237-89A8-E0DED38BC3A0}"/>
              </a:ext>
            </a:extLst>
          </p:cNvPr>
          <p:cNvSpPr>
            <a:spLocks noGrp="1"/>
          </p:cNvSpPr>
          <p:nvPr>
            <p:ph type="ftr" sz="quarter" idx="4294967295"/>
          </p:nvPr>
        </p:nvSpPr>
        <p:spPr>
          <a:xfrm>
            <a:off x="8842375" y="6330950"/>
            <a:ext cx="3349625" cy="242888"/>
          </a:xfrm>
        </p:spPr>
        <p:txBody>
          <a:bodyPr/>
          <a:lstStyle/>
          <a:p>
            <a:r>
              <a:rPr lang="fi-FI"/>
              <a:t>Esityksen nimen voi laittaa tänne</a:t>
            </a:r>
          </a:p>
        </p:txBody>
      </p:sp>
    </p:spTree>
    <p:extLst>
      <p:ext uri="{BB962C8B-B14F-4D97-AF65-F5344CB8AC3E}">
        <p14:creationId xmlns:p14="http://schemas.microsoft.com/office/powerpoint/2010/main" val="1847190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846A0DC-0E0C-4638-B618-59F4EE57B0A6}"/>
              </a:ext>
            </a:extLst>
          </p:cNvPr>
          <p:cNvSpPr>
            <a:spLocks noGrp="1"/>
          </p:cNvSpPr>
          <p:nvPr>
            <p:ph idx="1"/>
          </p:nvPr>
        </p:nvSpPr>
        <p:spPr/>
        <p:txBody>
          <a:bodyPr/>
          <a:lstStyle/>
          <a:p>
            <a:r>
              <a:rPr lang="fi-FI">
                <a:latin typeface="Source Sans Pro" panose="020B0503030403020204" pitchFamily="34" charset="0"/>
                <a:ea typeface="Source Sans Pro" panose="020B0503030403020204" pitchFamily="34" charset="0"/>
              </a:rPr>
              <a:t>1.vaiheen uudisrakennuksen rakennustöitä aloitellaan nyt syyskuussa 2021 ja rakennuksen käyttöönotto tapahtuu kalustamisen sekä varustamisen jälkeen kevättalvella 2023. </a:t>
            </a:r>
          </a:p>
          <a:p>
            <a:r>
              <a:rPr lang="fi-FI" sz="1400" b="0" i="0">
                <a:solidFill>
                  <a:srgbClr val="000000"/>
                </a:solidFill>
                <a:effectLst/>
                <a:latin typeface="Source Sans Pro" panose="020B0503030403020204" pitchFamily="34" charset="0"/>
                <a:ea typeface="Source Sans Pro" panose="020B0503030403020204" pitchFamily="34" charset="0"/>
              </a:rPr>
              <a:t>Uudisrakennukseen tulee mm. käsityö- ja kotitaloustilat, ruokala, jakelukeittiö, yläkoulun aineluokkia, yksi alakoulun oppimisalue sekä kuntouttavan ryhmän tilat. Uudisrakennuksen yhteyteen rakennetaan myös noin 1 000 m2 liikuntasali aputiloineen. </a:t>
            </a:r>
          </a:p>
          <a:p>
            <a:r>
              <a:rPr lang="fi-FI">
                <a:latin typeface="Source Sans Pro" panose="020B0503030403020204" pitchFamily="34" charset="0"/>
                <a:ea typeface="Source Sans Pro" panose="020B0503030403020204" pitchFamily="34" charset="0"/>
              </a:rPr>
              <a:t>JYK toimii uudisrakennuksessa, moduulissa ja Juholan rakennuksessa.</a:t>
            </a:r>
          </a:p>
          <a:p>
            <a:r>
              <a:rPr lang="fi-FI">
                <a:latin typeface="Source Sans Pro" panose="020B0503030403020204" pitchFamily="34" charset="0"/>
                <a:ea typeface="Source Sans Pro" panose="020B0503030403020204" pitchFamily="34" charset="0"/>
              </a:rPr>
              <a:t>Moduuliin ja Juholaan tehdään myös jonkin verran toiminnallisia muutoksia.</a:t>
            </a:r>
          </a:p>
          <a:p>
            <a:r>
              <a:rPr lang="fi-FI">
                <a:latin typeface="Source Sans Pro" panose="020B0503030403020204" pitchFamily="34" charset="0"/>
                <a:ea typeface="Source Sans Pro" panose="020B0503030403020204" pitchFamily="34" charset="0"/>
              </a:rPr>
              <a:t>Vuonna 2023 Järvenpään yhteiskoulussa tulee olemaan noin 900 oppilas/lapsipaikkaa.</a:t>
            </a:r>
          </a:p>
          <a:p>
            <a:r>
              <a:rPr lang="fi-FI">
                <a:latin typeface="Source Sans Pro" panose="020B0503030403020204" pitchFamily="34" charset="0"/>
                <a:ea typeface="Source Sans Pro" panose="020B0503030403020204" pitchFamily="34" charset="0"/>
              </a:rPr>
              <a:t>Uudisrakennuksen projektinjohtourakoitsijaksi on valittu kesällä </a:t>
            </a:r>
            <a:r>
              <a:rPr lang="fi-FI" err="1">
                <a:latin typeface="Source Sans Pro" panose="020B0503030403020204" pitchFamily="34" charset="0"/>
                <a:ea typeface="Source Sans Pro" panose="020B0503030403020204" pitchFamily="34" charset="0"/>
              </a:rPr>
              <a:t>Consti</a:t>
            </a:r>
            <a:r>
              <a:rPr lang="fi-FI">
                <a:latin typeface="Source Sans Pro" panose="020B0503030403020204" pitchFamily="34" charset="0"/>
                <a:ea typeface="Source Sans Pro" panose="020B0503030403020204" pitchFamily="34" charset="0"/>
              </a:rPr>
              <a:t>.</a:t>
            </a:r>
          </a:p>
        </p:txBody>
      </p:sp>
      <p:sp>
        <p:nvSpPr>
          <p:cNvPr id="4" name="Otsikko 3">
            <a:extLst>
              <a:ext uri="{FF2B5EF4-FFF2-40B4-BE49-F238E27FC236}">
                <a16:creationId xmlns:a16="http://schemas.microsoft.com/office/drawing/2014/main" id="{1520F3F7-4AE0-48E6-BBDB-B05960022F19}"/>
              </a:ext>
            </a:extLst>
          </p:cNvPr>
          <p:cNvSpPr>
            <a:spLocks noGrp="1"/>
          </p:cNvSpPr>
          <p:nvPr>
            <p:ph type="title"/>
          </p:nvPr>
        </p:nvSpPr>
        <p:spPr/>
        <p:txBody>
          <a:bodyPr/>
          <a:lstStyle/>
          <a:p>
            <a:r>
              <a:rPr lang="fi-FI"/>
              <a:t>1.vaihe, käyttöönotto kevättalvella 2023 </a:t>
            </a:r>
          </a:p>
        </p:txBody>
      </p:sp>
      <p:sp>
        <p:nvSpPr>
          <p:cNvPr id="5" name="Päivämäärän paikkamerkki 4">
            <a:extLst>
              <a:ext uri="{FF2B5EF4-FFF2-40B4-BE49-F238E27FC236}">
                <a16:creationId xmlns:a16="http://schemas.microsoft.com/office/drawing/2014/main" id="{EE88EA20-591A-4D3B-BD5B-FB6D4960F559}"/>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Alatunnisteen paikkamerkki 5">
            <a:extLst>
              <a:ext uri="{FF2B5EF4-FFF2-40B4-BE49-F238E27FC236}">
                <a16:creationId xmlns:a16="http://schemas.microsoft.com/office/drawing/2014/main" id="{BD2D0E13-6053-46D1-AE89-B5FD267EDAAA}"/>
              </a:ext>
            </a:extLst>
          </p:cNvPr>
          <p:cNvSpPr>
            <a:spLocks noGrp="1"/>
          </p:cNvSpPr>
          <p:nvPr>
            <p:ph type="ftr" sz="quarter" idx="15"/>
          </p:nvPr>
        </p:nvSpPr>
        <p:spPr/>
        <p:txBody>
          <a:bodyPr/>
          <a:lstStyle/>
          <a:p>
            <a:r>
              <a:rPr lang="fi-FI"/>
              <a:t>Esityksen nimen voi laittaa tänne</a:t>
            </a:r>
          </a:p>
        </p:txBody>
      </p:sp>
      <p:sp>
        <p:nvSpPr>
          <p:cNvPr id="7" name="Dian numeron paikkamerkki 6">
            <a:extLst>
              <a:ext uri="{FF2B5EF4-FFF2-40B4-BE49-F238E27FC236}">
                <a16:creationId xmlns:a16="http://schemas.microsoft.com/office/drawing/2014/main" id="{F293B441-C64E-4CB2-A60F-6496C934A1DF}"/>
              </a:ext>
            </a:extLst>
          </p:cNvPr>
          <p:cNvSpPr>
            <a:spLocks noGrp="1"/>
          </p:cNvSpPr>
          <p:nvPr>
            <p:ph type="sldNum" sz="quarter" idx="16"/>
          </p:nvPr>
        </p:nvSpPr>
        <p:spPr/>
        <p:txBody>
          <a:bodyPr/>
          <a:lstStyle/>
          <a:p>
            <a:fld id="{1578E46A-2119-334F-A42A-D6938F0C7581}" type="slidenum">
              <a:rPr lang="fi-FI" smtClean="0"/>
              <a:pPr/>
              <a:t>5</a:t>
            </a:fld>
            <a:endParaRPr lang="fi-FI"/>
          </a:p>
        </p:txBody>
      </p:sp>
      <p:pic>
        <p:nvPicPr>
          <p:cNvPr id="17" name="Sisällön paikkamerkki 16">
            <a:extLst>
              <a:ext uri="{FF2B5EF4-FFF2-40B4-BE49-F238E27FC236}">
                <a16:creationId xmlns:a16="http://schemas.microsoft.com/office/drawing/2014/main" id="{782322C2-2C93-4E0D-B952-A7D23FD98EFE}"/>
              </a:ext>
            </a:extLst>
          </p:cNvPr>
          <p:cNvPicPr>
            <a:picLocks noGrp="1" noChangeAspect="1"/>
          </p:cNvPicPr>
          <p:nvPr>
            <p:ph sz="quarter" idx="13"/>
          </p:nvPr>
        </p:nvPicPr>
        <p:blipFill>
          <a:blip r:embed="rId2"/>
          <a:stretch>
            <a:fillRect/>
          </a:stretch>
        </p:blipFill>
        <p:spPr>
          <a:xfrm>
            <a:off x="6253894" y="1447800"/>
            <a:ext cx="5470649" cy="4625975"/>
          </a:xfrm>
        </p:spPr>
      </p:pic>
    </p:spTree>
    <p:extLst>
      <p:ext uri="{BB962C8B-B14F-4D97-AF65-F5344CB8AC3E}">
        <p14:creationId xmlns:p14="http://schemas.microsoft.com/office/powerpoint/2010/main" val="72766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A9163B8-951A-4B4C-BBCB-FF69EB0EB014}"/>
              </a:ext>
            </a:extLst>
          </p:cNvPr>
          <p:cNvSpPr>
            <a:spLocks noGrp="1"/>
          </p:cNvSpPr>
          <p:nvPr>
            <p:ph idx="1"/>
          </p:nvPr>
        </p:nvSpPr>
        <p:spPr/>
        <p:txBody>
          <a:bodyPr>
            <a:normAutofit lnSpcReduction="10000"/>
          </a:bodyPr>
          <a:lstStyle/>
          <a:p>
            <a:r>
              <a:rPr lang="fi-FI">
                <a:latin typeface="Source Sans Pro" panose="020B0503030403020204" pitchFamily="34" charset="0"/>
                <a:ea typeface="Source Sans Pro" panose="020B0503030403020204" pitchFamily="34" charset="0"/>
              </a:rPr>
              <a:t>2.vaiheen rakennustyöt on tarkoitus aloittaa keväällä tai alkukesällä 2024 ja tilojen käyttöönotto vuoden 2026 alussa.</a:t>
            </a:r>
          </a:p>
          <a:p>
            <a:r>
              <a:rPr lang="fi-FI">
                <a:latin typeface="Source Sans Pro" panose="020B0503030403020204" pitchFamily="34" charset="0"/>
                <a:ea typeface="Source Sans Pro" panose="020B0503030403020204" pitchFamily="34" charset="0"/>
              </a:rPr>
              <a:t>Tällöin laajennetaan uudisrakennusta sekä </a:t>
            </a:r>
            <a:r>
              <a:rPr lang="fi-FI" err="1">
                <a:latin typeface="Source Sans Pro" panose="020B0503030403020204" pitchFamily="34" charset="0"/>
                <a:ea typeface="Source Sans Pro" panose="020B0503030403020204" pitchFamily="34" charset="0"/>
              </a:rPr>
              <a:t>perusparannetaan</a:t>
            </a:r>
            <a:r>
              <a:rPr lang="fi-FI">
                <a:latin typeface="Source Sans Pro" panose="020B0503030403020204" pitchFamily="34" charset="0"/>
                <a:ea typeface="Source Sans Pro" panose="020B0503030403020204" pitchFamily="34" charset="0"/>
              </a:rPr>
              <a:t> 1950-luvulla valmistunut Kansakoulunkatu 1:n rakennus.</a:t>
            </a:r>
          </a:p>
          <a:p>
            <a:r>
              <a:rPr lang="fi-FI">
                <a:latin typeface="Source Sans Pro" panose="020B0503030403020204" pitchFamily="34" charset="0"/>
                <a:ea typeface="Source Sans Pro" panose="020B0503030403020204" pitchFamily="34" charset="0"/>
              </a:rPr>
              <a:t>Uudisrakennuksen laajennusosaan toteutetaan mm. tilat erityisen tuen ryhmille ja toi-ryhmille sekä muita opetustiloja. </a:t>
            </a:r>
          </a:p>
          <a:p>
            <a:r>
              <a:rPr lang="fi-FI">
                <a:latin typeface="Source Sans Pro" panose="020B0503030403020204" pitchFamily="34" charset="0"/>
                <a:ea typeface="Source Sans Pro" panose="020B0503030403020204" pitchFamily="34" charset="0"/>
              </a:rPr>
              <a:t>Perusparannettavaan rakennukseen tulee alakoulun oppimisalueita ja aineluokkia sekä nykyinen liikuntasali (maapallosali) jatkaa liikuntasalikäytössä.</a:t>
            </a:r>
          </a:p>
          <a:p>
            <a:r>
              <a:rPr lang="fi-FI">
                <a:latin typeface="Source Sans Pro" panose="020B0503030403020204" pitchFamily="34" charset="0"/>
                <a:ea typeface="Source Sans Pro" panose="020B0503030403020204" pitchFamily="34" charset="0"/>
              </a:rPr>
              <a:t>Toisen vaiheen valmistuttua Juholan rakennuksen opetustoiminta siirtyy muihin Järvenpään Yhteiskoulun tiloihin ja Juholan rakennuksen koulukäytöstä luovutaan. </a:t>
            </a:r>
          </a:p>
          <a:p>
            <a:r>
              <a:rPr lang="fi-FI">
                <a:latin typeface="Source Sans Pro" panose="020B0503030403020204" pitchFamily="34" charset="0"/>
                <a:ea typeface="Source Sans Pro" panose="020B0503030403020204" pitchFamily="34" charset="0"/>
              </a:rPr>
              <a:t>Urheilukentän pohjoispäässä sijaitseva moduulikoulurakennus tulee jäämään osaksi Järvenpään Yhteiskoulua.</a:t>
            </a:r>
          </a:p>
          <a:p>
            <a:r>
              <a:rPr lang="fi-FI">
                <a:latin typeface="Source Sans Pro" panose="020B0503030403020204" pitchFamily="34" charset="0"/>
                <a:ea typeface="Source Sans Pro" panose="020B0503030403020204" pitchFamily="34" charset="0"/>
              </a:rPr>
              <a:t>Vuonna 2026 Järvenpään yhteiskoulussa tulee olemaan noin 1100 oppilas/lapsipaikkaa.</a:t>
            </a:r>
          </a:p>
          <a:p>
            <a:endParaRPr lang="fi-FI"/>
          </a:p>
          <a:p>
            <a:endParaRPr lang="fi-FI"/>
          </a:p>
        </p:txBody>
      </p:sp>
      <p:sp>
        <p:nvSpPr>
          <p:cNvPr id="4" name="Otsikko 3">
            <a:extLst>
              <a:ext uri="{FF2B5EF4-FFF2-40B4-BE49-F238E27FC236}">
                <a16:creationId xmlns:a16="http://schemas.microsoft.com/office/drawing/2014/main" id="{3B94EEF1-F9E3-4294-AE25-3F78EF32CFCC}"/>
              </a:ext>
            </a:extLst>
          </p:cNvPr>
          <p:cNvSpPr>
            <a:spLocks noGrp="1"/>
          </p:cNvSpPr>
          <p:nvPr>
            <p:ph type="title"/>
          </p:nvPr>
        </p:nvSpPr>
        <p:spPr/>
        <p:txBody>
          <a:bodyPr/>
          <a:lstStyle/>
          <a:p>
            <a:r>
              <a:rPr lang="fi-FI"/>
              <a:t>2.vaihe, käyttöönotto tammikuu 2026</a:t>
            </a:r>
          </a:p>
        </p:txBody>
      </p:sp>
      <p:sp>
        <p:nvSpPr>
          <p:cNvPr id="5" name="Päivämäärän paikkamerkki 4">
            <a:extLst>
              <a:ext uri="{FF2B5EF4-FFF2-40B4-BE49-F238E27FC236}">
                <a16:creationId xmlns:a16="http://schemas.microsoft.com/office/drawing/2014/main" id="{2E903739-5CED-40F8-8725-543FF487D5AE}"/>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Alatunnisteen paikkamerkki 5">
            <a:extLst>
              <a:ext uri="{FF2B5EF4-FFF2-40B4-BE49-F238E27FC236}">
                <a16:creationId xmlns:a16="http://schemas.microsoft.com/office/drawing/2014/main" id="{AF6E37A6-4403-474D-8683-196BC12E4126}"/>
              </a:ext>
            </a:extLst>
          </p:cNvPr>
          <p:cNvSpPr>
            <a:spLocks noGrp="1"/>
          </p:cNvSpPr>
          <p:nvPr>
            <p:ph type="ftr" sz="quarter" idx="15"/>
          </p:nvPr>
        </p:nvSpPr>
        <p:spPr/>
        <p:txBody>
          <a:bodyPr/>
          <a:lstStyle/>
          <a:p>
            <a:r>
              <a:rPr lang="fi-FI"/>
              <a:t>Esityksen nimen voi laittaa tänne</a:t>
            </a:r>
          </a:p>
        </p:txBody>
      </p:sp>
      <p:sp>
        <p:nvSpPr>
          <p:cNvPr id="7" name="Dian numeron paikkamerkki 6">
            <a:extLst>
              <a:ext uri="{FF2B5EF4-FFF2-40B4-BE49-F238E27FC236}">
                <a16:creationId xmlns:a16="http://schemas.microsoft.com/office/drawing/2014/main" id="{25BA9C5A-961F-4715-A405-DA4817991863}"/>
              </a:ext>
            </a:extLst>
          </p:cNvPr>
          <p:cNvSpPr>
            <a:spLocks noGrp="1"/>
          </p:cNvSpPr>
          <p:nvPr>
            <p:ph type="sldNum" sz="quarter" idx="16"/>
          </p:nvPr>
        </p:nvSpPr>
        <p:spPr/>
        <p:txBody>
          <a:bodyPr/>
          <a:lstStyle/>
          <a:p>
            <a:fld id="{1578E46A-2119-334F-A42A-D6938F0C7581}" type="slidenum">
              <a:rPr lang="fi-FI" smtClean="0"/>
              <a:pPr/>
              <a:t>6</a:t>
            </a:fld>
            <a:endParaRPr lang="fi-FI"/>
          </a:p>
        </p:txBody>
      </p:sp>
      <p:pic>
        <p:nvPicPr>
          <p:cNvPr id="17" name="Sisällön paikkamerkki 16">
            <a:extLst>
              <a:ext uri="{FF2B5EF4-FFF2-40B4-BE49-F238E27FC236}">
                <a16:creationId xmlns:a16="http://schemas.microsoft.com/office/drawing/2014/main" id="{1B073905-7AA8-4BBD-B80B-285A2E34F39E}"/>
              </a:ext>
            </a:extLst>
          </p:cNvPr>
          <p:cNvPicPr>
            <a:picLocks noGrp="1" noChangeAspect="1"/>
          </p:cNvPicPr>
          <p:nvPr>
            <p:ph sz="quarter" idx="13"/>
          </p:nvPr>
        </p:nvPicPr>
        <p:blipFill>
          <a:blip r:embed="rId2"/>
          <a:stretch>
            <a:fillRect/>
          </a:stretch>
        </p:blipFill>
        <p:spPr>
          <a:xfrm>
            <a:off x="6264330" y="1447800"/>
            <a:ext cx="5449778" cy="4625975"/>
          </a:xfrm>
        </p:spPr>
      </p:pic>
    </p:spTree>
    <p:extLst>
      <p:ext uri="{BB962C8B-B14F-4D97-AF65-F5344CB8AC3E}">
        <p14:creationId xmlns:p14="http://schemas.microsoft.com/office/powerpoint/2010/main" val="3701324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sällön paikkamerkki 7">
            <a:extLst>
              <a:ext uri="{FF2B5EF4-FFF2-40B4-BE49-F238E27FC236}">
                <a16:creationId xmlns:a16="http://schemas.microsoft.com/office/drawing/2014/main" id="{20723A3A-8801-4C8D-9337-FADD2ADEB7E9}"/>
              </a:ext>
            </a:extLst>
          </p:cNvPr>
          <p:cNvSpPr>
            <a:spLocks noGrp="1"/>
          </p:cNvSpPr>
          <p:nvPr>
            <p:ph idx="1"/>
          </p:nvPr>
        </p:nvSpPr>
        <p:spPr>
          <a:xfrm>
            <a:off x="393812" y="999405"/>
            <a:ext cx="5618570" cy="4923584"/>
          </a:xfrm>
        </p:spPr>
        <p:txBody>
          <a:bodyPr>
            <a:noAutofit/>
          </a:bodyPr>
          <a:lstStyle/>
          <a:p>
            <a:r>
              <a:rPr lang="fi-FI">
                <a:latin typeface="Source Sans Pro" panose="020B0503030403020204" pitchFamily="34" charset="0"/>
                <a:ea typeface="Source Sans Pro" panose="020B0503030403020204" pitchFamily="34" charset="0"/>
              </a:rPr>
              <a:t>1.vaiheen toteutuslaajuus on väritetty viereiseen kuvaan.</a:t>
            </a:r>
          </a:p>
          <a:p>
            <a:r>
              <a:rPr lang="fi-FI">
                <a:latin typeface="Source Sans Pro" panose="020B0503030403020204" pitchFamily="34" charset="0"/>
                <a:ea typeface="Source Sans Pro" panose="020B0503030403020204" pitchFamily="34" charset="0"/>
              </a:rPr>
              <a:t>2.vaiheessa perusparannettavan rakennuksen pihalle tulee myös toiminnallista piha-aluetta ja se tulee painottumaan pienten lasten pihaksi. Sen tarkempaa suunnittelua ei ole vielä aloitettu.</a:t>
            </a:r>
          </a:p>
          <a:p>
            <a:r>
              <a:rPr lang="fi-FI">
                <a:latin typeface="Source Sans Pro" panose="020B0503030403020204" pitchFamily="34" charset="0"/>
                <a:ea typeface="Source Sans Pro" panose="020B0503030403020204" pitchFamily="34" charset="0"/>
              </a:rPr>
              <a:t>Keskusurheilukentän perusparannuksen yhteydessä toteutetaan lähivuosina urheilukentän puolelle myös koulun välituntikäytössä olevia toimintoja, eli koulun turvallinen välituntipiha-alue kasvaa sen jälkeen. Tämän tarkempaa suunnittelua ei ole vielä aloitettu.</a:t>
            </a:r>
          </a:p>
          <a:p>
            <a:r>
              <a:rPr lang="fi-FI">
                <a:latin typeface="Source Sans Pro" panose="020B0503030403020204" pitchFamily="34" charset="0"/>
                <a:ea typeface="Source Sans Pro" panose="020B0503030403020204" pitchFamily="34" charset="0"/>
              </a:rPr>
              <a:t>Polkupyöräpaikkoja tulee eri puolille piha-alueita ja lisää toteutetaan 2.vaiheessa. </a:t>
            </a:r>
          </a:p>
          <a:p>
            <a:r>
              <a:rPr lang="fi-FI">
                <a:latin typeface="Source Sans Pro" panose="020B0503030403020204" pitchFamily="34" charset="0"/>
                <a:ea typeface="Source Sans Pro" panose="020B0503030403020204" pitchFamily="34" charset="0"/>
              </a:rPr>
              <a:t>Saattoliikennereittejä on Kansakoulunkadun puolella kaksi sekä yksi kuvan ulkopuolella moduulikoulun edustalla. Urheilukatu tulee tämän hetkisen tiedon mukaan olemaan jatkossakin suljettu läpiajolta. </a:t>
            </a:r>
          </a:p>
          <a:p>
            <a:r>
              <a:rPr lang="fi-FI">
                <a:latin typeface="Source Sans Pro" panose="020B0503030403020204" pitchFamily="34" charset="0"/>
                <a:ea typeface="Source Sans Pro" panose="020B0503030403020204" pitchFamily="34" charset="0"/>
              </a:rPr>
              <a:t>Loput koulun parkkipaikoista sijoittuvat Urheilukentän eteläpäässä tälläkin hetkellä olevalle parkkipaikalle, jota on tarkoitus laajentaa urheilukentän perusparantamisen yhteydessä. </a:t>
            </a:r>
          </a:p>
        </p:txBody>
      </p:sp>
      <p:pic>
        <p:nvPicPr>
          <p:cNvPr id="12" name="Sisällön paikkamerkki 11">
            <a:extLst>
              <a:ext uri="{FF2B5EF4-FFF2-40B4-BE49-F238E27FC236}">
                <a16:creationId xmlns:a16="http://schemas.microsoft.com/office/drawing/2014/main" id="{3762901D-3DC5-4AE9-B1B7-B748351A1EAF}"/>
              </a:ext>
            </a:extLst>
          </p:cNvPr>
          <p:cNvPicPr>
            <a:picLocks noGrp="1" noChangeAspect="1"/>
          </p:cNvPicPr>
          <p:nvPr>
            <p:ph sz="quarter" idx="13"/>
          </p:nvPr>
        </p:nvPicPr>
        <p:blipFill>
          <a:blip r:embed="rId3"/>
          <a:stretch>
            <a:fillRect/>
          </a:stretch>
        </p:blipFill>
        <p:spPr>
          <a:xfrm>
            <a:off x="6179618" y="999405"/>
            <a:ext cx="5618570" cy="5164598"/>
          </a:xfrm>
        </p:spPr>
      </p:pic>
      <p:sp>
        <p:nvSpPr>
          <p:cNvPr id="7" name="Otsikko 6">
            <a:extLst>
              <a:ext uri="{FF2B5EF4-FFF2-40B4-BE49-F238E27FC236}">
                <a16:creationId xmlns:a16="http://schemas.microsoft.com/office/drawing/2014/main" id="{6D762533-BF30-428B-B4D7-038A0E7BE22E}"/>
              </a:ext>
            </a:extLst>
          </p:cNvPr>
          <p:cNvSpPr>
            <a:spLocks noGrp="1"/>
          </p:cNvSpPr>
          <p:nvPr>
            <p:ph type="title"/>
          </p:nvPr>
        </p:nvSpPr>
        <p:spPr>
          <a:xfrm>
            <a:off x="393812" y="0"/>
            <a:ext cx="11404376" cy="999405"/>
          </a:xfrm>
        </p:spPr>
        <p:txBody>
          <a:bodyPr/>
          <a:lstStyle/>
          <a:p>
            <a:r>
              <a:rPr lang="fi-FI"/>
              <a:t>JYK uudisrakennus ja sen piha-alueet</a:t>
            </a:r>
          </a:p>
        </p:txBody>
      </p:sp>
      <p:sp>
        <p:nvSpPr>
          <p:cNvPr id="4" name="Päivämäärän paikkamerkki 3">
            <a:extLst>
              <a:ext uri="{FF2B5EF4-FFF2-40B4-BE49-F238E27FC236}">
                <a16:creationId xmlns:a16="http://schemas.microsoft.com/office/drawing/2014/main" id="{E15B5782-795B-44CB-BC3C-B40AE22510BE}"/>
              </a:ext>
            </a:extLst>
          </p:cNvPr>
          <p:cNvSpPr>
            <a:spLocks noGrp="1"/>
          </p:cNvSpPr>
          <p:nvPr>
            <p:ph type="dt" sz="half" idx="14"/>
          </p:nvPr>
        </p:nvSpPr>
        <p:spPr/>
        <p:txBody>
          <a:bodyPr/>
          <a:lstStyle/>
          <a:p>
            <a:fld id="{DE605B32-D2B1-8F49-84B4-5E6AE17B022C}" type="datetime1">
              <a:rPr lang="fi-FI" smtClean="0"/>
              <a:t>22.9.2021</a:t>
            </a:fld>
            <a:endParaRPr lang="fi-FI"/>
          </a:p>
        </p:txBody>
      </p:sp>
      <p:sp>
        <p:nvSpPr>
          <p:cNvPr id="5" name="Dian numeron paikkamerkki 4">
            <a:extLst>
              <a:ext uri="{FF2B5EF4-FFF2-40B4-BE49-F238E27FC236}">
                <a16:creationId xmlns:a16="http://schemas.microsoft.com/office/drawing/2014/main" id="{6B2098F0-D426-402F-B5A3-3BE7197CB3AB}"/>
              </a:ext>
            </a:extLst>
          </p:cNvPr>
          <p:cNvSpPr>
            <a:spLocks noGrp="1"/>
          </p:cNvSpPr>
          <p:nvPr>
            <p:ph type="sldNum" sz="quarter" idx="16"/>
          </p:nvPr>
        </p:nvSpPr>
        <p:spPr/>
        <p:txBody>
          <a:bodyPr/>
          <a:lstStyle/>
          <a:p>
            <a:fld id="{1578E46A-2119-334F-A42A-D6938F0C7581}" type="slidenum">
              <a:rPr lang="fi-FI" smtClean="0"/>
              <a:pPr/>
              <a:t>7</a:t>
            </a:fld>
            <a:endParaRPr lang="fi-FI"/>
          </a:p>
        </p:txBody>
      </p:sp>
    </p:spTree>
    <p:extLst>
      <p:ext uri="{BB962C8B-B14F-4D97-AF65-F5344CB8AC3E}">
        <p14:creationId xmlns:p14="http://schemas.microsoft.com/office/powerpoint/2010/main" val="1077130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Sisällön paikkamerkki 14">
            <a:extLst>
              <a:ext uri="{FF2B5EF4-FFF2-40B4-BE49-F238E27FC236}">
                <a16:creationId xmlns:a16="http://schemas.microsoft.com/office/drawing/2014/main" id="{66644EBE-3BB8-409F-AE1C-A0BD3584DC33}"/>
              </a:ext>
            </a:extLst>
          </p:cNvPr>
          <p:cNvPicPr>
            <a:picLocks noGrp="1" noChangeAspect="1"/>
          </p:cNvPicPr>
          <p:nvPr>
            <p:ph sz="quarter" idx="13"/>
          </p:nvPr>
        </p:nvPicPr>
        <p:blipFill>
          <a:blip r:embed="rId2"/>
          <a:stretch>
            <a:fillRect/>
          </a:stretch>
        </p:blipFill>
        <p:spPr>
          <a:xfrm>
            <a:off x="6180138" y="1250773"/>
            <a:ext cx="5975621" cy="4659965"/>
          </a:xfrm>
        </p:spPr>
      </p:pic>
      <p:pic>
        <p:nvPicPr>
          <p:cNvPr id="11" name="Sisällön paikkamerkki 10">
            <a:extLst>
              <a:ext uri="{FF2B5EF4-FFF2-40B4-BE49-F238E27FC236}">
                <a16:creationId xmlns:a16="http://schemas.microsoft.com/office/drawing/2014/main" id="{E27FF974-4F63-454B-80C2-FFB4C223F6CB}"/>
              </a:ext>
            </a:extLst>
          </p:cNvPr>
          <p:cNvPicPr>
            <a:picLocks noGrp="1" noChangeAspect="1"/>
          </p:cNvPicPr>
          <p:nvPr>
            <p:ph idx="1"/>
          </p:nvPr>
        </p:nvPicPr>
        <p:blipFill>
          <a:blip r:embed="rId3"/>
          <a:stretch>
            <a:fillRect/>
          </a:stretch>
        </p:blipFill>
        <p:spPr>
          <a:xfrm>
            <a:off x="115258" y="1250773"/>
            <a:ext cx="5896606" cy="4676618"/>
          </a:xfrm>
        </p:spPr>
      </p:pic>
      <p:sp>
        <p:nvSpPr>
          <p:cNvPr id="4" name="Otsikko 3">
            <a:extLst>
              <a:ext uri="{FF2B5EF4-FFF2-40B4-BE49-F238E27FC236}">
                <a16:creationId xmlns:a16="http://schemas.microsoft.com/office/drawing/2014/main" id="{7F6D0A3E-EC99-4DE1-AAED-3AF24C4D3F44}"/>
              </a:ext>
            </a:extLst>
          </p:cNvPr>
          <p:cNvSpPr>
            <a:spLocks noGrp="1"/>
          </p:cNvSpPr>
          <p:nvPr>
            <p:ph type="title"/>
          </p:nvPr>
        </p:nvSpPr>
        <p:spPr/>
        <p:txBody>
          <a:bodyPr/>
          <a:lstStyle/>
          <a:p>
            <a:r>
              <a:rPr lang="fi-FI"/>
              <a:t>Pohjapiirustukset sekä ulkonäkymien video </a:t>
            </a:r>
            <a:r>
              <a:rPr lang="fi-FI"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https://youtu.be/_pff1dma704</a:t>
            </a:r>
            <a:br>
              <a:rPr lang="fi-FI" sz="1800">
                <a:effectLst/>
                <a:latin typeface="Calibri" panose="020F0502020204030204" pitchFamily="34" charset="0"/>
                <a:ea typeface="Calibri" panose="020F0502020204030204" pitchFamily="34" charset="0"/>
              </a:rPr>
            </a:br>
            <a:r>
              <a:rPr lang="fi-FI"/>
              <a:t> </a:t>
            </a:r>
          </a:p>
        </p:txBody>
      </p:sp>
      <p:sp>
        <p:nvSpPr>
          <p:cNvPr id="5" name="Päivämäärän paikkamerkki 4">
            <a:extLst>
              <a:ext uri="{FF2B5EF4-FFF2-40B4-BE49-F238E27FC236}">
                <a16:creationId xmlns:a16="http://schemas.microsoft.com/office/drawing/2014/main" id="{E741BE84-315C-4842-918F-91A5E717F6EA}"/>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Alatunnisteen paikkamerkki 5">
            <a:extLst>
              <a:ext uri="{FF2B5EF4-FFF2-40B4-BE49-F238E27FC236}">
                <a16:creationId xmlns:a16="http://schemas.microsoft.com/office/drawing/2014/main" id="{5DD47C80-065E-4D9B-A375-32B19AF26D70}"/>
              </a:ext>
            </a:extLst>
          </p:cNvPr>
          <p:cNvSpPr>
            <a:spLocks noGrp="1"/>
          </p:cNvSpPr>
          <p:nvPr>
            <p:ph type="ftr" sz="quarter" idx="15"/>
          </p:nvPr>
        </p:nvSpPr>
        <p:spPr/>
        <p:txBody>
          <a:bodyPr/>
          <a:lstStyle/>
          <a:p>
            <a:r>
              <a:rPr lang="fi-FI"/>
              <a:t>Esityksen nimen voi laittaa tänne</a:t>
            </a:r>
          </a:p>
        </p:txBody>
      </p:sp>
      <p:sp>
        <p:nvSpPr>
          <p:cNvPr id="7" name="Dian numeron paikkamerkki 6">
            <a:extLst>
              <a:ext uri="{FF2B5EF4-FFF2-40B4-BE49-F238E27FC236}">
                <a16:creationId xmlns:a16="http://schemas.microsoft.com/office/drawing/2014/main" id="{651BE519-2ADD-4BFC-B50C-428FD3824B71}"/>
              </a:ext>
            </a:extLst>
          </p:cNvPr>
          <p:cNvSpPr>
            <a:spLocks noGrp="1"/>
          </p:cNvSpPr>
          <p:nvPr>
            <p:ph type="sldNum" sz="quarter" idx="16"/>
          </p:nvPr>
        </p:nvSpPr>
        <p:spPr/>
        <p:txBody>
          <a:bodyPr/>
          <a:lstStyle/>
          <a:p>
            <a:fld id="{1578E46A-2119-334F-A42A-D6938F0C7581}" type="slidenum">
              <a:rPr lang="fi-FI" smtClean="0"/>
              <a:pPr/>
              <a:t>8</a:t>
            </a:fld>
            <a:endParaRPr lang="fi-FI"/>
          </a:p>
        </p:txBody>
      </p:sp>
      <p:sp>
        <p:nvSpPr>
          <p:cNvPr id="20" name="Tekstiruutu 19">
            <a:extLst>
              <a:ext uri="{FF2B5EF4-FFF2-40B4-BE49-F238E27FC236}">
                <a16:creationId xmlns:a16="http://schemas.microsoft.com/office/drawing/2014/main" id="{F5F89114-745D-4DE2-B223-11186100A6CD}"/>
              </a:ext>
            </a:extLst>
          </p:cNvPr>
          <p:cNvSpPr txBox="1"/>
          <p:nvPr/>
        </p:nvSpPr>
        <p:spPr>
          <a:xfrm>
            <a:off x="4141595" y="5036958"/>
            <a:ext cx="1048683" cy="369332"/>
          </a:xfrm>
          <a:prstGeom prst="rect">
            <a:avLst/>
          </a:prstGeom>
          <a:noFill/>
        </p:spPr>
        <p:txBody>
          <a:bodyPr wrap="square" rtlCol="0">
            <a:spAutoFit/>
          </a:bodyPr>
          <a:lstStyle/>
          <a:p>
            <a:r>
              <a:rPr lang="fi-FI"/>
              <a:t>1.krs</a:t>
            </a:r>
          </a:p>
        </p:txBody>
      </p:sp>
      <p:sp>
        <p:nvSpPr>
          <p:cNvPr id="21" name="Tekstiruutu 20">
            <a:extLst>
              <a:ext uri="{FF2B5EF4-FFF2-40B4-BE49-F238E27FC236}">
                <a16:creationId xmlns:a16="http://schemas.microsoft.com/office/drawing/2014/main" id="{4EE10DFA-A44E-44DF-8233-5E0A899A9FE4}"/>
              </a:ext>
            </a:extLst>
          </p:cNvPr>
          <p:cNvSpPr txBox="1"/>
          <p:nvPr/>
        </p:nvSpPr>
        <p:spPr>
          <a:xfrm>
            <a:off x="10032800" y="5035124"/>
            <a:ext cx="1048683" cy="369332"/>
          </a:xfrm>
          <a:prstGeom prst="rect">
            <a:avLst/>
          </a:prstGeom>
          <a:noFill/>
        </p:spPr>
        <p:txBody>
          <a:bodyPr wrap="square" rtlCol="0">
            <a:spAutoFit/>
          </a:bodyPr>
          <a:lstStyle/>
          <a:p>
            <a:r>
              <a:rPr lang="fi-FI"/>
              <a:t>2.krs</a:t>
            </a:r>
          </a:p>
        </p:txBody>
      </p:sp>
      <p:pic>
        <p:nvPicPr>
          <p:cNvPr id="18" name="Kuva 17">
            <a:extLst>
              <a:ext uri="{FF2B5EF4-FFF2-40B4-BE49-F238E27FC236}">
                <a16:creationId xmlns:a16="http://schemas.microsoft.com/office/drawing/2014/main" id="{FC29E7BB-5B7D-4640-A145-EC8A5D5A73A7}"/>
              </a:ext>
            </a:extLst>
          </p:cNvPr>
          <p:cNvPicPr>
            <a:picLocks noChangeAspect="1"/>
          </p:cNvPicPr>
          <p:nvPr/>
        </p:nvPicPr>
        <p:blipFill>
          <a:blip r:embed="rId5"/>
          <a:stretch>
            <a:fillRect/>
          </a:stretch>
        </p:blipFill>
        <p:spPr>
          <a:xfrm>
            <a:off x="3235875" y="5406290"/>
            <a:ext cx="2860125" cy="745128"/>
          </a:xfrm>
          <a:prstGeom prst="rect">
            <a:avLst/>
          </a:prstGeom>
        </p:spPr>
      </p:pic>
      <p:pic>
        <p:nvPicPr>
          <p:cNvPr id="22" name="Kuva 21">
            <a:extLst>
              <a:ext uri="{FF2B5EF4-FFF2-40B4-BE49-F238E27FC236}">
                <a16:creationId xmlns:a16="http://schemas.microsoft.com/office/drawing/2014/main" id="{1796BDD2-4CB0-45B8-91BF-A92D0F900247}"/>
              </a:ext>
            </a:extLst>
          </p:cNvPr>
          <p:cNvPicPr>
            <a:picLocks noChangeAspect="1"/>
          </p:cNvPicPr>
          <p:nvPr/>
        </p:nvPicPr>
        <p:blipFill>
          <a:blip r:embed="rId5"/>
          <a:stretch>
            <a:fillRect/>
          </a:stretch>
        </p:blipFill>
        <p:spPr>
          <a:xfrm>
            <a:off x="8922285" y="5503924"/>
            <a:ext cx="3269715" cy="745128"/>
          </a:xfrm>
          <a:prstGeom prst="rect">
            <a:avLst/>
          </a:prstGeom>
        </p:spPr>
      </p:pic>
    </p:spTree>
    <p:extLst>
      <p:ext uri="{BB962C8B-B14F-4D97-AF65-F5344CB8AC3E}">
        <p14:creationId xmlns:p14="http://schemas.microsoft.com/office/powerpoint/2010/main" val="3073590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isällön paikkamerkki 10">
            <a:extLst>
              <a:ext uri="{FF2B5EF4-FFF2-40B4-BE49-F238E27FC236}">
                <a16:creationId xmlns:a16="http://schemas.microsoft.com/office/drawing/2014/main" id="{CAC0F7C3-C142-4FA8-AE15-F58950E1FB5B}"/>
              </a:ext>
            </a:extLst>
          </p:cNvPr>
          <p:cNvSpPr>
            <a:spLocks noGrp="1"/>
          </p:cNvSpPr>
          <p:nvPr>
            <p:ph idx="1"/>
          </p:nvPr>
        </p:nvSpPr>
        <p:spPr/>
        <p:txBody>
          <a:bodyPr>
            <a:normAutofit/>
          </a:bodyPr>
          <a:lstStyle/>
          <a:p>
            <a:r>
              <a:rPr lang="fi-FI">
                <a:latin typeface="Source Sans Pro" panose="020B0503030403020204" pitchFamily="34" charset="0"/>
                <a:ea typeface="Source Sans Pro" panose="020B0503030403020204" pitchFamily="34" charset="0"/>
              </a:rPr>
              <a:t>Punaisella on korostettu työmaan käyttöön rajattu alue. Työmaaliikenne tontille tapahtuu pääosin Kansakoulunkadulta.</a:t>
            </a:r>
          </a:p>
          <a:p>
            <a:r>
              <a:rPr lang="fi-FI">
                <a:latin typeface="Source Sans Pro" panose="020B0503030403020204" pitchFamily="34" charset="0"/>
                <a:ea typeface="Source Sans Pro" panose="020B0503030403020204" pitchFamily="34" charset="0"/>
              </a:rPr>
              <a:t>Kansakoulunkadun työmaanpuoleinen jalkakäytävä poistetaan käytöstä työmaan ajaksi ja jalankulkuliikenne ohjataan kadun toiselle puolelle kuvassa osoitettujen korotettujen suojateiden kohdilta. </a:t>
            </a:r>
          </a:p>
          <a:p>
            <a:r>
              <a:rPr lang="fi-FI">
                <a:latin typeface="Source Sans Pro" panose="020B0503030403020204" pitchFamily="34" charset="0"/>
                <a:ea typeface="Source Sans Pro" panose="020B0503030403020204" pitchFamily="34" charset="0"/>
              </a:rPr>
              <a:t>Kaupunki teettää Urheilukadun ja Kansakoulunkadun katujen saneerauksen vuonna 2022 ja nämä työt alkavat tämän hetkisen tiedon mukaan keväällä 2022. Kadunrakennustöiden aikana tulee poikkeavia kulkureittejä ja niistä tiedotetaan oppilaita sekä huoltajia ennen niiden töiden aloitusta.</a:t>
            </a:r>
          </a:p>
          <a:p>
            <a:r>
              <a:rPr lang="fi-FI">
                <a:latin typeface="Source Sans Pro" panose="020B0503030403020204" pitchFamily="34" charset="0"/>
                <a:ea typeface="Source Sans Pro" panose="020B0503030403020204" pitchFamily="34" charset="0"/>
              </a:rPr>
              <a:t>Koulupolun osalta työt tullaan tekemään koulujen kesäloman 2022 aikana ja koulupolun kevytliikenne tullaan silloin ohjaamaan muita reittejä sekä urheilukentälle järjestetään väliaikainen kulkureitti.</a:t>
            </a:r>
          </a:p>
          <a:p>
            <a:r>
              <a:rPr lang="fi-FI">
                <a:latin typeface="Source Sans Pro" panose="020B0503030403020204" pitchFamily="34" charset="0"/>
                <a:ea typeface="Source Sans Pro" panose="020B0503030403020204" pitchFamily="34" charset="0"/>
              </a:rPr>
              <a:t>JYK rakentamisen alkaessa tehty turvallisuusvideo lasten näkökulmasta, linkki alla.</a:t>
            </a:r>
          </a:p>
          <a:p>
            <a:pPr marL="0" indent="0">
              <a:buNone/>
            </a:pPr>
            <a:r>
              <a:rPr lang="fi-FI" b="0" i="0" u="none" strike="noStrike">
                <a:solidFill>
                  <a:srgbClr val="9EA2FF"/>
                </a:solidFill>
                <a:effectLst/>
                <a:latin typeface="Source Sans Pro" panose="020B0503030403020204" pitchFamily="34" charset="0"/>
                <a:ea typeface="Source Sans Pro" panose="020B0503030403020204" pitchFamily="34" charset="0"/>
                <a:hlinkClick r:id="rId2" tooltip="https://www.youtube.com/watch?v=8wn00sykdre"/>
              </a:rPr>
              <a:t>https://www.youtube.com/watch?v=8WN00SyKdrE</a:t>
            </a:r>
            <a:endParaRPr lang="fi-FI">
              <a:latin typeface="Source Sans Pro" panose="020B0503030403020204" pitchFamily="34" charset="0"/>
              <a:ea typeface="Source Sans Pro" panose="020B0503030403020204" pitchFamily="34" charset="0"/>
            </a:endParaRPr>
          </a:p>
          <a:p>
            <a:pPr marL="0" indent="0">
              <a:buNone/>
            </a:pPr>
            <a:endParaRPr lang="fi-FI">
              <a:latin typeface="Source Sans Pro" panose="020B0503030403020204" pitchFamily="34" charset="0"/>
              <a:ea typeface="Source Sans Pro" panose="020B0503030403020204" pitchFamily="34" charset="0"/>
            </a:endParaRPr>
          </a:p>
          <a:p>
            <a:endParaRPr lang="fi-FI">
              <a:latin typeface="Source Sans Pro" panose="020B0503030403020204" pitchFamily="34" charset="0"/>
              <a:ea typeface="Source Sans Pro" panose="020B0503030403020204" pitchFamily="34" charset="0"/>
            </a:endParaRPr>
          </a:p>
        </p:txBody>
      </p:sp>
      <p:sp>
        <p:nvSpPr>
          <p:cNvPr id="10" name="Otsikko 9">
            <a:extLst>
              <a:ext uri="{FF2B5EF4-FFF2-40B4-BE49-F238E27FC236}">
                <a16:creationId xmlns:a16="http://schemas.microsoft.com/office/drawing/2014/main" id="{DE0F5EF5-8AB5-4D76-A07E-D476152C7E15}"/>
              </a:ext>
            </a:extLst>
          </p:cNvPr>
          <p:cNvSpPr>
            <a:spLocks noGrp="1"/>
          </p:cNvSpPr>
          <p:nvPr>
            <p:ph type="title"/>
          </p:nvPr>
        </p:nvSpPr>
        <p:spPr/>
        <p:txBody>
          <a:bodyPr/>
          <a:lstStyle/>
          <a:p>
            <a:r>
              <a:rPr lang="fi-FI"/>
              <a:t>Turvallisuus työmaan ympäristössä</a:t>
            </a:r>
          </a:p>
        </p:txBody>
      </p:sp>
      <p:sp>
        <p:nvSpPr>
          <p:cNvPr id="5" name="Päivämäärän paikkamerkki 4">
            <a:extLst>
              <a:ext uri="{FF2B5EF4-FFF2-40B4-BE49-F238E27FC236}">
                <a16:creationId xmlns:a16="http://schemas.microsoft.com/office/drawing/2014/main" id="{75102102-C24F-441A-A2FD-811319269401}"/>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Alatunnisteen paikkamerkki 5">
            <a:extLst>
              <a:ext uri="{FF2B5EF4-FFF2-40B4-BE49-F238E27FC236}">
                <a16:creationId xmlns:a16="http://schemas.microsoft.com/office/drawing/2014/main" id="{2A31C2D8-6674-48DA-944B-08666C4F1FF8}"/>
              </a:ext>
            </a:extLst>
          </p:cNvPr>
          <p:cNvSpPr>
            <a:spLocks noGrp="1"/>
          </p:cNvSpPr>
          <p:nvPr>
            <p:ph type="ftr" sz="quarter" idx="15"/>
          </p:nvPr>
        </p:nvSpPr>
        <p:spPr/>
        <p:txBody>
          <a:bodyPr/>
          <a:lstStyle/>
          <a:p>
            <a:r>
              <a:rPr lang="fi-FI"/>
              <a:t>Esityksen nimen voi laittaa tänne</a:t>
            </a:r>
          </a:p>
        </p:txBody>
      </p:sp>
      <p:sp>
        <p:nvSpPr>
          <p:cNvPr id="7" name="Dian numeron paikkamerkki 6">
            <a:extLst>
              <a:ext uri="{FF2B5EF4-FFF2-40B4-BE49-F238E27FC236}">
                <a16:creationId xmlns:a16="http://schemas.microsoft.com/office/drawing/2014/main" id="{6345069C-F5C0-4AA0-A1C5-B2002D640092}"/>
              </a:ext>
            </a:extLst>
          </p:cNvPr>
          <p:cNvSpPr>
            <a:spLocks noGrp="1"/>
          </p:cNvSpPr>
          <p:nvPr>
            <p:ph type="sldNum" sz="quarter" idx="16"/>
          </p:nvPr>
        </p:nvSpPr>
        <p:spPr/>
        <p:txBody>
          <a:bodyPr/>
          <a:lstStyle/>
          <a:p>
            <a:fld id="{1578E46A-2119-334F-A42A-D6938F0C7581}" type="slidenum">
              <a:rPr lang="fi-FI" smtClean="0"/>
              <a:pPr/>
              <a:t>9</a:t>
            </a:fld>
            <a:endParaRPr lang="fi-FI"/>
          </a:p>
        </p:txBody>
      </p:sp>
      <p:pic>
        <p:nvPicPr>
          <p:cNvPr id="24" name="Sisällön paikkamerkki 23">
            <a:extLst>
              <a:ext uri="{FF2B5EF4-FFF2-40B4-BE49-F238E27FC236}">
                <a16:creationId xmlns:a16="http://schemas.microsoft.com/office/drawing/2014/main" id="{26BDD51F-C289-4CB0-B1DD-E7B2491B0B51}"/>
              </a:ext>
            </a:extLst>
          </p:cNvPr>
          <p:cNvPicPr>
            <a:picLocks noGrp="1" noChangeAspect="1"/>
          </p:cNvPicPr>
          <p:nvPr>
            <p:ph sz="quarter" idx="13"/>
          </p:nvPr>
        </p:nvPicPr>
        <p:blipFill>
          <a:blip r:embed="rId3"/>
          <a:stretch>
            <a:fillRect/>
          </a:stretch>
        </p:blipFill>
        <p:spPr>
          <a:xfrm>
            <a:off x="6534667" y="1447800"/>
            <a:ext cx="4909104" cy="4625975"/>
          </a:xfrm>
        </p:spPr>
      </p:pic>
      <p:pic>
        <p:nvPicPr>
          <p:cNvPr id="12" name="Kuva 11">
            <a:extLst>
              <a:ext uri="{FF2B5EF4-FFF2-40B4-BE49-F238E27FC236}">
                <a16:creationId xmlns:a16="http://schemas.microsoft.com/office/drawing/2014/main" id="{7CC78ECA-7498-4FA0-8F88-4E0B6416AC3F}"/>
              </a:ext>
            </a:extLst>
          </p:cNvPr>
          <p:cNvPicPr>
            <a:picLocks noChangeAspect="1"/>
          </p:cNvPicPr>
          <p:nvPr/>
        </p:nvPicPr>
        <p:blipFill>
          <a:blip r:embed="rId4"/>
          <a:stretch>
            <a:fillRect/>
          </a:stretch>
        </p:blipFill>
        <p:spPr>
          <a:xfrm>
            <a:off x="7110412" y="4674730"/>
            <a:ext cx="672249" cy="936347"/>
          </a:xfrm>
          <a:prstGeom prst="rect">
            <a:avLst/>
          </a:prstGeom>
        </p:spPr>
      </p:pic>
      <p:sp>
        <p:nvSpPr>
          <p:cNvPr id="2" name="Nuoli: Oikea 1">
            <a:extLst>
              <a:ext uri="{FF2B5EF4-FFF2-40B4-BE49-F238E27FC236}">
                <a16:creationId xmlns:a16="http://schemas.microsoft.com/office/drawing/2014/main" id="{C558BBAD-2BB6-4F7D-83E9-AC5475AB1321}"/>
              </a:ext>
            </a:extLst>
          </p:cNvPr>
          <p:cNvSpPr/>
          <p:nvPr/>
        </p:nvSpPr>
        <p:spPr>
          <a:xfrm rot="19787120">
            <a:off x="7686088" y="3240235"/>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3" name="Nuoli: Oikea 12">
            <a:extLst>
              <a:ext uri="{FF2B5EF4-FFF2-40B4-BE49-F238E27FC236}">
                <a16:creationId xmlns:a16="http://schemas.microsoft.com/office/drawing/2014/main" id="{D8118346-083C-4C97-9C57-1BC9546790F6}"/>
              </a:ext>
            </a:extLst>
          </p:cNvPr>
          <p:cNvSpPr/>
          <p:nvPr/>
        </p:nvSpPr>
        <p:spPr>
          <a:xfrm rot="9089780">
            <a:off x="7980537" y="3861178"/>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4" name="Nuoli: Oikea 13">
            <a:extLst>
              <a:ext uri="{FF2B5EF4-FFF2-40B4-BE49-F238E27FC236}">
                <a16:creationId xmlns:a16="http://schemas.microsoft.com/office/drawing/2014/main" id="{8D68EA88-DF0C-4A4B-8E32-58B298995B32}"/>
              </a:ext>
            </a:extLst>
          </p:cNvPr>
          <p:cNvSpPr/>
          <p:nvPr/>
        </p:nvSpPr>
        <p:spPr>
          <a:xfrm rot="19787120">
            <a:off x="8106873" y="4011829"/>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5" name="Nuoli: Oikea 14">
            <a:extLst>
              <a:ext uri="{FF2B5EF4-FFF2-40B4-BE49-F238E27FC236}">
                <a16:creationId xmlns:a16="http://schemas.microsoft.com/office/drawing/2014/main" id="{86F983F5-1EB0-42B1-B96D-C6043ED57A88}"/>
              </a:ext>
            </a:extLst>
          </p:cNvPr>
          <p:cNvSpPr/>
          <p:nvPr/>
        </p:nvSpPr>
        <p:spPr>
          <a:xfrm rot="9088717">
            <a:off x="7596080" y="3116205"/>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907331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sällön paikkamerkki 7">
            <a:extLst>
              <a:ext uri="{FF2B5EF4-FFF2-40B4-BE49-F238E27FC236}">
                <a16:creationId xmlns:a16="http://schemas.microsoft.com/office/drawing/2014/main" id="{12D55655-3582-4CC3-B801-BD81F8DA305F}"/>
              </a:ext>
            </a:extLst>
          </p:cNvPr>
          <p:cNvSpPr>
            <a:spLocks noGrp="1"/>
          </p:cNvSpPr>
          <p:nvPr>
            <p:ph idx="1"/>
          </p:nvPr>
        </p:nvSpPr>
        <p:spPr/>
        <p:txBody>
          <a:bodyPr>
            <a:normAutofit lnSpcReduction="10000"/>
          </a:bodyPr>
          <a:lstStyle/>
          <a:p>
            <a:r>
              <a:rPr lang="fi-FI">
                <a:latin typeface="Source Sans Pro" panose="020B0503030403020204" pitchFamily="34" charset="0"/>
                <a:ea typeface="Source Sans Pro" panose="020B0503030403020204" pitchFamily="34" charset="0"/>
              </a:rPr>
              <a:t>Pää- ja arkkitehtisuunnittelusta vastaava Arkkitehdit von </a:t>
            </a:r>
            <a:r>
              <a:rPr lang="fi-FI" err="1">
                <a:latin typeface="Source Sans Pro" panose="020B0503030403020204" pitchFamily="34" charset="0"/>
                <a:ea typeface="Source Sans Pro" panose="020B0503030403020204" pitchFamily="34" charset="0"/>
              </a:rPr>
              <a:t>Boehm</a:t>
            </a:r>
            <a:r>
              <a:rPr lang="fi-FI">
                <a:latin typeface="Source Sans Pro" panose="020B0503030403020204" pitchFamily="34" charset="0"/>
                <a:ea typeface="Source Sans Pro" panose="020B0503030403020204" pitchFamily="34" charset="0"/>
              </a:rPr>
              <a:t> – </a:t>
            </a:r>
            <a:r>
              <a:rPr lang="fi-FI" err="1">
                <a:latin typeface="Source Sans Pro" panose="020B0503030403020204" pitchFamily="34" charset="0"/>
                <a:ea typeface="Source Sans Pro" panose="020B0503030403020204" pitchFamily="34" charset="0"/>
              </a:rPr>
              <a:t>Renell</a:t>
            </a:r>
            <a:r>
              <a:rPr lang="fi-FI">
                <a:latin typeface="Source Sans Pro" panose="020B0503030403020204" pitchFamily="34" charset="0"/>
                <a:ea typeface="Source Sans Pro" panose="020B0503030403020204" pitchFamily="34" charset="0"/>
              </a:rPr>
              <a:t> Oy on keskittynyt jo pidemmän aikaa koulu- ja oppilaitossuunnitteluun sekä oppimisympäristöjen yleiseen kehitystyöhön. Suunnittelussa on ollut alusta alkaen mukana myös erillinen akustiikkasuunnittelija </a:t>
            </a:r>
            <a:r>
              <a:rPr lang="fi-FI" err="1">
                <a:latin typeface="Source Sans Pro" panose="020B0503030403020204" pitchFamily="34" charset="0"/>
                <a:ea typeface="Source Sans Pro" panose="020B0503030403020204" pitchFamily="34" charset="0"/>
              </a:rPr>
              <a:t>Akukon</a:t>
            </a:r>
            <a:r>
              <a:rPr lang="fi-FI">
                <a:latin typeface="Source Sans Pro" panose="020B0503030403020204" pitchFamily="34" charset="0"/>
                <a:ea typeface="Source Sans Pro" panose="020B0503030403020204" pitchFamily="34" charset="0"/>
              </a:rPr>
              <a:t> Oy.  </a:t>
            </a:r>
          </a:p>
          <a:p>
            <a:r>
              <a:rPr lang="fi-FI">
                <a:latin typeface="Source Sans Pro" panose="020B0503030403020204" pitchFamily="34" charset="0"/>
                <a:ea typeface="Source Sans Pro" panose="020B0503030403020204" pitchFamily="34" charset="0"/>
              </a:rPr>
              <a:t>Kaikki opetustilat ovat käytännössä joko kiintein- tai avattavin seinin rajattu viereisistä tiloista. </a:t>
            </a:r>
          </a:p>
          <a:p>
            <a:r>
              <a:rPr lang="fi-FI">
                <a:latin typeface="Source Sans Pro" panose="020B0503030403020204" pitchFamily="34" charset="0"/>
                <a:ea typeface="Source Sans Pro" panose="020B0503030403020204" pitchFamily="34" charset="0"/>
              </a:rPr>
              <a:t>Lattioiden pintamateriaaleina on mm. ruokala- ja pääaulatiloissa hiottu betoni, opetustiloissa pääosin polyuretaanipinnoite ja kädentaitojen tiloissa osin myös muovimatto. Liikuntasaliin tulee aluejoustava parkettilattia.</a:t>
            </a:r>
          </a:p>
          <a:p>
            <a:r>
              <a:rPr lang="fi-FI">
                <a:latin typeface="Source Sans Pro" panose="020B0503030403020204" pitchFamily="34" charset="0"/>
                <a:ea typeface="Source Sans Pro" panose="020B0503030403020204" pitchFamily="34" charset="0"/>
              </a:rPr>
              <a:t>2.kerroksen opetustilat ovat kengättömät ja muu rakennus on pääosin kenkätiloja. </a:t>
            </a:r>
          </a:p>
          <a:p>
            <a:r>
              <a:rPr lang="fi-FI">
                <a:latin typeface="Source Sans Pro" panose="020B0503030403020204" pitchFamily="34" charset="0"/>
                <a:ea typeface="Source Sans Pro" panose="020B0503030403020204" pitchFamily="34" charset="0"/>
              </a:rPr>
              <a:t>Kouluosalla on pääosin betonielementtirunko ja liikuntasaliosalla betoni- sekä teräsrunko. </a:t>
            </a:r>
          </a:p>
          <a:p>
            <a:r>
              <a:rPr lang="fi-FI">
                <a:latin typeface="Source Sans Pro" panose="020B0503030403020204" pitchFamily="34" charset="0"/>
                <a:ea typeface="Source Sans Pro" panose="020B0503030403020204" pitchFamily="34" charset="0"/>
              </a:rPr>
              <a:t>Julkisivumateriaalina on kouluosalla pääosin valkobetoni ja liikuntasaliosalla lisäksi osin metallikasettiverhous. Vesikatteena on </a:t>
            </a:r>
            <a:r>
              <a:rPr lang="fi-FI" err="1">
                <a:latin typeface="Source Sans Pro" panose="020B0503030403020204" pitchFamily="34" charset="0"/>
                <a:ea typeface="Source Sans Pro" panose="020B0503030403020204" pitchFamily="34" charset="0"/>
              </a:rPr>
              <a:t>kumibitumikermi</a:t>
            </a:r>
            <a:r>
              <a:rPr lang="fi-FI">
                <a:latin typeface="Source Sans Pro" panose="020B0503030403020204" pitchFamily="34" charset="0"/>
                <a:ea typeface="Source Sans Pro" panose="020B0503030403020204" pitchFamily="34" charset="0"/>
              </a:rPr>
              <a:t>.</a:t>
            </a:r>
          </a:p>
        </p:txBody>
      </p:sp>
      <p:sp>
        <p:nvSpPr>
          <p:cNvPr id="10" name="Sisällön paikkamerkki 9">
            <a:extLst>
              <a:ext uri="{FF2B5EF4-FFF2-40B4-BE49-F238E27FC236}">
                <a16:creationId xmlns:a16="http://schemas.microsoft.com/office/drawing/2014/main" id="{EEC9001D-FB30-46C8-9219-47963DB903AB}"/>
              </a:ext>
            </a:extLst>
          </p:cNvPr>
          <p:cNvSpPr>
            <a:spLocks noGrp="1"/>
          </p:cNvSpPr>
          <p:nvPr>
            <p:ph sz="quarter" idx="13"/>
          </p:nvPr>
        </p:nvSpPr>
        <p:spPr/>
        <p:txBody>
          <a:bodyPr/>
          <a:lstStyle/>
          <a:p>
            <a:endParaRPr lang="fi-FI"/>
          </a:p>
        </p:txBody>
      </p:sp>
      <p:sp>
        <p:nvSpPr>
          <p:cNvPr id="7" name="Otsikko 6">
            <a:extLst>
              <a:ext uri="{FF2B5EF4-FFF2-40B4-BE49-F238E27FC236}">
                <a16:creationId xmlns:a16="http://schemas.microsoft.com/office/drawing/2014/main" id="{B055F8B2-4B64-451F-BCB3-3DD6F02A866E}"/>
              </a:ext>
            </a:extLst>
          </p:cNvPr>
          <p:cNvSpPr>
            <a:spLocks noGrp="1"/>
          </p:cNvSpPr>
          <p:nvPr>
            <p:ph type="title"/>
          </p:nvPr>
        </p:nvSpPr>
        <p:spPr/>
        <p:txBody>
          <a:bodyPr/>
          <a:lstStyle/>
          <a:p>
            <a:r>
              <a:rPr lang="fi-FI"/>
              <a:t>Suunnitteluratkaisuista</a:t>
            </a:r>
          </a:p>
        </p:txBody>
      </p:sp>
      <p:sp>
        <p:nvSpPr>
          <p:cNvPr id="4" name="Päivämäärän paikkamerkki 3">
            <a:extLst>
              <a:ext uri="{FF2B5EF4-FFF2-40B4-BE49-F238E27FC236}">
                <a16:creationId xmlns:a16="http://schemas.microsoft.com/office/drawing/2014/main" id="{B68C2772-A041-4231-AE72-7F8A43157BF8}"/>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 name="Alatunnisteen paikkamerkki 4">
            <a:extLst>
              <a:ext uri="{FF2B5EF4-FFF2-40B4-BE49-F238E27FC236}">
                <a16:creationId xmlns:a16="http://schemas.microsoft.com/office/drawing/2014/main" id="{765B1475-3FA4-42EA-B8C5-A418705A7A93}"/>
              </a:ext>
            </a:extLst>
          </p:cNvPr>
          <p:cNvSpPr>
            <a:spLocks noGrp="1"/>
          </p:cNvSpPr>
          <p:nvPr>
            <p:ph type="ftr" sz="quarter" idx="15"/>
          </p:nvPr>
        </p:nvSpPr>
        <p:spPr/>
        <p:txBody>
          <a:bodyPr/>
          <a:lstStyle/>
          <a:p>
            <a:r>
              <a:rPr lang="fi-FI"/>
              <a:t>Esityksen nimen voi laittaa tänne</a:t>
            </a:r>
          </a:p>
        </p:txBody>
      </p:sp>
      <p:sp>
        <p:nvSpPr>
          <p:cNvPr id="6" name="Dian numeron paikkamerkki 5">
            <a:extLst>
              <a:ext uri="{FF2B5EF4-FFF2-40B4-BE49-F238E27FC236}">
                <a16:creationId xmlns:a16="http://schemas.microsoft.com/office/drawing/2014/main" id="{427D4656-79A1-4017-9D04-A7270598EF1D}"/>
              </a:ext>
            </a:extLst>
          </p:cNvPr>
          <p:cNvSpPr>
            <a:spLocks noGrp="1"/>
          </p:cNvSpPr>
          <p:nvPr>
            <p:ph type="sldNum" sz="quarter" idx="16"/>
          </p:nvPr>
        </p:nvSpPr>
        <p:spPr/>
        <p:txBody>
          <a:bodyPr/>
          <a:lstStyle/>
          <a:p>
            <a:fld id="{1578E46A-2119-334F-A42A-D6938F0C7581}" type="slidenum">
              <a:rPr lang="fi-FI" smtClean="0"/>
              <a:pPr/>
              <a:t>10</a:t>
            </a:fld>
            <a:endParaRPr lang="fi-FI"/>
          </a:p>
        </p:txBody>
      </p:sp>
      <p:pic>
        <p:nvPicPr>
          <p:cNvPr id="14" name="Kuva 13">
            <a:extLst>
              <a:ext uri="{FF2B5EF4-FFF2-40B4-BE49-F238E27FC236}">
                <a16:creationId xmlns:a16="http://schemas.microsoft.com/office/drawing/2014/main" id="{53F9D8C7-F0F9-474B-A463-8801AFF1CACA}"/>
              </a:ext>
            </a:extLst>
          </p:cNvPr>
          <p:cNvPicPr>
            <a:picLocks noChangeAspect="1"/>
          </p:cNvPicPr>
          <p:nvPr/>
        </p:nvPicPr>
        <p:blipFill>
          <a:blip r:embed="rId2"/>
          <a:stretch>
            <a:fillRect/>
          </a:stretch>
        </p:blipFill>
        <p:spPr>
          <a:xfrm>
            <a:off x="7028554" y="3107545"/>
            <a:ext cx="5035595" cy="3098090"/>
          </a:xfrm>
          <a:prstGeom prst="rect">
            <a:avLst/>
          </a:prstGeom>
        </p:spPr>
      </p:pic>
      <p:pic>
        <p:nvPicPr>
          <p:cNvPr id="16" name="Kuva 15">
            <a:extLst>
              <a:ext uri="{FF2B5EF4-FFF2-40B4-BE49-F238E27FC236}">
                <a16:creationId xmlns:a16="http://schemas.microsoft.com/office/drawing/2014/main" id="{EB7DF654-F85A-499B-8194-B8582D9D3C35}"/>
              </a:ext>
            </a:extLst>
          </p:cNvPr>
          <p:cNvPicPr>
            <a:picLocks noChangeAspect="1"/>
          </p:cNvPicPr>
          <p:nvPr/>
        </p:nvPicPr>
        <p:blipFill>
          <a:blip r:embed="rId3"/>
          <a:stretch>
            <a:fillRect/>
          </a:stretch>
        </p:blipFill>
        <p:spPr>
          <a:xfrm>
            <a:off x="6179506" y="316574"/>
            <a:ext cx="3756428" cy="3035380"/>
          </a:xfrm>
          <a:prstGeom prst="rect">
            <a:avLst/>
          </a:prstGeom>
        </p:spPr>
      </p:pic>
    </p:spTree>
    <p:extLst>
      <p:ext uri="{BB962C8B-B14F-4D97-AF65-F5344CB8AC3E}">
        <p14:creationId xmlns:p14="http://schemas.microsoft.com/office/powerpoint/2010/main" val="2942743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11E9957-0BAA-4751-874B-B799AD2C2A33}"/>
              </a:ext>
            </a:extLst>
          </p:cNvPr>
          <p:cNvSpPr>
            <a:spLocks noGrp="1"/>
          </p:cNvSpPr>
          <p:nvPr>
            <p:ph idx="1"/>
          </p:nvPr>
        </p:nvSpPr>
        <p:spPr>
          <a:xfrm>
            <a:off x="393812" y="1448474"/>
            <a:ext cx="5856160" cy="4624666"/>
          </a:xfrm>
        </p:spPr>
        <p:txBody>
          <a:bodyPr>
            <a:normAutofit/>
          </a:bodyPr>
          <a:lstStyle/>
          <a:p>
            <a:r>
              <a:rPr lang="fi-FI" sz="1500">
                <a:latin typeface="Source Sans Pro" panose="020B0503030403020204" pitchFamily="34" charset="0"/>
                <a:ea typeface="Source Sans Pro" panose="020B0503030403020204" pitchFamily="34" charset="0"/>
              </a:rPr>
              <a:t>Rakennuksen suunnittelussa ja toteutuksessa noudatetaan Terveen talon toteutuksen kriteereitä RT 07-10805 (LVI 05-10363), mistä käytetään myös nimitystä Tervetalo kriteerit. Eri suunnittelun ja rakentamisen vaiheille on luotu tämän pohjalta omat tarkastuslistat.</a:t>
            </a:r>
          </a:p>
          <a:p>
            <a:r>
              <a:rPr lang="fi-FI" sz="1500">
                <a:latin typeface="Source Sans Pro" panose="020B0503030403020204" pitchFamily="34" charset="0"/>
                <a:ea typeface="Source Sans Pro" panose="020B0503030403020204" pitchFamily="34" charset="0"/>
              </a:rPr>
              <a:t>Tilaajan ja rakennuttajan puolelta on palkattu erikseen rakennustekninen- (Mestaritoiminta Oy), LVIA- (</a:t>
            </a:r>
            <a:r>
              <a:rPr lang="fi-FI" sz="1500" err="1">
                <a:latin typeface="Source Sans Pro" panose="020B0503030403020204" pitchFamily="34" charset="0"/>
                <a:ea typeface="Source Sans Pro" panose="020B0503030403020204" pitchFamily="34" charset="0"/>
              </a:rPr>
              <a:t>Boost</a:t>
            </a:r>
            <a:r>
              <a:rPr lang="fi-FI" sz="1500">
                <a:latin typeface="Source Sans Pro" panose="020B0503030403020204" pitchFamily="34" charset="0"/>
                <a:ea typeface="Source Sans Pro" panose="020B0503030403020204" pitchFamily="34" charset="0"/>
              </a:rPr>
              <a:t> Brothers Oy) ja sähkötyömaavalvoja (Rakennuttajatoimisto HTJ Oy) sekä kosteudenhallinta/tervetalokoordinaattori (Ramboll Finland Oy). </a:t>
            </a:r>
          </a:p>
          <a:p>
            <a:r>
              <a:rPr lang="fi-FI" sz="1500">
                <a:latin typeface="Source Sans Pro" panose="020B0503030403020204" pitchFamily="34" charset="0"/>
                <a:ea typeface="Source Sans Pro" panose="020B0503030403020204" pitchFamily="34" charset="0"/>
              </a:rPr>
              <a:t>Kosteudenhallinta/tervetalokoordinaattori on ollut hankkeessa mukana suunnittelun alusta alkaen ja työmaavaiheessa koordinaattori osallistuu myös työmaavalvontaan muiden valvojien sekä rakennuttajan kanssa. </a:t>
            </a:r>
          </a:p>
          <a:p>
            <a:r>
              <a:rPr lang="fi-FI" sz="1500">
                <a:latin typeface="Source Sans Pro" panose="020B0503030403020204" pitchFamily="34" charset="0"/>
                <a:ea typeface="Source Sans Pro" panose="020B0503030403020204" pitchFamily="34" charset="0"/>
              </a:rPr>
              <a:t>Valmiin rakennuksen sisäilmastoluokka on S2 ja rakennustöiden puhtausluokka on P1 sisävalmistustöistä alkaen. </a:t>
            </a:r>
            <a:endParaRPr lang="fi-FI"/>
          </a:p>
        </p:txBody>
      </p:sp>
      <p:sp>
        <p:nvSpPr>
          <p:cNvPr id="12" name="Sisällön paikkamerkki 11">
            <a:extLst>
              <a:ext uri="{FF2B5EF4-FFF2-40B4-BE49-F238E27FC236}">
                <a16:creationId xmlns:a16="http://schemas.microsoft.com/office/drawing/2014/main" id="{45C2D42E-A2F4-4AB7-8DBA-547C07E4A710}"/>
              </a:ext>
            </a:extLst>
          </p:cNvPr>
          <p:cNvSpPr>
            <a:spLocks noGrp="1"/>
          </p:cNvSpPr>
          <p:nvPr>
            <p:ph sz="quarter" idx="13"/>
          </p:nvPr>
        </p:nvSpPr>
        <p:spPr>
          <a:xfrm>
            <a:off x="7168128" y="1448474"/>
            <a:ext cx="4630059" cy="4624666"/>
          </a:xfrm>
        </p:spPr>
        <p:txBody>
          <a:bodyPr/>
          <a:lstStyle/>
          <a:p>
            <a:endParaRPr lang="fi-FI"/>
          </a:p>
        </p:txBody>
      </p:sp>
      <p:sp>
        <p:nvSpPr>
          <p:cNvPr id="3" name="Otsikko 2">
            <a:extLst>
              <a:ext uri="{FF2B5EF4-FFF2-40B4-BE49-F238E27FC236}">
                <a16:creationId xmlns:a16="http://schemas.microsoft.com/office/drawing/2014/main" id="{2803F9D8-B928-45BC-92E0-F7F9B5DBC424}"/>
              </a:ext>
            </a:extLst>
          </p:cNvPr>
          <p:cNvSpPr>
            <a:spLocks noGrp="1"/>
          </p:cNvSpPr>
          <p:nvPr>
            <p:ph type="title"/>
          </p:nvPr>
        </p:nvSpPr>
        <p:spPr/>
        <p:txBody>
          <a:bodyPr>
            <a:normAutofit/>
          </a:bodyPr>
          <a:lstStyle/>
          <a:p>
            <a:r>
              <a:rPr lang="fi-FI"/>
              <a:t>Rakentamisesta, kosteudenhallinnasta ja työmaavalvonnasta</a:t>
            </a:r>
          </a:p>
        </p:txBody>
      </p:sp>
      <p:sp>
        <p:nvSpPr>
          <p:cNvPr id="4" name="Päivämäärän paikkamerkki 3">
            <a:extLst>
              <a:ext uri="{FF2B5EF4-FFF2-40B4-BE49-F238E27FC236}">
                <a16:creationId xmlns:a16="http://schemas.microsoft.com/office/drawing/2014/main" id="{996F6BC9-5065-40CB-B1E6-53486C730642}"/>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 name="Alatunnisteen paikkamerkki 4">
            <a:extLst>
              <a:ext uri="{FF2B5EF4-FFF2-40B4-BE49-F238E27FC236}">
                <a16:creationId xmlns:a16="http://schemas.microsoft.com/office/drawing/2014/main" id="{546188EE-A30E-4838-9CA2-17D9C6978A56}"/>
              </a:ext>
            </a:extLst>
          </p:cNvPr>
          <p:cNvSpPr>
            <a:spLocks noGrp="1"/>
          </p:cNvSpPr>
          <p:nvPr>
            <p:ph type="ftr" sz="quarter" idx="15"/>
          </p:nvPr>
        </p:nvSpPr>
        <p:spPr/>
        <p:txBody>
          <a:bodyPr/>
          <a:lstStyle/>
          <a:p>
            <a:r>
              <a:rPr lang="fi-FI"/>
              <a:t>Esityksen nimen voi laittaa tänne</a:t>
            </a:r>
          </a:p>
        </p:txBody>
      </p:sp>
      <p:sp>
        <p:nvSpPr>
          <p:cNvPr id="6" name="Dian numeron paikkamerkki 5">
            <a:extLst>
              <a:ext uri="{FF2B5EF4-FFF2-40B4-BE49-F238E27FC236}">
                <a16:creationId xmlns:a16="http://schemas.microsoft.com/office/drawing/2014/main" id="{FC545BFB-F471-4E0A-974A-AB34E9B0ADC5}"/>
              </a:ext>
            </a:extLst>
          </p:cNvPr>
          <p:cNvSpPr>
            <a:spLocks noGrp="1"/>
          </p:cNvSpPr>
          <p:nvPr>
            <p:ph type="sldNum" sz="quarter" idx="16"/>
          </p:nvPr>
        </p:nvSpPr>
        <p:spPr/>
        <p:txBody>
          <a:bodyPr/>
          <a:lstStyle/>
          <a:p>
            <a:fld id="{1578E46A-2119-334F-A42A-D6938F0C7581}" type="slidenum">
              <a:rPr lang="fi-FI" smtClean="0"/>
              <a:pPr/>
              <a:t>11</a:t>
            </a:fld>
            <a:endParaRPr lang="fi-FI"/>
          </a:p>
        </p:txBody>
      </p:sp>
      <p:pic>
        <p:nvPicPr>
          <p:cNvPr id="11" name="Kuva 10">
            <a:extLst>
              <a:ext uri="{FF2B5EF4-FFF2-40B4-BE49-F238E27FC236}">
                <a16:creationId xmlns:a16="http://schemas.microsoft.com/office/drawing/2014/main" id="{7E636020-59E0-4AED-B41E-FFF9E986C881}"/>
              </a:ext>
            </a:extLst>
          </p:cNvPr>
          <p:cNvPicPr>
            <a:picLocks noChangeAspect="1"/>
          </p:cNvPicPr>
          <p:nvPr/>
        </p:nvPicPr>
        <p:blipFill>
          <a:blip r:embed="rId2"/>
          <a:stretch>
            <a:fillRect/>
          </a:stretch>
        </p:blipFill>
        <p:spPr>
          <a:xfrm>
            <a:off x="6855819" y="1113066"/>
            <a:ext cx="3950725" cy="3622026"/>
          </a:xfrm>
          <a:prstGeom prst="rect">
            <a:avLst/>
          </a:prstGeom>
        </p:spPr>
      </p:pic>
      <p:pic>
        <p:nvPicPr>
          <p:cNvPr id="9" name="Kuva 8">
            <a:extLst>
              <a:ext uri="{FF2B5EF4-FFF2-40B4-BE49-F238E27FC236}">
                <a16:creationId xmlns:a16="http://schemas.microsoft.com/office/drawing/2014/main" id="{FFCEFE46-FA07-470D-ADDD-C4F20EB2752A}"/>
              </a:ext>
            </a:extLst>
          </p:cNvPr>
          <p:cNvPicPr>
            <a:picLocks noChangeAspect="1"/>
          </p:cNvPicPr>
          <p:nvPr/>
        </p:nvPicPr>
        <p:blipFill>
          <a:blip r:embed="rId3"/>
          <a:stretch>
            <a:fillRect/>
          </a:stretch>
        </p:blipFill>
        <p:spPr>
          <a:xfrm>
            <a:off x="8165698" y="3568078"/>
            <a:ext cx="3944797" cy="2712189"/>
          </a:xfrm>
          <a:prstGeom prst="rect">
            <a:avLst/>
          </a:prstGeom>
        </p:spPr>
      </p:pic>
    </p:spTree>
    <p:extLst>
      <p:ext uri="{BB962C8B-B14F-4D97-AF65-F5344CB8AC3E}">
        <p14:creationId xmlns:p14="http://schemas.microsoft.com/office/powerpoint/2010/main" val="26720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0398F1-0AEB-43EB-A11B-49A8E939C452}"/>
              </a:ext>
            </a:extLst>
          </p:cNvPr>
          <p:cNvSpPr>
            <a:spLocks noGrp="1"/>
          </p:cNvSpPr>
          <p:nvPr>
            <p:ph type="ctrTitle"/>
          </p:nvPr>
        </p:nvSpPr>
        <p:spPr/>
        <p:txBody>
          <a:bodyPr>
            <a:normAutofit fontScale="90000"/>
          </a:bodyPr>
          <a:lstStyle/>
          <a:p>
            <a:br>
              <a:rPr lang="fi-FI" dirty="0"/>
            </a:br>
            <a:br>
              <a:rPr lang="fi-FI" dirty="0"/>
            </a:br>
            <a:r>
              <a:rPr lang="fi-FI" dirty="0"/>
              <a:t>Huoltajakysely </a:t>
            </a:r>
            <a:br>
              <a:rPr lang="fi-FI" dirty="0"/>
            </a:br>
            <a:br>
              <a:rPr lang="fi-FI" dirty="0"/>
            </a:br>
            <a:r>
              <a:rPr lang="fi-FI" dirty="0"/>
              <a:t>Visio ja pedagogiikka</a:t>
            </a:r>
          </a:p>
        </p:txBody>
      </p:sp>
      <p:sp>
        <p:nvSpPr>
          <p:cNvPr id="3" name="Alaotsikko 2">
            <a:extLst>
              <a:ext uri="{FF2B5EF4-FFF2-40B4-BE49-F238E27FC236}">
                <a16:creationId xmlns:a16="http://schemas.microsoft.com/office/drawing/2014/main" id="{B96088CD-0072-44F1-B997-2A465D428C08}"/>
              </a:ext>
            </a:extLst>
          </p:cNvPr>
          <p:cNvSpPr>
            <a:spLocks noGrp="1"/>
          </p:cNvSpPr>
          <p:nvPr>
            <p:ph type="subTitle" idx="1"/>
          </p:nvPr>
        </p:nvSpPr>
        <p:spPr>
          <a:xfrm>
            <a:off x="629964" y="5085708"/>
            <a:ext cx="6167076" cy="574228"/>
          </a:xfrm>
        </p:spPr>
        <p:txBody>
          <a:bodyPr/>
          <a:lstStyle/>
          <a:p>
            <a:endParaRPr lang="fi-FI" dirty="0"/>
          </a:p>
        </p:txBody>
      </p:sp>
    </p:spTree>
    <p:extLst>
      <p:ext uri="{BB962C8B-B14F-4D97-AF65-F5344CB8AC3E}">
        <p14:creationId xmlns:p14="http://schemas.microsoft.com/office/powerpoint/2010/main" val="3756649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58433230-49E2-4384-A48F-D7F32EED2FFD}"/>
              </a:ext>
            </a:extLst>
          </p:cNvPr>
          <p:cNvSpPr>
            <a:spLocks noGrp="1"/>
          </p:cNvSpPr>
          <p:nvPr>
            <p:ph type="title"/>
          </p:nvPr>
        </p:nvSpPr>
        <p:spPr/>
        <p:txBody>
          <a:bodyPr/>
          <a:lstStyle/>
          <a:p>
            <a:r>
              <a:rPr lang="fi-FI" dirty="0"/>
              <a:t>Huoltajakyselyn tulokset: </a:t>
            </a:r>
          </a:p>
        </p:txBody>
      </p:sp>
      <p:sp>
        <p:nvSpPr>
          <p:cNvPr id="4" name="Päivämäärän paikkamerkki 3">
            <a:extLst>
              <a:ext uri="{FF2B5EF4-FFF2-40B4-BE49-F238E27FC236}">
                <a16:creationId xmlns:a16="http://schemas.microsoft.com/office/drawing/2014/main" id="{50CCDB2A-6F08-44DC-B1F6-468817F381A5}"/>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Dian numeron paikkamerkki 5">
            <a:extLst>
              <a:ext uri="{FF2B5EF4-FFF2-40B4-BE49-F238E27FC236}">
                <a16:creationId xmlns:a16="http://schemas.microsoft.com/office/drawing/2014/main" id="{CEC09440-7C7C-4D88-A181-851FA5214E53}"/>
              </a:ext>
            </a:extLst>
          </p:cNvPr>
          <p:cNvSpPr>
            <a:spLocks noGrp="1"/>
          </p:cNvSpPr>
          <p:nvPr>
            <p:ph type="sldNum" sz="quarter" idx="16"/>
          </p:nvPr>
        </p:nvSpPr>
        <p:spPr/>
        <p:txBody>
          <a:bodyPr/>
          <a:lstStyle/>
          <a:p>
            <a:fld id="{1578E46A-2119-334F-A42A-D6938F0C7581}" type="slidenum">
              <a:rPr lang="fi-FI" smtClean="0"/>
              <a:pPr/>
              <a:t>13</a:t>
            </a:fld>
            <a:endParaRPr lang="fi-FI"/>
          </a:p>
        </p:txBody>
      </p:sp>
      <p:pic>
        <p:nvPicPr>
          <p:cNvPr id="1026" name="Picture 2">
            <a:extLst>
              <a:ext uri="{FF2B5EF4-FFF2-40B4-BE49-F238E27FC236}">
                <a16:creationId xmlns:a16="http://schemas.microsoft.com/office/drawing/2014/main" id="{49D7B6F7-CAD3-4C09-A14A-57AB936D0EA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157" y="3244066"/>
            <a:ext cx="6470713" cy="29651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2EB80F0-A384-4FF6-8035-238F29DEB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74" y="648753"/>
            <a:ext cx="6925580" cy="324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477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F46D686-3FDE-42C3-B4A1-60C01EFF4F91}"/>
              </a:ext>
            </a:extLst>
          </p:cNvPr>
          <p:cNvSpPr>
            <a:spLocks noGrp="1"/>
          </p:cNvSpPr>
          <p:nvPr>
            <p:ph idx="1"/>
          </p:nvPr>
        </p:nvSpPr>
        <p:spPr>
          <a:xfrm>
            <a:off x="393812" y="316574"/>
            <a:ext cx="11404376" cy="5756566"/>
          </a:xfrm>
        </p:spPr>
        <p:txBody>
          <a:bodyPr/>
          <a:lstStyle/>
          <a:p>
            <a:pPr marL="0" indent="0">
              <a:buNone/>
            </a:pPr>
            <a:r>
              <a:rPr lang="fi-FI" b="0" i="0" dirty="0">
                <a:solidFill>
                  <a:srgbClr val="000000"/>
                </a:solidFill>
                <a:effectLst/>
                <a:latin typeface="Times New Roman" panose="02020603050405020304" pitchFamily="18" charset="0"/>
              </a:rPr>
              <a:t>  </a:t>
            </a:r>
            <a:endParaRPr lang="fi-FI" dirty="0"/>
          </a:p>
        </p:txBody>
      </p:sp>
      <p:sp>
        <p:nvSpPr>
          <p:cNvPr id="4" name="Päivämäärän paikkamerkki 3">
            <a:extLst>
              <a:ext uri="{FF2B5EF4-FFF2-40B4-BE49-F238E27FC236}">
                <a16:creationId xmlns:a16="http://schemas.microsoft.com/office/drawing/2014/main" id="{84FB11CA-4099-4216-85B2-69C0A959DA41}"/>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5" name="Alatunnisteen paikkamerkki 4">
            <a:extLst>
              <a:ext uri="{FF2B5EF4-FFF2-40B4-BE49-F238E27FC236}">
                <a16:creationId xmlns:a16="http://schemas.microsoft.com/office/drawing/2014/main" id="{D25DB069-7FC5-4968-AC73-44311C87928A}"/>
              </a:ext>
            </a:extLst>
          </p:cNvPr>
          <p:cNvSpPr>
            <a:spLocks noGrp="1"/>
          </p:cNvSpPr>
          <p:nvPr>
            <p:ph type="ftr" sz="quarter" idx="15"/>
          </p:nvPr>
        </p:nvSpPr>
        <p:spPr/>
        <p:txBody>
          <a:bodyPr/>
          <a:lstStyle/>
          <a:p>
            <a:r>
              <a:rPr lang="fi-FI"/>
              <a:t>Esityksen nimen voi laittaa tänne</a:t>
            </a:r>
          </a:p>
        </p:txBody>
      </p:sp>
      <p:sp>
        <p:nvSpPr>
          <p:cNvPr id="6" name="Dian numeron paikkamerkki 5">
            <a:extLst>
              <a:ext uri="{FF2B5EF4-FFF2-40B4-BE49-F238E27FC236}">
                <a16:creationId xmlns:a16="http://schemas.microsoft.com/office/drawing/2014/main" id="{451EC2E1-BC17-4B71-9FC8-A8C4F40B5972}"/>
              </a:ext>
            </a:extLst>
          </p:cNvPr>
          <p:cNvSpPr>
            <a:spLocks noGrp="1"/>
          </p:cNvSpPr>
          <p:nvPr>
            <p:ph type="sldNum" sz="quarter" idx="16"/>
          </p:nvPr>
        </p:nvSpPr>
        <p:spPr/>
        <p:txBody>
          <a:bodyPr/>
          <a:lstStyle/>
          <a:p>
            <a:fld id="{1578E46A-2119-334F-A42A-D6938F0C7581}" type="slidenum">
              <a:rPr lang="fi-FI" smtClean="0"/>
              <a:pPr/>
              <a:t>14</a:t>
            </a:fld>
            <a:endParaRPr lang="fi-FI"/>
          </a:p>
        </p:txBody>
      </p:sp>
      <p:pic>
        <p:nvPicPr>
          <p:cNvPr id="12" name="Kuva 11">
            <a:extLst>
              <a:ext uri="{FF2B5EF4-FFF2-40B4-BE49-F238E27FC236}">
                <a16:creationId xmlns:a16="http://schemas.microsoft.com/office/drawing/2014/main" id="{3EBD0C5D-6272-4F07-8778-8FF596515EC4}"/>
              </a:ext>
            </a:extLst>
          </p:cNvPr>
          <p:cNvPicPr>
            <a:picLocks noChangeAspect="1"/>
          </p:cNvPicPr>
          <p:nvPr/>
        </p:nvPicPr>
        <p:blipFill>
          <a:blip r:embed="rId2"/>
          <a:stretch>
            <a:fillRect/>
          </a:stretch>
        </p:blipFill>
        <p:spPr>
          <a:xfrm>
            <a:off x="393813" y="440113"/>
            <a:ext cx="11164614" cy="5718160"/>
          </a:xfrm>
          <a:prstGeom prst="rect">
            <a:avLst/>
          </a:prstGeom>
        </p:spPr>
      </p:pic>
    </p:spTree>
    <p:extLst>
      <p:ext uri="{BB962C8B-B14F-4D97-AF65-F5344CB8AC3E}">
        <p14:creationId xmlns:p14="http://schemas.microsoft.com/office/powerpoint/2010/main" val="4099648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26">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Kuva 7">
            <a:extLst>
              <a:ext uri="{FF2B5EF4-FFF2-40B4-BE49-F238E27FC236}">
                <a16:creationId xmlns:a16="http://schemas.microsoft.com/office/drawing/2014/main" id="{EAD0BB85-B2F3-4740-9C75-0D15B5E75909}"/>
              </a:ext>
            </a:extLst>
          </p:cNvPr>
          <p:cNvPicPr>
            <a:picLocks noChangeAspect="1"/>
          </p:cNvPicPr>
          <p:nvPr/>
        </p:nvPicPr>
        <p:blipFill>
          <a:blip r:embed="rId3"/>
          <a:stretch>
            <a:fillRect/>
          </a:stretch>
        </p:blipFill>
        <p:spPr>
          <a:xfrm rot="21141997">
            <a:off x="333299" y="4007467"/>
            <a:ext cx="4996453" cy="2548191"/>
          </a:xfrm>
          <a:prstGeom prst="rect">
            <a:avLst/>
          </a:prstGeom>
        </p:spPr>
      </p:pic>
      <p:sp>
        <p:nvSpPr>
          <p:cNvPr id="4" name="Otsikko 3">
            <a:extLst>
              <a:ext uri="{FF2B5EF4-FFF2-40B4-BE49-F238E27FC236}">
                <a16:creationId xmlns:a16="http://schemas.microsoft.com/office/drawing/2014/main" id="{7DEC7A66-8729-4E84-9E29-CC0AC2C3F173}"/>
              </a:ext>
            </a:extLst>
          </p:cNvPr>
          <p:cNvSpPr>
            <a:spLocks noGrp="1"/>
          </p:cNvSpPr>
          <p:nvPr>
            <p:ph type="title"/>
          </p:nvPr>
        </p:nvSpPr>
        <p:spPr>
          <a:xfrm>
            <a:off x="476753" y="-591607"/>
            <a:ext cx="3096427" cy="5613236"/>
          </a:xfrm>
        </p:spPr>
        <p:txBody>
          <a:bodyPr vert="horz" lIns="91440" tIns="45720" rIns="91440" bIns="45720" rtlCol="0" anchor="ctr">
            <a:normAutofit/>
          </a:bodyPr>
          <a:lstStyle/>
          <a:p>
            <a:r>
              <a:rPr lang="en-US" sz="4400" kern="1200" dirty="0">
                <a:solidFill>
                  <a:srgbClr val="FFFFFF"/>
                </a:solidFill>
                <a:latin typeface="+mj-lt"/>
                <a:ea typeface="+mj-ea"/>
                <a:cs typeface="+mj-cs"/>
              </a:rPr>
              <a:t>JYK </a:t>
            </a:r>
            <a:r>
              <a:rPr lang="en-US" sz="4400" kern="1200" dirty="0" err="1">
                <a:solidFill>
                  <a:srgbClr val="FFFFFF"/>
                </a:solidFill>
                <a:latin typeface="+mj-lt"/>
                <a:ea typeface="+mj-ea"/>
                <a:cs typeface="+mj-cs"/>
              </a:rPr>
              <a:t>rakennetaan</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viestien</a:t>
            </a:r>
            <a:r>
              <a:rPr lang="en-US" sz="4400" kern="1200" dirty="0">
                <a:solidFill>
                  <a:srgbClr val="FFFFFF"/>
                </a:solidFill>
                <a:latin typeface="+mj-lt"/>
                <a:ea typeface="+mj-ea"/>
                <a:cs typeface="+mj-cs"/>
              </a:rPr>
              <a:t>…</a:t>
            </a:r>
            <a:br>
              <a:rPr lang="en-US" sz="4400" kern="1200" dirty="0">
                <a:solidFill>
                  <a:srgbClr val="FFFFFF"/>
                </a:solidFill>
                <a:latin typeface="+mj-lt"/>
                <a:ea typeface="+mj-ea"/>
                <a:cs typeface="+mj-cs"/>
              </a:rPr>
            </a:br>
            <a:r>
              <a:rPr lang="en-US" sz="2400" kern="1200" dirty="0">
                <a:solidFill>
                  <a:srgbClr val="FFFFFF"/>
                </a:solidFill>
                <a:latin typeface="+mj-lt"/>
                <a:ea typeface="+mj-ea"/>
                <a:cs typeface="+mj-cs"/>
                <a:hlinkClick r:id="rId4"/>
              </a:rPr>
              <a:t>https://www.jarvenpaa.fi/asuminen-ja-ymparisto/hankkeet/kouluhankkeet</a:t>
            </a:r>
            <a:endParaRPr lang="en-US" sz="4400" kern="1200" dirty="0">
              <a:solidFill>
                <a:srgbClr val="FFFFFF"/>
              </a:solidFill>
              <a:latin typeface="+mj-lt"/>
              <a:ea typeface="+mj-ea"/>
              <a:cs typeface="+mj-cs"/>
            </a:endParaRPr>
          </a:p>
        </p:txBody>
      </p:sp>
      <p:sp>
        <p:nvSpPr>
          <p:cNvPr id="2" name="Sisällön paikkamerkki 1">
            <a:extLst>
              <a:ext uri="{FF2B5EF4-FFF2-40B4-BE49-F238E27FC236}">
                <a16:creationId xmlns:a16="http://schemas.microsoft.com/office/drawing/2014/main" id="{EFF661B8-DFE1-42CD-A775-A36760DA985F}"/>
              </a:ext>
            </a:extLst>
          </p:cNvPr>
          <p:cNvSpPr>
            <a:spLocks noGrp="1"/>
          </p:cNvSpPr>
          <p:nvPr>
            <p:ph idx="1"/>
          </p:nvPr>
        </p:nvSpPr>
        <p:spPr>
          <a:xfrm>
            <a:off x="4876801" y="982335"/>
            <a:ext cx="5937956" cy="5553931"/>
          </a:xfrm>
        </p:spPr>
        <p:txBody>
          <a:bodyPr vert="horz" lIns="91440" tIns="45720" rIns="91440" bIns="45720" rtlCol="0" anchor="ctr">
            <a:normAutofit/>
          </a:bodyPr>
          <a:lstStyle/>
          <a:p>
            <a:pPr marL="0" indent="0" fontAlgn="base">
              <a:lnSpc>
                <a:spcPct val="90000"/>
              </a:lnSpc>
              <a:buNone/>
            </a:pPr>
            <a:r>
              <a:rPr lang="en-US" sz="1600" b="0" i="0" dirty="0" err="1">
                <a:effectLst/>
                <a:latin typeface="Source Sans Pro" panose="020B0503030403020204" pitchFamily="34" charset="0"/>
                <a:ea typeface="Source Sans Pro" panose="020B0503030403020204" pitchFamily="34" charset="0"/>
                <a:cs typeface="+mn-cs"/>
              </a:rPr>
              <a:t>Viestintää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toteutetaan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yhdessä</a:t>
            </a:r>
            <a:r>
              <a:rPr lang="en-US" sz="1600" b="0" i="0" dirty="0">
                <a:effectLst/>
                <a:latin typeface="Source Sans Pro" panose="020B0503030403020204" pitchFamily="34" charset="0"/>
                <a:ea typeface="Source Sans Pro" panose="020B0503030403020204" pitchFamily="34" charset="0"/>
                <a:cs typeface="+mn-cs"/>
              </a:rPr>
              <a:t> Järvenpään </a:t>
            </a:r>
            <a:r>
              <a:rPr lang="en-US" sz="1600" b="0" i="0" dirty="0" err="1">
                <a:effectLst/>
                <a:latin typeface="Source Sans Pro" panose="020B0503030403020204" pitchFamily="34" charset="0"/>
                <a:ea typeface="Source Sans Pro" panose="020B0503030403020204" pitchFamily="34" charset="0"/>
                <a:cs typeface="+mn-cs"/>
              </a:rPr>
              <a:t>kaupungin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Mestaritoiminta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Oy:n</a:t>
            </a:r>
            <a:r>
              <a:rPr lang="en-US" sz="1600" b="0" i="0" dirty="0">
                <a:effectLst/>
                <a:latin typeface="Source Sans Pro" panose="020B0503030403020204" pitchFamily="34" charset="0"/>
                <a:ea typeface="Source Sans Pro" panose="020B0503030403020204" pitchFamily="34" charset="0"/>
                <a:cs typeface="+mn-cs"/>
              </a:rPr>
              <a:t> ja </a:t>
            </a:r>
            <a:r>
              <a:rPr lang="en-US" sz="1600" b="0" i="0" dirty="0" err="1">
                <a:effectLst/>
                <a:latin typeface="Source Sans Pro" panose="020B0503030403020204" pitchFamily="34" charset="0"/>
                <a:ea typeface="Source Sans Pro" panose="020B0503030403020204" pitchFamily="34" charset="0"/>
                <a:cs typeface="+mn-cs"/>
              </a:rPr>
              <a:t>rakentajan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kanssa</a:t>
            </a:r>
            <a:r>
              <a:rPr lang="en-US" sz="1600" b="0" i="0" dirty="0">
                <a:effectLst/>
                <a:latin typeface="Source Sans Pro" panose="020B0503030403020204" pitchFamily="34" charset="0"/>
                <a:ea typeface="Source Sans Pro" panose="020B0503030403020204" pitchFamily="34" charset="0"/>
                <a:cs typeface="+mn-cs"/>
              </a:rPr>
              <a:t>. </a:t>
            </a:r>
          </a:p>
          <a:p>
            <a:pPr marL="0" indent="0" fontAlgn="base">
              <a:lnSpc>
                <a:spcPct val="90000"/>
              </a:lnSpc>
              <a:buNone/>
            </a:pPr>
            <a:r>
              <a:rPr lang="en-US" sz="1600" b="0" i="0" dirty="0">
                <a:effectLst/>
                <a:latin typeface="Source Sans Pro" panose="020B0503030403020204" pitchFamily="34" charset="0"/>
                <a:ea typeface="Source Sans Pro" panose="020B0503030403020204" pitchFamily="34" charset="0"/>
                <a:cs typeface="+mn-cs"/>
              </a:rPr>
              <a:t>JYK-</a:t>
            </a:r>
            <a:r>
              <a:rPr lang="en-US" sz="1600" b="0" i="0" dirty="0" err="1">
                <a:effectLst/>
                <a:latin typeface="Source Sans Pro" panose="020B0503030403020204" pitchFamily="34" charset="0"/>
                <a:ea typeface="Source Sans Pro" panose="020B0503030403020204" pitchFamily="34" charset="0"/>
                <a:cs typeface="+mn-cs"/>
              </a:rPr>
              <a:t>hankkeen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kohderyhmiä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ovat</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uudessa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rakennuksessa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toimiva</a:t>
            </a:r>
            <a:r>
              <a:rPr lang="en-US" sz="1600" b="0"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henkilöstö</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lapset</a:t>
            </a:r>
            <a:r>
              <a:rPr lang="en-US" sz="1600" b="1" i="0" dirty="0">
                <a:effectLst/>
                <a:latin typeface="Source Sans Pro" panose="020B0503030403020204" pitchFamily="34" charset="0"/>
                <a:ea typeface="Source Sans Pro" panose="020B0503030403020204" pitchFamily="34" charset="0"/>
                <a:cs typeface="+mn-cs"/>
              </a:rPr>
              <a:t> </a:t>
            </a:r>
            <a:r>
              <a:rPr lang="en-US" sz="1600" b="0" i="0" dirty="0">
                <a:effectLst/>
                <a:latin typeface="Source Sans Pro" panose="020B0503030403020204" pitchFamily="34" charset="0"/>
                <a:ea typeface="Source Sans Pro" panose="020B0503030403020204" pitchFamily="34" charset="0"/>
                <a:cs typeface="+mn-cs"/>
              </a:rPr>
              <a:t>(</a:t>
            </a:r>
            <a:r>
              <a:rPr lang="en-US" sz="1600" b="0" i="0" dirty="0" err="1">
                <a:effectLst/>
                <a:latin typeface="Source Sans Pro" panose="020B0503030403020204" pitchFamily="34" charset="0"/>
                <a:ea typeface="Source Sans Pro" panose="020B0503030403020204" pitchFamily="34" charset="0"/>
                <a:cs typeface="+mn-cs"/>
              </a:rPr>
              <a:t>esiopetus</a:t>
            </a:r>
            <a:r>
              <a:rPr lang="en-US" sz="1600" b="0" i="0" dirty="0">
                <a:effectLst/>
                <a:latin typeface="Source Sans Pro" panose="020B0503030403020204" pitchFamily="34" charset="0"/>
                <a:ea typeface="Source Sans Pro" panose="020B0503030403020204" pitchFamily="34" charset="0"/>
                <a:cs typeface="+mn-cs"/>
              </a:rPr>
              <a:t> ja </a:t>
            </a:r>
            <a:r>
              <a:rPr lang="en-US" sz="1600" b="0" i="0" dirty="0" err="1">
                <a:effectLst/>
                <a:latin typeface="Source Sans Pro" panose="020B0503030403020204" pitchFamily="34" charset="0"/>
                <a:ea typeface="Source Sans Pro" panose="020B0503030403020204" pitchFamily="34" charset="0"/>
                <a:cs typeface="+mn-cs"/>
              </a:rPr>
              <a:t>perusopetus</a:t>
            </a:r>
            <a:r>
              <a:rPr lang="en-US" sz="1600" b="0" i="0" dirty="0">
                <a:effectLst/>
                <a:latin typeface="Source Sans Pro" panose="020B0503030403020204" pitchFamily="34" charset="0"/>
                <a:ea typeface="Source Sans Pro" panose="020B0503030403020204" pitchFamily="34" charset="0"/>
                <a:cs typeface="+mn-cs"/>
              </a:rPr>
              <a:t> JYK, </a:t>
            </a:r>
            <a:r>
              <a:rPr lang="en-US" sz="1600" b="0" i="0" dirty="0" err="1">
                <a:effectLst/>
                <a:latin typeface="Source Sans Pro" panose="020B0503030403020204" pitchFamily="34" charset="0"/>
                <a:ea typeface="Source Sans Pro" panose="020B0503030403020204" pitchFamily="34" charset="0"/>
                <a:cs typeface="+mn-cs"/>
              </a:rPr>
              <a:t>Kyrölä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varhaiskasvatus</a:t>
            </a:r>
            <a:r>
              <a:rPr lang="en-US" sz="1600" b="0"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huoltajat</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sekä</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muut</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rakennuksessa</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toimivat</a:t>
            </a:r>
            <a:r>
              <a:rPr lang="en-US" sz="1600" b="1"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tahot</a:t>
            </a:r>
            <a:r>
              <a:rPr lang="en-US" sz="1600" b="0" i="0" dirty="0">
                <a:effectLst/>
                <a:latin typeface="Source Sans Pro" panose="020B0503030403020204" pitchFamily="34" charset="0"/>
                <a:ea typeface="Source Sans Pro" panose="020B0503030403020204" pitchFamily="34" charset="0"/>
                <a:cs typeface="+mn-cs"/>
              </a:rPr>
              <a:t> (Järvenpään </a:t>
            </a:r>
            <a:r>
              <a:rPr lang="en-US" sz="1600" b="0" i="0" dirty="0" err="1">
                <a:effectLst/>
                <a:latin typeface="Source Sans Pro" panose="020B0503030403020204" pitchFamily="34" charset="0"/>
                <a:ea typeface="Source Sans Pro" panose="020B0503030403020204" pitchFamily="34" charset="0"/>
                <a:cs typeface="+mn-cs"/>
              </a:rPr>
              <a:t>Opisto</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Keskisen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Uudenmaan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Musiikkiopisto</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liikuntapalvelut</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nuorisotoimi</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yhdistykset</a:t>
            </a:r>
            <a:r>
              <a:rPr lang="en-US" sz="1600" b="0" i="0" dirty="0">
                <a:effectLst/>
                <a:latin typeface="Source Sans Pro" panose="020B0503030403020204" pitchFamily="34" charset="0"/>
                <a:ea typeface="Source Sans Pro" panose="020B0503030403020204" pitchFamily="34" charset="0"/>
                <a:cs typeface="+mn-cs"/>
              </a:rPr>
              <a:t> ja </a:t>
            </a:r>
            <a:r>
              <a:rPr lang="en-US" sz="1600" b="0" i="0" dirty="0" err="1">
                <a:effectLst/>
                <a:latin typeface="Source Sans Pro" panose="020B0503030403020204" pitchFamily="34" charset="0"/>
                <a:ea typeface="Source Sans Pro" panose="020B0503030403020204" pitchFamily="34" charset="0"/>
                <a:cs typeface="+mn-cs"/>
              </a:rPr>
              <a:t>järjestöt</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Lisäksi</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hankkeen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etenemisestä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viestitään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myös</a:t>
            </a:r>
            <a:r>
              <a:rPr lang="en-US" sz="1600" b="0" i="0" dirty="0">
                <a:effectLst/>
                <a:latin typeface="Source Sans Pro" panose="020B0503030403020204" pitchFamily="34" charset="0"/>
                <a:ea typeface="Source Sans Pro" panose="020B0503030403020204" pitchFamily="34" charset="0"/>
                <a:cs typeface="+mn-cs"/>
              </a:rPr>
              <a:t> </a:t>
            </a:r>
            <a:r>
              <a:rPr lang="en-US" sz="1600" b="1" i="0" dirty="0" err="1">
                <a:effectLst/>
                <a:latin typeface="Source Sans Pro" panose="020B0503030403020204" pitchFamily="34" charset="0"/>
                <a:ea typeface="Source Sans Pro" panose="020B0503030403020204" pitchFamily="34" charset="0"/>
                <a:cs typeface="+mn-cs"/>
              </a:rPr>
              <a:t>kuntalaisia</a:t>
            </a:r>
            <a:r>
              <a:rPr lang="en-US" sz="1600" b="1" i="0" dirty="0">
                <a:effectLst/>
                <a:latin typeface="Source Sans Pro" panose="020B0503030403020204" pitchFamily="34" charset="0"/>
                <a:ea typeface="Source Sans Pro" panose="020B0503030403020204" pitchFamily="34" charset="0"/>
                <a:cs typeface="+mn-cs"/>
              </a:rPr>
              <a:t> ja </a:t>
            </a:r>
            <a:r>
              <a:rPr lang="en-US" sz="1600" b="1" i="0" dirty="0" err="1">
                <a:effectLst/>
                <a:latin typeface="Source Sans Pro" panose="020B0503030403020204" pitchFamily="34" charset="0"/>
                <a:ea typeface="Source Sans Pro" panose="020B0503030403020204" pitchFamily="34" charset="0"/>
                <a:cs typeface="+mn-cs"/>
              </a:rPr>
              <a:t>päätöksentekijöitä</a:t>
            </a:r>
            <a:r>
              <a:rPr lang="en-US" sz="1600" b="1" i="0" dirty="0">
                <a:effectLst/>
                <a:latin typeface="Source Sans Pro" panose="020B0503030403020204" pitchFamily="34" charset="0"/>
                <a:ea typeface="Source Sans Pro" panose="020B0503030403020204" pitchFamily="34" charset="0"/>
                <a:cs typeface="+mn-cs"/>
              </a:rPr>
              <a:t>. </a:t>
            </a:r>
          </a:p>
          <a:p>
            <a:pPr marL="0" indent="0" fontAlgn="base">
              <a:lnSpc>
                <a:spcPct val="90000"/>
              </a:lnSpc>
              <a:buNone/>
            </a:pPr>
            <a:r>
              <a:rPr lang="en-US" sz="1600" b="0" i="0" dirty="0">
                <a:effectLst/>
                <a:latin typeface="Source Sans Pro" panose="020B0503030403020204" pitchFamily="34" charset="0"/>
                <a:ea typeface="Source Sans Pro" panose="020B0503030403020204" pitchFamily="34" charset="0"/>
                <a:cs typeface="+mn-cs"/>
              </a:rPr>
              <a:t>JYK-</a:t>
            </a:r>
            <a:r>
              <a:rPr lang="en-US" sz="1600" b="0" i="0" dirty="0" err="1">
                <a:effectLst/>
                <a:latin typeface="Source Sans Pro" panose="020B0503030403020204" pitchFamily="34" charset="0"/>
                <a:ea typeface="Source Sans Pro" panose="020B0503030403020204" pitchFamily="34" charset="0"/>
                <a:cs typeface="+mn-cs"/>
              </a:rPr>
              <a:t>hankkeesta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viestitään</a:t>
            </a:r>
            <a:r>
              <a:rPr lang="en-US" sz="1600" b="0" i="0" dirty="0">
                <a:effectLst/>
                <a:latin typeface="Source Sans Pro" panose="020B0503030403020204" pitchFamily="34" charset="0"/>
                <a:ea typeface="Source Sans Pro" panose="020B0503030403020204" pitchFamily="34" charset="0"/>
                <a:cs typeface="+mn-cs"/>
              </a:rPr>
              <a:t> Järvenpään </a:t>
            </a:r>
            <a:r>
              <a:rPr lang="en-US" sz="1600" b="0" i="0" dirty="0" err="1">
                <a:effectLst/>
                <a:latin typeface="Source Sans Pro" panose="020B0503030403020204" pitchFamily="34" charset="0"/>
                <a:ea typeface="Source Sans Pro" panose="020B0503030403020204" pitchFamily="34" charset="0"/>
                <a:cs typeface="+mn-cs"/>
              </a:rPr>
              <a:t>kaupungin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verkkosivuilla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joka</a:t>
            </a:r>
            <a:r>
              <a:rPr lang="en-US" sz="1600" b="0" i="0" dirty="0">
                <a:effectLst/>
                <a:latin typeface="Source Sans Pro" panose="020B0503030403020204" pitchFamily="34" charset="0"/>
                <a:ea typeface="Source Sans Pro" panose="020B0503030403020204" pitchFamily="34" charset="0"/>
                <a:cs typeface="+mn-cs"/>
              </a:rPr>
              <a:t> on </a:t>
            </a:r>
            <a:r>
              <a:rPr lang="en-US" sz="1600" b="0" i="0" dirty="0" err="1">
                <a:effectLst/>
                <a:latin typeface="Source Sans Pro" panose="020B0503030403020204" pitchFamily="34" charset="0"/>
                <a:ea typeface="Source Sans Pro" panose="020B0503030403020204" pitchFamily="34" charset="0"/>
                <a:cs typeface="+mn-cs"/>
              </a:rPr>
              <a:t>pääviestintäkanava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hankkeelle</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Verkkosivuille</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perustetaan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oma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sivusto</a:t>
            </a:r>
            <a:r>
              <a:rPr lang="en-US" sz="1600" b="0" i="0" dirty="0">
                <a:effectLst/>
                <a:latin typeface="Source Sans Pro" panose="020B0503030403020204" pitchFamily="34" charset="0"/>
                <a:ea typeface="Source Sans Pro" panose="020B0503030403020204" pitchFamily="34" charset="0"/>
                <a:cs typeface="+mn-cs"/>
              </a:rPr>
              <a:t> JYK-</a:t>
            </a:r>
            <a:r>
              <a:rPr lang="en-US" sz="1600" b="0" i="0" dirty="0" err="1">
                <a:effectLst/>
                <a:latin typeface="Source Sans Pro" panose="020B0503030403020204" pitchFamily="34" charset="0"/>
                <a:ea typeface="Source Sans Pro" panose="020B0503030403020204" pitchFamily="34" charset="0"/>
                <a:cs typeface="+mn-cs"/>
              </a:rPr>
              <a:t>hankkeelle</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Hankkeesta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kerrotaan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myös</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kaupungin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sosiaalisen</a:t>
            </a:r>
            <a:r>
              <a:rPr lang="en-US" sz="1600" b="0" i="0" dirty="0">
                <a:effectLst/>
                <a:latin typeface="Source Sans Pro" panose="020B0503030403020204" pitchFamily="34" charset="0"/>
                <a:ea typeface="Source Sans Pro" panose="020B0503030403020204" pitchFamily="34" charset="0"/>
                <a:cs typeface="+mn-cs"/>
              </a:rPr>
              <a:t> median </a:t>
            </a:r>
            <a:r>
              <a:rPr lang="en-US" sz="1600" b="0" i="0" dirty="0" err="1">
                <a:effectLst/>
                <a:latin typeface="Source Sans Pro" panose="020B0503030403020204" pitchFamily="34" charset="0"/>
                <a:ea typeface="Source Sans Pro" panose="020B0503030403020204" pitchFamily="34" charset="0"/>
                <a:cs typeface="+mn-cs"/>
              </a:rPr>
              <a:t>kanavissa</a:t>
            </a:r>
            <a:r>
              <a:rPr lang="en-US" sz="1600" b="0" i="0" dirty="0">
                <a:effectLst/>
                <a:latin typeface="Source Sans Pro" panose="020B0503030403020204" pitchFamily="34" charset="0"/>
                <a:ea typeface="Source Sans Pro" panose="020B0503030403020204" pitchFamily="34" charset="0"/>
                <a:cs typeface="+mn-cs"/>
              </a:rPr>
              <a:t> (Facebook, Twitter, Instagram).  </a:t>
            </a:r>
            <a:r>
              <a:rPr lang="en-US" sz="1600" b="0" i="0" dirty="0" err="1">
                <a:effectLst/>
                <a:latin typeface="Source Sans Pro" panose="020B0503030403020204" pitchFamily="34" charset="0"/>
                <a:ea typeface="Source Sans Pro" panose="020B0503030403020204" pitchFamily="34" charset="0"/>
                <a:cs typeface="+mn-cs"/>
              </a:rPr>
              <a:t>Lisäksi</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viestintäkanavina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hyödynnetään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myös</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Järvenpäämediaa</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sekä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Mestariyhtiöiden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Tila</a:t>
            </a:r>
            <a:r>
              <a:rPr lang="en-US" sz="1600" b="0" i="0" dirty="0">
                <a:effectLst/>
                <a:latin typeface="Source Sans Pro" panose="020B0503030403020204" pitchFamily="34" charset="0"/>
                <a:ea typeface="Source Sans Pro" panose="020B0503030403020204" pitchFamily="34" charset="0"/>
                <a:cs typeface="+mn-cs"/>
              </a:rPr>
              <a:t> ja </a:t>
            </a:r>
            <a:r>
              <a:rPr lang="en-US" sz="1600" b="0" i="0" dirty="0" err="1">
                <a:effectLst/>
                <a:latin typeface="Source Sans Pro" panose="020B0503030403020204" pitchFamily="34" charset="0"/>
                <a:ea typeface="Source Sans Pro" panose="020B0503030403020204" pitchFamily="34" charset="0"/>
                <a:cs typeface="+mn-cs"/>
              </a:rPr>
              <a:t>asuminen</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asiakaslehteä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Kohderyhmäviestintää</a:t>
            </a:r>
            <a:r>
              <a:rPr lang="en-US" sz="1600" b="0" i="0" dirty="0">
                <a:effectLst/>
                <a:latin typeface="Source Sans Pro" panose="020B0503030403020204" pitchFamily="34" charset="0"/>
                <a:ea typeface="Source Sans Pro" panose="020B0503030403020204" pitchFamily="34" charset="0"/>
                <a:cs typeface="+mn-cs"/>
              </a:rPr>
              <a:t> </a:t>
            </a:r>
            <a:r>
              <a:rPr lang="en-US" sz="1600" b="0" i="0" dirty="0" err="1">
                <a:effectLst/>
                <a:latin typeface="Source Sans Pro" panose="020B0503030403020204" pitchFamily="34" charset="0"/>
                <a:ea typeface="Source Sans Pro" panose="020B0503030403020204" pitchFamily="34" charset="0"/>
                <a:cs typeface="+mn-cs"/>
              </a:rPr>
              <a:t>tehd</a:t>
            </a:r>
            <a:r>
              <a:rPr lang="en-US" sz="1600" dirty="0" err="1">
                <a:latin typeface="Source Sans Pro" panose="020B0503030403020204" pitchFamily="34" charset="0"/>
                <a:ea typeface="Source Sans Pro" panose="020B0503030403020204" pitchFamily="34" charset="0"/>
                <a:cs typeface="+mn-cs"/>
              </a:rPr>
              <a:t>ään</a:t>
            </a:r>
            <a:r>
              <a:rPr lang="en-US" sz="1600" dirty="0">
                <a:latin typeface="Source Sans Pro" panose="020B0503030403020204" pitchFamily="34" charset="0"/>
                <a:ea typeface="Source Sans Pro" panose="020B0503030403020204" pitchFamily="34" charset="0"/>
                <a:cs typeface="+mn-cs"/>
              </a:rPr>
              <a:t> </a:t>
            </a:r>
            <a:r>
              <a:rPr lang="en-US" sz="1600" dirty="0" err="1">
                <a:latin typeface="Source Sans Pro" panose="020B0503030403020204" pitchFamily="34" charset="0"/>
                <a:ea typeface="Source Sans Pro" panose="020B0503030403020204" pitchFamily="34" charset="0"/>
                <a:cs typeface="+mn-cs"/>
              </a:rPr>
              <a:t>eri</a:t>
            </a:r>
            <a:r>
              <a:rPr lang="en-US" sz="1600" dirty="0">
                <a:latin typeface="Source Sans Pro" panose="020B0503030403020204" pitchFamily="34" charset="0"/>
                <a:ea typeface="Source Sans Pro" panose="020B0503030403020204" pitchFamily="34" charset="0"/>
                <a:cs typeface="+mn-cs"/>
              </a:rPr>
              <a:t> </a:t>
            </a:r>
            <a:r>
              <a:rPr lang="en-US" sz="1600" dirty="0" err="1">
                <a:latin typeface="Source Sans Pro" panose="020B0503030403020204" pitchFamily="34" charset="0"/>
                <a:ea typeface="Source Sans Pro" panose="020B0503030403020204" pitchFamily="34" charset="0"/>
                <a:cs typeface="+mn-cs"/>
              </a:rPr>
              <a:t>asiakaskanavissa</a:t>
            </a:r>
            <a:r>
              <a:rPr lang="en-US" sz="1600" dirty="0">
                <a:latin typeface="Source Sans Pro" panose="020B0503030403020204" pitchFamily="34" charset="0"/>
                <a:ea typeface="Source Sans Pro" panose="020B0503030403020204" pitchFamily="34" charset="0"/>
                <a:cs typeface="+mn-cs"/>
              </a:rPr>
              <a:t> (mm. Wilma)</a:t>
            </a:r>
            <a:endParaRPr lang="en-US" sz="1600" b="0" i="0" dirty="0">
              <a:effectLst/>
              <a:latin typeface="Source Sans Pro" panose="020B0503030403020204" pitchFamily="34" charset="0"/>
              <a:ea typeface="Source Sans Pro" panose="020B0503030403020204" pitchFamily="34" charset="0"/>
              <a:cs typeface="+mn-cs"/>
            </a:endParaRPr>
          </a:p>
          <a:p>
            <a:pPr>
              <a:lnSpc>
                <a:spcPct val="90000"/>
              </a:lnSpc>
            </a:pPr>
            <a:endParaRPr lang="en-US" sz="1100" dirty="0">
              <a:latin typeface="+mn-lt"/>
              <a:ea typeface="+mn-ea"/>
              <a:cs typeface="+mn-cs"/>
            </a:endParaRPr>
          </a:p>
        </p:txBody>
      </p:sp>
      <p:sp>
        <p:nvSpPr>
          <p:cNvPr id="5" name="Päivämäärän paikkamerkki 4">
            <a:extLst>
              <a:ext uri="{FF2B5EF4-FFF2-40B4-BE49-F238E27FC236}">
                <a16:creationId xmlns:a16="http://schemas.microsoft.com/office/drawing/2014/main" id="{87A0E3D0-A6A6-45D2-94D0-1A9AE28196E7}"/>
              </a:ext>
            </a:extLst>
          </p:cNvPr>
          <p:cNvSpPr>
            <a:spLocks noGrp="1"/>
          </p:cNvSpPr>
          <p:nvPr>
            <p:ph type="dt" sz="half" idx="14"/>
          </p:nvPr>
        </p:nvSpPr>
        <p:spPr>
          <a:xfrm>
            <a:off x="643467" y="6356350"/>
            <a:ext cx="2937933" cy="365125"/>
          </a:xfrm>
        </p:spPr>
        <p:txBody>
          <a:bodyPr vert="horz" lIns="91440" tIns="45720" rIns="91440" bIns="45720" rtlCol="0" anchor="ctr">
            <a:normAutofit/>
          </a:bodyPr>
          <a:lstStyle/>
          <a:p>
            <a:pPr>
              <a:spcAft>
                <a:spcPts val="600"/>
              </a:spcAft>
            </a:pPr>
            <a:fld id="{7220EFB3-AC19-6C4E-AC06-25AE541BC02D}" type="datetime1">
              <a:rPr lang="en-US" sz="1200">
                <a:solidFill>
                  <a:srgbClr val="FFFFFF">
                    <a:alpha val="80000"/>
                  </a:srgbClr>
                </a:solidFill>
                <a:latin typeface="+mn-lt"/>
                <a:ea typeface="+mn-ea"/>
                <a:cs typeface="+mn-cs"/>
              </a:rPr>
              <a:pPr>
                <a:spcAft>
                  <a:spcPts val="600"/>
                </a:spcAft>
              </a:pPr>
              <a:t>9/22/2021</a:t>
            </a:fld>
            <a:endParaRPr lang="en-US" sz="1200">
              <a:solidFill>
                <a:srgbClr val="FFFFFF">
                  <a:alpha val="80000"/>
                </a:srgbClr>
              </a:solidFill>
              <a:latin typeface="+mn-lt"/>
              <a:ea typeface="+mn-ea"/>
              <a:cs typeface="+mn-cs"/>
            </a:endParaRPr>
          </a:p>
        </p:txBody>
      </p:sp>
      <p:sp>
        <p:nvSpPr>
          <p:cNvPr id="7" name="Dian numeron paikkamerkki 6">
            <a:extLst>
              <a:ext uri="{FF2B5EF4-FFF2-40B4-BE49-F238E27FC236}">
                <a16:creationId xmlns:a16="http://schemas.microsoft.com/office/drawing/2014/main" id="{FFAE75A4-EA2C-42AE-8703-DDF1ADCBE4E5}"/>
              </a:ext>
            </a:extLst>
          </p:cNvPr>
          <p:cNvSpPr>
            <a:spLocks noGrp="1"/>
          </p:cNvSpPr>
          <p:nvPr>
            <p:ph type="sldNum" sz="quarter" idx="16"/>
          </p:nvPr>
        </p:nvSpPr>
        <p:spPr>
          <a:xfrm>
            <a:off x="10534650" y="6356350"/>
            <a:ext cx="819150" cy="365125"/>
          </a:xfrm>
        </p:spPr>
        <p:txBody>
          <a:bodyPr vert="horz" lIns="91440" tIns="45720" rIns="91440" bIns="45720" rtlCol="0" anchor="ctr">
            <a:normAutofit/>
          </a:bodyPr>
          <a:lstStyle/>
          <a:p>
            <a:pPr algn="r">
              <a:spcAft>
                <a:spcPts val="600"/>
              </a:spcAft>
            </a:pPr>
            <a:fld id="{1578E46A-2119-334F-A42A-D6938F0C7581}" type="slidenum">
              <a:rPr lang="en-US" sz="1200">
                <a:solidFill>
                  <a:prstClr val="black">
                    <a:tint val="75000"/>
                  </a:prstClr>
                </a:solidFill>
                <a:latin typeface="+mn-lt"/>
                <a:ea typeface="+mn-ea"/>
                <a:cs typeface="+mn-cs"/>
              </a:rPr>
              <a:pPr algn="r">
                <a:spcAft>
                  <a:spcPts val="600"/>
                </a:spcAft>
              </a:pPr>
              <a:t>15</a:t>
            </a:fld>
            <a:endParaRPr lang="en-US" sz="1200">
              <a:solidFill>
                <a:prstClr val="black">
                  <a:tint val="75000"/>
                </a:prstClr>
              </a:solidFill>
              <a:latin typeface="+mn-lt"/>
              <a:ea typeface="+mn-ea"/>
              <a:cs typeface="+mn-cs"/>
            </a:endParaRPr>
          </a:p>
        </p:txBody>
      </p:sp>
    </p:spTree>
    <p:extLst>
      <p:ext uri="{BB962C8B-B14F-4D97-AF65-F5344CB8AC3E}">
        <p14:creationId xmlns:p14="http://schemas.microsoft.com/office/powerpoint/2010/main" val="389247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94A6150-4E94-4EC2-A273-84D1B7493EC9}"/>
              </a:ext>
            </a:extLst>
          </p:cNvPr>
          <p:cNvSpPr>
            <a:spLocks noGrp="1"/>
          </p:cNvSpPr>
          <p:nvPr>
            <p:ph sz="quarter" idx="13"/>
          </p:nvPr>
        </p:nvSpPr>
        <p:spPr>
          <a:xfrm>
            <a:off x="593415" y="180940"/>
            <a:ext cx="4494277" cy="7965649"/>
          </a:xfrm>
        </p:spPr>
        <p:txBody>
          <a:bodyPr>
            <a:normAutofit/>
          </a:bodyPr>
          <a:lstStyle/>
          <a:p>
            <a:pPr marL="0" indent="0">
              <a:buNone/>
            </a:pPr>
            <a:r>
              <a:rPr lang="fi-FI" sz="2800" dirty="0">
                <a:latin typeface="Source Sans Pro" panose="020B0503030403020204" pitchFamily="34" charset="0"/>
                <a:ea typeface="Source Sans Pro" panose="020B0503030403020204" pitchFamily="34" charset="0"/>
              </a:rPr>
              <a:t>… ja osallisuudessa</a:t>
            </a:r>
          </a:p>
          <a:p>
            <a:pPr marL="0" indent="0" algn="l" rtl="0" fontAlgn="base">
              <a:buNone/>
            </a:pPr>
            <a:r>
              <a:rPr lang="fi-FI" sz="1200" b="0" i="0" dirty="0">
                <a:solidFill>
                  <a:srgbClr val="000000"/>
                </a:solidFill>
                <a:effectLst/>
                <a:latin typeface="Source Sans Pro" panose="020B0503030403020204" pitchFamily="34" charset="0"/>
                <a:ea typeface="Source Sans Pro" panose="020B0503030403020204" pitchFamily="34" charset="0"/>
              </a:rPr>
              <a:t>Osallisuuden tarkoituksena on olla työkalu joka valmistaa muutokseen ja tuottaa suunnitteluun käyttäjien ja asukkaiden ääntä. </a:t>
            </a:r>
          </a:p>
          <a:p>
            <a:pPr marL="0" indent="0" algn="l" rtl="0" fontAlgn="base">
              <a:buNone/>
            </a:pPr>
            <a:r>
              <a:rPr lang="fi-FI" sz="1200" b="0" i="0" dirty="0">
                <a:solidFill>
                  <a:srgbClr val="000000"/>
                </a:solidFill>
                <a:effectLst/>
                <a:latin typeface="Source Sans Pro" panose="020B0503030403020204" pitchFamily="34" charset="0"/>
                <a:ea typeface="Source Sans Pro" panose="020B0503030403020204" pitchFamily="34" charset="0"/>
              </a:rPr>
              <a:t>JYK-hankkeen erityisyytenä yhteistyö Euroopan Investointipankin kanssa.</a:t>
            </a:r>
          </a:p>
          <a:p>
            <a:pPr marL="0" indent="0" algn="l" rtl="0" fontAlgn="base">
              <a:buNone/>
            </a:pPr>
            <a:r>
              <a:rPr lang="fi-FI" sz="1200" b="1" i="0" dirty="0">
                <a:solidFill>
                  <a:srgbClr val="000000"/>
                </a:solidFill>
                <a:effectLst/>
                <a:latin typeface="Source Sans Pro" panose="020B0503030403020204" pitchFamily="34" charset="0"/>
                <a:ea typeface="Source Sans Pro" panose="020B0503030403020204" pitchFamily="34" charset="0"/>
              </a:rPr>
              <a:t>Tila: </a:t>
            </a:r>
            <a:r>
              <a:rPr lang="fi-FI" sz="1200" b="0" i="0" dirty="0">
                <a:solidFill>
                  <a:srgbClr val="000000"/>
                </a:solidFill>
                <a:effectLst/>
                <a:latin typeface="Source Sans Pro" panose="020B0503030403020204" pitchFamily="34" charset="0"/>
                <a:ea typeface="Source Sans Pro" panose="020B0503030403020204" pitchFamily="34" charset="0"/>
              </a:rPr>
              <a:t>Pohdimme </a:t>
            </a:r>
            <a:r>
              <a:rPr lang="fi-FI" sz="1200" b="1" i="0" dirty="0">
                <a:solidFill>
                  <a:srgbClr val="000000"/>
                </a:solidFill>
                <a:effectLst/>
                <a:latin typeface="Source Sans Pro" panose="020B0503030403020204" pitchFamily="34" charset="0"/>
                <a:ea typeface="Source Sans Pro" panose="020B0503030403020204" pitchFamily="34" charset="0"/>
              </a:rPr>
              <a:t>millä edellytyksillä monikäyttöisyys toteutuu </a:t>
            </a:r>
            <a:r>
              <a:rPr lang="fi-FI" sz="1200" b="0" i="0" dirty="0">
                <a:solidFill>
                  <a:srgbClr val="000000"/>
                </a:solidFill>
                <a:effectLst/>
                <a:latin typeface="Source Sans Pro" panose="020B0503030403020204" pitchFamily="34" charset="0"/>
                <a:ea typeface="Source Sans Pro" panose="020B0503030403020204" pitchFamily="34" charset="0"/>
              </a:rPr>
              <a:t>ja laadimme yhteiset pelisäännöt tilankäytölle. Yleisötilaisuuksia pidetään yleissuunnittelu-, rakentamisen ja käyttöönoton vaiheisiin. </a:t>
            </a:r>
          </a:p>
          <a:p>
            <a:pPr marL="0" indent="0" fontAlgn="base">
              <a:buNone/>
            </a:pPr>
            <a:r>
              <a:rPr lang="fi-FI" sz="1200" b="1" i="0" dirty="0">
                <a:solidFill>
                  <a:srgbClr val="000000"/>
                </a:solidFill>
                <a:effectLst/>
                <a:latin typeface="Source Sans Pro" panose="020B0503030403020204" pitchFamily="34" charset="0"/>
                <a:ea typeface="Source Sans Pro" panose="020B0503030403020204" pitchFamily="34" charset="0"/>
              </a:rPr>
              <a:t>Henkilöstö ja käyttäjät</a:t>
            </a:r>
            <a:r>
              <a:rPr lang="fi-FI" sz="1200" b="1" dirty="0">
                <a:solidFill>
                  <a:srgbClr val="000000"/>
                </a:solidFill>
                <a:latin typeface="Source Sans Pro" panose="020B0503030403020204" pitchFamily="34" charset="0"/>
                <a:ea typeface="Source Sans Pro" panose="020B0503030403020204" pitchFamily="34" charset="0"/>
              </a:rPr>
              <a:t>:</a:t>
            </a:r>
            <a:r>
              <a:rPr lang="fi-FI" sz="1200" b="0" i="0" dirty="0">
                <a:solidFill>
                  <a:srgbClr val="000000"/>
                </a:solidFill>
                <a:effectLst/>
                <a:latin typeface="Source Sans Pro" panose="020B0503030403020204" pitchFamily="34" charset="0"/>
                <a:ea typeface="Source Sans Pro" panose="020B0503030403020204" pitchFamily="34" charset="0"/>
              </a:rPr>
              <a:t> </a:t>
            </a:r>
            <a:r>
              <a:rPr lang="fi-FI" sz="1200" i="0" dirty="0">
                <a:solidFill>
                  <a:srgbClr val="000000"/>
                </a:solidFill>
                <a:effectLst/>
                <a:latin typeface="Source Sans Pro" panose="020B0503030403020204" pitchFamily="34" charset="0"/>
                <a:ea typeface="Source Sans Pro" panose="020B0503030403020204" pitchFamily="34" charset="0"/>
              </a:rPr>
              <a:t>Yhteistoiminnallinen suunnittelu</a:t>
            </a:r>
            <a:r>
              <a:rPr lang="fi-FI" sz="1200" dirty="0">
                <a:solidFill>
                  <a:srgbClr val="000000"/>
                </a:solidFill>
                <a:latin typeface="Source Sans Pro" panose="020B0503030403020204" pitchFamily="34" charset="0"/>
                <a:ea typeface="Source Sans Pro" panose="020B0503030403020204" pitchFamily="34" charset="0"/>
              </a:rPr>
              <a:t> käyttäjätyöpajoissa ja foorumeissa</a:t>
            </a:r>
            <a:endParaRPr lang="fi-FI" sz="1200" i="0" dirty="0">
              <a:solidFill>
                <a:srgbClr val="000000"/>
              </a:solidFill>
              <a:effectLst/>
              <a:latin typeface="Source Sans Pro" panose="020B0503030403020204" pitchFamily="34" charset="0"/>
              <a:ea typeface="Source Sans Pro" panose="020B0503030403020204" pitchFamily="34" charset="0"/>
            </a:endParaRPr>
          </a:p>
          <a:p>
            <a:pPr algn="l" rtl="0" fontAlgn="base"/>
            <a:r>
              <a:rPr lang="fi-FI" sz="1200" b="0" i="0" dirty="0">
                <a:solidFill>
                  <a:srgbClr val="000000"/>
                </a:solidFill>
                <a:effectLst/>
                <a:latin typeface="Source Sans Pro" panose="020B0503030403020204" pitchFamily="34" charset="0"/>
                <a:ea typeface="Source Sans Pro" panose="020B0503030403020204" pitchFamily="34" charset="0"/>
              </a:rPr>
              <a:t>Henkilöstö, käyttäjät, Mestaritoiminta, arkkitehti, muu suunnitteluryhmä ja Järvenpään kaupunki.</a:t>
            </a:r>
          </a:p>
          <a:p>
            <a:pPr algn="l" rtl="0" fontAlgn="base"/>
            <a:r>
              <a:rPr lang="fi-FI" sz="1200" b="0" i="0" dirty="0">
                <a:solidFill>
                  <a:srgbClr val="000000"/>
                </a:solidFill>
                <a:effectLst/>
                <a:latin typeface="Source Sans Pro" panose="020B0503030403020204" pitchFamily="34" charset="0"/>
                <a:ea typeface="Source Sans Pro" panose="020B0503030403020204" pitchFamily="34" charset="0"/>
              </a:rPr>
              <a:t>Yhteistoiminta on säännöllistä: </a:t>
            </a:r>
            <a:r>
              <a:rPr lang="fi-FI" sz="1200" b="0" i="0" dirty="0" err="1">
                <a:solidFill>
                  <a:srgbClr val="000000"/>
                </a:solidFill>
                <a:effectLst/>
                <a:latin typeface="Source Sans Pro" panose="020B0503030403020204" pitchFamily="34" charset="0"/>
                <a:ea typeface="Source Sans Pro" panose="020B0503030403020204" pitchFamily="34" charset="0"/>
              </a:rPr>
              <a:t>JYKin</a:t>
            </a:r>
            <a:r>
              <a:rPr lang="fi-FI" sz="1200" b="0" i="0" dirty="0">
                <a:solidFill>
                  <a:srgbClr val="000000"/>
                </a:solidFill>
                <a:effectLst/>
                <a:latin typeface="Source Sans Pro" panose="020B0503030403020204" pitchFamily="34" charset="0"/>
                <a:ea typeface="Source Sans Pro" panose="020B0503030403020204" pitchFamily="34" charset="0"/>
              </a:rPr>
              <a:t> rehtori käy suunnittelun yksityiskohdat opetushenkilökunnan kanssa läpi. Menetelminä ovat käyttäjätyöpajat ja käyttäjäfoorumit. </a:t>
            </a:r>
            <a:r>
              <a:rPr lang="fi-FI" sz="1200" dirty="0">
                <a:solidFill>
                  <a:srgbClr val="000000"/>
                </a:solidFill>
                <a:latin typeface="Source Sans Pro" panose="020B0503030403020204" pitchFamily="34" charset="0"/>
                <a:ea typeface="Source Sans Pro" panose="020B0503030403020204" pitchFamily="34" charset="0"/>
              </a:rPr>
              <a:t>Henkilökunnan lisäksi kolmas sektori ja hyvinvoinnin toimijat kuten Järvenpään Opisto </a:t>
            </a:r>
            <a:r>
              <a:rPr lang="fi-FI" sz="1200" b="0" i="0" dirty="0">
                <a:solidFill>
                  <a:srgbClr val="000000"/>
                </a:solidFill>
                <a:effectLst/>
                <a:latin typeface="Source Sans Pro" panose="020B0503030403020204" pitchFamily="34" charset="0"/>
                <a:ea typeface="Source Sans Pro" panose="020B0503030403020204" pitchFamily="34" charset="0"/>
              </a:rPr>
              <a:t>kommentoivat esityksiä, ja kommentoitu esitys viedään edelleen hankkeen projektiryhmään ja sen päätöksellä suunnitteluun</a:t>
            </a:r>
            <a:r>
              <a:rPr lang="fi-FI" sz="1200" b="1" i="0" dirty="0">
                <a:solidFill>
                  <a:srgbClr val="000000"/>
                </a:solidFill>
                <a:effectLst/>
                <a:latin typeface="Source Sans Pro" panose="020B0503030403020204" pitchFamily="34" charset="0"/>
                <a:ea typeface="Source Sans Pro" panose="020B0503030403020204" pitchFamily="34" charset="0"/>
              </a:rPr>
              <a:t>. </a:t>
            </a:r>
            <a:r>
              <a:rPr lang="fi-FI" sz="1200" b="0" i="0" dirty="0">
                <a:solidFill>
                  <a:srgbClr val="000000"/>
                </a:solidFill>
                <a:effectLst/>
                <a:latin typeface="Source Sans Pro" panose="020B0503030403020204" pitchFamily="34" charset="0"/>
                <a:ea typeface="Source Sans Pro" panose="020B0503030403020204" pitchFamily="34" charset="0"/>
              </a:rPr>
              <a:t> </a:t>
            </a:r>
          </a:p>
          <a:p>
            <a:pPr fontAlgn="base"/>
            <a:r>
              <a:rPr lang="fi-FI" sz="1200" dirty="0">
                <a:solidFill>
                  <a:srgbClr val="000000"/>
                </a:solidFill>
                <a:latin typeface="Source Sans Pro" panose="020B0503030403020204" pitchFamily="34" charset="0"/>
                <a:ea typeface="Source Sans Pro" panose="020B0503030403020204" pitchFamily="34" charset="0"/>
              </a:rPr>
              <a:t>P</a:t>
            </a:r>
            <a:r>
              <a:rPr lang="fi-FI" sz="1200" b="0" i="0" dirty="0">
                <a:solidFill>
                  <a:srgbClr val="000000"/>
                </a:solidFill>
                <a:effectLst/>
                <a:latin typeface="Source Sans Pro" panose="020B0503030403020204" pitchFamily="34" charset="0"/>
                <a:ea typeface="Source Sans Pro" panose="020B0503030403020204" pitchFamily="34" charset="0"/>
              </a:rPr>
              <a:t>untaroivaa keskustelua tulevasta arjesta ja juhlasta uudessa koulussa. Keskustelun tavoitteena on syventää omaa ymmärrystä ja jakaa kokemuksia monikäyttötiloista muiden kanssa.   </a:t>
            </a:r>
          </a:p>
          <a:p>
            <a:pPr marL="0" indent="0" algn="l" rtl="0" fontAlgn="base">
              <a:buNone/>
            </a:pPr>
            <a:r>
              <a:rPr lang="fi-FI" sz="1200" b="0" i="0" dirty="0">
                <a:solidFill>
                  <a:srgbClr val="000000"/>
                </a:solidFill>
                <a:effectLst/>
                <a:latin typeface="Source Sans Pro" panose="020B0503030403020204" pitchFamily="34" charset="0"/>
                <a:ea typeface="Source Sans Pro" panose="020B0503030403020204" pitchFamily="34" charset="0"/>
              </a:rPr>
              <a:t>.</a:t>
            </a:r>
          </a:p>
        </p:txBody>
      </p:sp>
      <p:sp>
        <p:nvSpPr>
          <p:cNvPr id="5" name="Päivämäärän paikkamerkki 4">
            <a:extLst>
              <a:ext uri="{FF2B5EF4-FFF2-40B4-BE49-F238E27FC236}">
                <a16:creationId xmlns:a16="http://schemas.microsoft.com/office/drawing/2014/main" id="{87A0E3D0-A6A6-45D2-94D0-1A9AE28196E7}"/>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6" name="Alatunnisteen paikkamerkki 5">
            <a:extLst>
              <a:ext uri="{FF2B5EF4-FFF2-40B4-BE49-F238E27FC236}">
                <a16:creationId xmlns:a16="http://schemas.microsoft.com/office/drawing/2014/main" id="{91678ECD-3BF4-45C2-AE8E-6FCB9B946BB2}"/>
              </a:ext>
            </a:extLst>
          </p:cNvPr>
          <p:cNvSpPr>
            <a:spLocks noGrp="1"/>
          </p:cNvSpPr>
          <p:nvPr>
            <p:ph type="ftr" sz="quarter" idx="15"/>
          </p:nvPr>
        </p:nvSpPr>
        <p:spPr/>
        <p:txBody>
          <a:bodyPr/>
          <a:lstStyle/>
          <a:p>
            <a:r>
              <a:rPr lang="fi-FI"/>
              <a:t>JYK yleisötilaisuus</a:t>
            </a:r>
          </a:p>
        </p:txBody>
      </p:sp>
      <p:sp>
        <p:nvSpPr>
          <p:cNvPr id="7" name="Dian numeron paikkamerkki 6">
            <a:extLst>
              <a:ext uri="{FF2B5EF4-FFF2-40B4-BE49-F238E27FC236}">
                <a16:creationId xmlns:a16="http://schemas.microsoft.com/office/drawing/2014/main" id="{FFAE75A4-EA2C-42AE-8703-DDF1ADCBE4E5}"/>
              </a:ext>
            </a:extLst>
          </p:cNvPr>
          <p:cNvSpPr>
            <a:spLocks noGrp="1"/>
          </p:cNvSpPr>
          <p:nvPr>
            <p:ph type="sldNum" sz="quarter" idx="16"/>
          </p:nvPr>
        </p:nvSpPr>
        <p:spPr/>
        <p:txBody>
          <a:bodyPr/>
          <a:lstStyle/>
          <a:p>
            <a:fld id="{1578E46A-2119-334F-A42A-D6938F0C7581}" type="slidenum">
              <a:rPr lang="fi-FI" smtClean="0"/>
              <a:pPr/>
              <a:t>16</a:t>
            </a:fld>
            <a:endParaRPr lang="fi-FI"/>
          </a:p>
        </p:txBody>
      </p:sp>
      <p:pic>
        <p:nvPicPr>
          <p:cNvPr id="4" name="Kuva 3" descr="Kuva, joka sisältää kohteen henkilö, sisä, urheilu, väkijoukko&#10;&#10;Kuvaus luotu automaattisesti">
            <a:extLst>
              <a:ext uri="{FF2B5EF4-FFF2-40B4-BE49-F238E27FC236}">
                <a16:creationId xmlns:a16="http://schemas.microsoft.com/office/drawing/2014/main" id="{E9D3E72D-26E0-4BD7-8C68-3366FF5D8CF0}"/>
              </a:ext>
            </a:extLst>
          </p:cNvPr>
          <p:cNvPicPr>
            <a:picLocks noChangeAspect="1"/>
          </p:cNvPicPr>
          <p:nvPr/>
        </p:nvPicPr>
        <p:blipFill>
          <a:blip r:embed="rId3"/>
          <a:stretch>
            <a:fillRect/>
          </a:stretch>
        </p:blipFill>
        <p:spPr>
          <a:xfrm>
            <a:off x="5454237" y="2477755"/>
            <a:ext cx="5386588" cy="3591059"/>
          </a:xfrm>
          <a:prstGeom prst="rect">
            <a:avLst/>
          </a:prstGeom>
        </p:spPr>
      </p:pic>
      <p:sp>
        <p:nvSpPr>
          <p:cNvPr id="9" name="Tekstiruutu 8">
            <a:extLst>
              <a:ext uri="{FF2B5EF4-FFF2-40B4-BE49-F238E27FC236}">
                <a16:creationId xmlns:a16="http://schemas.microsoft.com/office/drawing/2014/main" id="{C52E289B-7314-4FF1-BD3E-8259D9156240}"/>
              </a:ext>
            </a:extLst>
          </p:cNvPr>
          <p:cNvSpPr txBox="1"/>
          <p:nvPr/>
        </p:nvSpPr>
        <p:spPr>
          <a:xfrm>
            <a:off x="5454237" y="192229"/>
            <a:ext cx="5791267" cy="2154436"/>
          </a:xfrm>
          <a:prstGeom prst="rect">
            <a:avLst/>
          </a:prstGeom>
          <a:noFill/>
        </p:spPr>
        <p:txBody>
          <a:bodyPr wrap="square">
            <a:spAutoFit/>
          </a:bodyPr>
          <a:lstStyle/>
          <a:p>
            <a:pPr marL="0" indent="0" algn="l" rtl="0" fontAlgn="base">
              <a:buNone/>
            </a:pPr>
            <a:r>
              <a:rPr lang="fi-FI" sz="1800" b="1" i="0">
                <a:solidFill>
                  <a:srgbClr val="000000"/>
                </a:solidFill>
                <a:effectLst/>
                <a:latin typeface="Source Sans Pro" panose="020B0503030403020204" pitchFamily="34" charset="0"/>
                <a:ea typeface="Source Sans Pro" panose="020B0503030403020204" pitchFamily="34" charset="0"/>
              </a:rPr>
              <a:t>Lapset osallisena taidehankinnoissa, pihasuunnittelussa</a:t>
            </a:r>
          </a:p>
          <a:p>
            <a:pPr marL="0" indent="0" algn="l" rtl="0" fontAlgn="base">
              <a:buNone/>
            </a:pPr>
            <a:r>
              <a:rPr lang="fi-FI" sz="1400" b="0" i="0">
                <a:solidFill>
                  <a:srgbClr val="000000"/>
                </a:solidFill>
                <a:effectLst/>
                <a:latin typeface="Source Sans Pro" panose="020B0503030403020204" pitchFamily="34" charset="0"/>
                <a:ea typeface="Source Sans Pro" panose="020B0503030403020204" pitchFamily="34" charset="0"/>
              </a:rPr>
              <a:t>Järvenpään opetus- ja varhaiskasvatussuunnitelman keskiössä on aktiivisen oppilaan / lapsen toimijuus ja oppiminen vuorovaikutuksessa. Jotta lapsi uskaltaa toimia, on hänen koettava olevansa hyväksytty, arvostettu ja turvassa. Lapset pääsevät osallistumaan tilojen ja muun muassa piha-alueiden suunnitteluun sekä käyttäjäarviointiin ja -kehitykseen. Menetelmänä voi turvallisen ja hyvän oppimisen ympäristön timantti-työpaja, keskustelut ja prosessidraama</a:t>
            </a:r>
            <a:endParaRPr lang="fi-FI" sz="1400"/>
          </a:p>
        </p:txBody>
      </p:sp>
    </p:spTree>
    <p:extLst>
      <p:ext uri="{BB962C8B-B14F-4D97-AF65-F5344CB8AC3E}">
        <p14:creationId xmlns:p14="http://schemas.microsoft.com/office/powerpoint/2010/main" val="248728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äivämäärän paikkamerkki 4">
            <a:extLst>
              <a:ext uri="{FF2B5EF4-FFF2-40B4-BE49-F238E27FC236}">
                <a16:creationId xmlns:a16="http://schemas.microsoft.com/office/drawing/2014/main" id="{87A0E3D0-A6A6-45D2-94D0-1A9AE28196E7}"/>
              </a:ext>
            </a:extLst>
          </p:cNvPr>
          <p:cNvSpPr>
            <a:spLocks noGrp="1"/>
          </p:cNvSpPr>
          <p:nvPr>
            <p:ph type="dt" sz="half" idx="14"/>
          </p:nvPr>
        </p:nvSpPr>
        <p:spPr/>
        <p:txBody>
          <a:bodyPr/>
          <a:lstStyle/>
          <a:p>
            <a:fld id="{7220EFB3-AC19-6C4E-AC06-25AE541BC02D}" type="datetime1">
              <a:rPr lang="fi-FI" smtClean="0"/>
              <a:t>22.9.2021</a:t>
            </a:fld>
            <a:endParaRPr lang="fi-FI"/>
          </a:p>
        </p:txBody>
      </p:sp>
      <p:sp>
        <p:nvSpPr>
          <p:cNvPr id="7" name="Dian numeron paikkamerkki 6">
            <a:extLst>
              <a:ext uri="{FF2B5EF4-FFF2-40B4-BE49-F238E27FC236}">
                <a16:creationId xmlns:a16="http://schemas.microsoft.com/office/drawing/2014/main" id="{FFAE75A4-EA2C-42AE-8703-DDF1ADCBE4E5}"/>
              </a:ext>
            </a:extLst>
          </p:cNvPr>
          <p:cNvSpPr>
            <a:spLocks noGrp="1"/>
          </p:cNvSpPr>
          <p:nvPr>
            <p:ph type="sldNum" sz="quarter" idx="16"/>
          </p:nvPr>
        </p:nvSpPr>
        <p:spPr/>
        <p:txBody>
          <a:bodyPr/>
          <a:lstStyle/>
          <a:p>
            <a:fld id="{1578E46A-2119-334F-A42A-D6938F0C7581}" type="slidenum">
              <a:rPr lang="fi-FI" smtClean="0"/>
              <a:pPr/>
              <a:t>17</a:t>
            </a:fld>
            <a:endParaRPr lang="fi-FI"/>
          </a:p>
        </p:txBody>
      </p:sp>
      <p:pic>
        <p:nvPicPr>
          <p:cNvPr id="11" name="Kuva 10" descr="Kuva, joka sisältää kohteen teksti&#10;&#10;Kuvaus luotu automaattisesti">
            <a:extLst>
              <a:ext uri="{FF2B5EF4-FFF2-40B4-BE49-F238E27FC236}">
                <a16:creationId xmlns:a16="http://schemas.microsoft.com/office/drawing/2014/main" id="{9EFC8AF7-4CA2-4E13-BE6D-B1CA86C0066F}"/>
              </a:ext>
            </a:extLst>
          </p:cNvPr>
          <p:cNvPicPr>
            <a:picLocks noChangeAspect="1"/>
          </p:cNvPicPr>
          <p:nvPr/>
        </p:nvPicPr>
        <p:blipFill>
          <a:blip r:embed="rId3"/>
          <a:stretch>
            <a:fillRect/>
          </a:stretch>
        </p:blipFill>
        <p:spPr>
          <a:xfrm>
            <a:off x="1124557" y="62090"/>
            <a:ext cx="9717110" cy="6858000"/>
          </a:xfrm>
          <a:prstGeom prst="rect">
            <a:avLst/>
          </a:prstGeom>
        </p:spPr>
      </p:pic>
      <p:sp>
        <p:nvSpPr>
          <p:cNvPr id="13" name="Suorakulmio 12">
            <a:extLst>
              <a:ext uri="{FF2B5EF4-FFF2-40B4-BE49-F238E27FC236}">
                <a16:creationId xmlns:a16="http://schemas.microsoft.com/office/drawing/2014/main" id="{8DAB0DF9-6AE8-48DA-8C02-210835F9D4F1}"/>
              </a:ext>
            </a:extLst>
          </p:cNvPr>
          <p:cNvSpPr/>
          <p:nvPr/>
        </p:nvSpPr>
        <p:spPr>
          <a:xfrm>
            <a:off x="473338" y="2161823"/>
            <a:ext cx="1886544" cy="53057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Tietoa</a:t>
            </a:r>
          </a:p>
        </p:txBody>
      </p:sp>
      <p:sp>
        <p:nvSpPr>
          <p:cNvPr id="14" name="Suorakulmio 13">
            <a:extLst>
              <a:ext uri="{FF2B5EF4-FFF2-40B4-BE49-F238E27FC236}">
                <a16:creationId xmlns:a16="http://schemas.microsoft.com/office/drawing/2014/main" id="{E84CDB35-9EBF-4F25-A849-110C38A8C9EF}"/>
              </a:ext>
            </a:extLst>
          </p:cNvPr>
          <p:cNvSpPr/>
          <p:nvPr/>
        </p:nvSpPr>
        <p:spPr>
          <a:xfrm>
            <a:off x="779896" y="5334000"/>
            <a:ext cx="1886544" cy="53057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Tutustuminen</a:t>
            </a:r>
          </a:p>
        </p:txBody>
      </p:sp>
      <p:sp>
        <p:nvSpPr>
          <p:cNvPr id="15" name="Suorakulmio 14">
            <a:extLst>
              <a:ext uri="{FF2B5EF4-FFF2-40B4-BE49-F238E27FC236}">
                <a16:creationId xmlns:a16="http://schemas.microsoft.com/office/drawing/2014/main" id="{1B97219E-8F0A-4365-9B35-78F835977AAD}"/>
              </a:ext>
            </a:extLst>
          </p:cNvPr>
          <p:cNvSpPr/>
          <p:nvPr/>
        </p:nvSpPr>
        <p:spPr>
          <a:xfrm>
            <a:off x="9268418" y="2153356"/>
            <a:ext cx="1886544" cy="53057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Valmistautuminen</a:t>
            </a:r>
          </a:p>
        </p:txBody>
      </p:sp>
      <p:sp>
        <p:nvSpPr>
          <p:cNvPr id="16" name="Suorakulmio 15">
            <a:extLst>
              <a:ext uri="{FF2B5EF4-FFF2-40B4-BE49-F238E27FC236}">
                <a16:creationId xmlns:a16="http://schemas.microsoft.com/office/drawing/2014/main" id="{EC399D07-D6C0-4108-B969-62DD7B6C527D}"/>
              </a:ext>
            </a:extLst>
          </p:cNvPr>
          <p:cNvSpPr/>
          <p:nvPr/>
        </p:nvSpPr>
        <p:spPr>
          <a:xfrm>
            <a:off x="9488898" y="4803422"/>
            <a:ext cx="1886544" cy="53057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Sopeutuminen</a:t>
            </a:r>
          </a:p>
        </p:txBody>
      </p:sp>
    </p:spTree>
    <p:extLst>
      <p:ext uri="{BB962C8B-B14F-4D97-AF65-F5344CB8AC3E}">
        <p14:creationId xmlns:p14="http://schemas.microsoft.com/office/powerpoint/2010/main" val="108667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341D-538A-C847-B465-4DF1D223015A}"/>
              </a:ext>
            </a:extLst>
          </p:cNvPr>
          <p:cNvSpPr>
            <a:spLocks noGrp="1"/>
          </p:cNvSpPr>
          <p:nvPr>
            <p:ph type="title"/>
          </p:nvPr>
        </p:nvSpPr>
        <p:spPr>
          <a:xfrm>
            <a:off x="589449" y="1274180"/>
            <a:ext cx="6555628" cy="999405"/>
          </a:xfrm>
        </p:spPr>
        <p:txBody>
          <a:bodyPr>
            <a:normAutofit fontScale="90000"/>
          </a:bodyPr>
          <a:lstStyle/>
          <a:p>
            <a:r>
              <a:rPr lang="fi-FI" dirty="0"/>
              <a:t>Kysy ja kommentoi</a:t>
            </a:r>
            <a:br>
              <a:rPr lang="fi-FI" dirty="0"/>
            </a:br>
            <a:br>
              <a:rPr lang="fi-FI" dirty="0"/>
            </a:br>
            <a:endParaRPr lang="fi-FI" dirty="0"/>
          </a:p>
        </p:txBody>
      </p:sp>
      <p:sp>
        <p:nvSpPr>
          <p:cNvPr id="5" name="Date Placeholder 4">
            <a:extLst>
              <a:ext uri="{FF2B5EF4-FFF2-40B4-BE49-F238E27FC236}">
                <a16:creationId xmlns:a16="http://schemas.microsoft.com/office/drawing/2014/main" id="{DA5382B1-26CA-4F40-8DF8-5C826951B72A}"/>
              </a:ext>
            </a:extLst>
          </p:cNvPr>
          <p:cNvSpPr>
            <a:spLocks noGrp="1"/>
          </p:cNvSpPr>
          <p:nvPr>
            <p:ph type="dt" sz="half" idx="14"/>
          </p:nvPr>
        </p:nvSpPr>
        <p:spPr/>
        <p:txBody>
          <a:bodyPr/>
          <a:lstStyle/>
          <a:p>
            <a:fld id="{F78D3C52-C268-104D-B59B-4751FCB56570}" type="datetime1">
              <a:rPr lang="fi-FI" smtClean="0"/>
              <a:t>22.9.2021</a:t>
            </a:fld>
            <a:endParaRPr lang="fi-FI"/>
          </a:p>
        </p:txBody>
      </p:sp>
      <p:sp>
        <p:nvSpPr>
          <p:cNvPr id="7" name="Slide Number Placeholder 6">
            <a:extLst>
              <a:ext uri="{FF2B5EF4-FFF2-40B4-BE49-F238E27FC236}">
                <a16:creationId xmlns:a16="http://schemas.microsoft.com/office/drawing/2014/main" id="{7D4509BC-B10F-9E44-9C35-607BBB071AF1}"/>
              </a:ext>
            </a:extLst>
          </p:cNvPr>
          <p:cNvSpPr>
            <a:spLocks noGrp="1"/>
          </p:cNvSpPr>
          <p:nvPr>
            <p:ph type="sldNum" sz="quarter" idx="16"/>
          </p:nvPr>
        </p:nvSpPr>
        <p:spPr/>
        <p:txBody>
          <a:bodyPr/>
          <a:lstStyle/>
          <a:p>
            <a:fld id="{1578E46A-2119-334F-A42A-D6938F0C7581}" type="slidenum">
              <a:rPr lang="fi-FI" dirty="0" smtClean="0"/>
              <a:pPr/>
              <a:t>18</a:t>
            </a:fld>
            <a:endParaRPr lang="fi-FI"/>
          </a:p>
        </p:txBody>
      </p:sp>
      <p:sp>
        <p:nvSpPr>
          <p:cNvPr id="4" name="Text Placeholder 3">
            <a:extLst>
              <a:ext uri="{FF2B5EF4-FFF2-40B4-BE49-F238E27FC236}">
                <a16:creationId xmlns:a16="http://schemas.microsoft.com/office/drawing/2014/main" id="{4C0485DD-DA39-EA41-A430-4CBEB0D5A0FB}"/>
              </a:ext>
            </a:extLst>
          </p:cNvPr>
          <p:cNvSpPr>
            <a:spLocks noGrp="1"/>
          </p:cNvSpPr>
          <p:nvPr>
            <p:ph type="body" sz="quarter" idx="17"/>
          </p:nvPr>
        </p:nvSpPr>
        <p:spPr/>
        <p:txBody>
          <a:bodyPr/>
          <a:lstStyle/>
          <a:p>
            <a:r>
              <a:rPr lang="fi-FI"/>
              <a:t>Kiitos osallistumisestasi!</a:t>
            </a:r>
          </a:p>
          <a:p>
            <a:r>
              <a:rPr lang="fi-FI"/>
              <a:t>Ole yhteydessä</a:t>
            </a:r>
          </a:p>
          <a:p>
            <a:r>
              <a:rPr lang="fi-FI"/>
              <a:t>jan.mikkonen@jarvenpaa.fi</a:t>
            </a:r>
          </a:p>
          <a:p>
            <a:endParaRPr/>
          </a:p>
        </p:txBody>
      </p:sp>
      <p:sp>
        <p:nvSpPr>
          <p:cNvPr id="12" name="Sisällön paikkamerkki 11">
            <a:extLst>
              <a:ext uri="{FF2B5EF4-FFF2-40B4-BE49-F238E27FC236}">
                <a16:creationId xmlns:a16="http://schemas.microsoft.com/office/drawing/2014/main" id="{6ACA83E7-11EF-4B68-8FA8-B016EC1CD0A2}"/>
              </a:ext>
            </a:extLst>
          </p:cNvPr>
          <p:cNvSpPr>
            <a:spLocks noGrp="1"/>
          </p:cNvSpPr>
          <p:nvPr>
            <p:ph idx="1"/>
          </p:nvPr>
        </p:nvSpPr>
        <p:spPr>
          <a:xfrm>
            <a:off x="393812" y="1448474"/>
            <a:ext cx="6228930" cy="2927894"/>
          </a:xfrm>
        </p:spPr>
        <p:txBody>
          <a:bodyPr>
            <a:normAutofit/>
          </a:bodyPr>
          <a:lstStyle/>
          <a:p>
            <a:pPr marL="0" indent="0">
              <a:buNone/>
            </a:pPr>
            <a:endParaRPr lang="fi-FI" dirty="0">
              <a:latin typeface="Tahoma"/>
              <a:ea typeface="Tahoma"/>
              <a:cs typeface="Tahoma"/>
            </a:endParaRPr>
          </a:p>
          <a:p>
            <a:r>
              <a:rPr lang="fi-FI" sz="1800" dirty="0">
                <a:latin typeface="Source Sans Pro" panose="020B0503030403020204" pitchFamily="34" charset="0"/>
                <a:ea typeface="Source Sans Pro" panose="020B0503030403020204" pitchFamily="34" charset="0"/>
              </a:rPr>
              <a:t>Miten lapsi, huollettavasi tai sinä tulevaisuuden tilaa käyttävänä valmistaudut parhaiten uuteen rakennukseen, uuteen toimintaympäristöön?</a:t>
            </a:r>
          </a:p>
        </p:txBody>
      </p:sp>
      <p:sp>
        <p:nvSpPr>
          <p:cNvPr id="3" name="Tekstiruutu 2">
            <a:extLst>
              <a:ext uri="{FF2B5EF4-FFF2-40B4-BE49-F238E27FC236}">
                <a16:creationId xmlns:a16="http://schemas.microsoft.com/office/drawing/2014/main" id="{D08894C3-AEEF-4813-8BBD-5BB7BABFF627}"/>
              </a:ext>
            </a:extLst>
          </p:cNvPr>
          <p:cNvSpPr txBox="1"/>
          <p:nvPr/>
        </p:nvSpPr>
        <p:spPr>
          <a:xfrm>
            <a:off x="589449" y="3750601"/>
            <a:ext cx="5837655" cy="2308324"/>
          </a:xfrm>
          <a:prstGeom prst="rect">
            <a:avLst/>
          </a:prstGeom>
          <a:noFill/>
        </p:spPr>
        <p:txBody>
          <a:bodyPr wrap="square" rtlCol="0">
            <a:spAutoFit/>
          </a:bodyPr>
          <a:lstStyle/>
          <a:p>
            <a:r>
              <a:rPr lang="fi-FI" sz="1800" b="0" i="0" dirty="0">
                <a:solidFill>
                  <a:srgbClr val="000000"/>
                </a:solidFill>
                <a:effectLst/>
                <a:latin typeface="Source Sans Pro" panose="020B0503030403020204" pitchFamily="34" charset="0"/>
              </a:rPr>
              <a:t>Innostu rakentamaan uutta toimintaa </a:t>
            </a:r>
            <a:r>
              <a:rPr lang="fi-FI" sz="1800" b="0" i="0" dirty="0" err="1">
                <a:solidFill>
                  <a:srgbClr val="000000"/>
                </a:solidFill>
                <a:effectLst/>
                <a:latin typeface="Source Sans Pro" panose="020B0503030403020204" pitchFamily="34" charset="0"/>
              </a:rPr>
              <a:t>JYKiin</a:t>
            </a:r>
            <a:r>
              <a:rPr lang="fi-FI" sz="1800" b="0" i="0" dirty="0">
                <a:solidFill>
                  <a:srgbClr val="000000"/>
                </a:solidFill>
                <a:effectLst/>
                <a:latin typeface="Source Sans Pro" panose="020B0503030403020204" pitchFamily="34" charset="0"/>
              </a:rPr>
              <a:t>! </a:t>
            </a:r>
          </a:p>
          <a:p>
            <a:endParaRPr lang="fi-FI" dirty="0">
              <a:solidFill>
                <a:srgbClr val="000000"/>
              </a:solidFill>
              <a:latin typeface="Source Sans Pro" panose="020B0503030403020204" pitchFamily="34" charset="0"/>
            </a:endParaRPr>
          </a:p>
          <a:p>
            <a:r>
              <a:rPr lang="fi-FI" dirty="0">
                <a:solidFill>
                  <a:srgbClr val="000000"/>
                </a:solidFill>
                <a:latin typeface="Source Sans Pro" panose="020B0503030403020204" pitchFamily="34" charset="0"/>
                <a:hlinkClick r:id="rId2"/>
              </a:rPr>
              <a:t>pilvi.kallio-merilainen@jarvenpaa.fi</a:t>
            </a:r>
            <a:endParaRPr lang="fi-FI" dirty="0">
              <a:solidFill>
                <a:srgbClr val="000000"/>
              </a:solidFill>
              <a:latin typeface="Source Sans Pro" panose="020B0503030403020204" pitchFamily="34" charset="0"/>
            </a:endParaRPr>
          </a:p>
          <a:p>
            <a:r>
              <a:rPr lang="fi-FI" dirty="0">
                <a:solidFill>
                  <a:srgbClr val="000000"/>
                </a:solidFill>
                <a:latin typeface="Source Sans Pro" panose="020B0503030403020204" pitchFamily="34" charset="0"/>
              </a:rPr>
              <a:t> , p. 045 650 2651,</a:t>
            </a:r>
          </a:p>
          <a:p>
            <a:r>
              <a:rPr lang="fi-FI" dirty="0">
                <a:solidFill>
                  <a:srgbClr val="000000"/>
                </a:solidFill>
                <a:latin typeface="Source Sans Pro" panose="020B0503030403020204" pitchFamily="34" charset="0"/>
              </a:rPr>
              <a:t>myös Kyrölän koulun rehtori </a:t>
            </a:r>
            <a:r>
              <a:rPr lang="fi-FI" sz="1800" b="0" i="0" dirty="0">
                <a:solidFill>
                  <a:srgbClr val="000000"/>
                </a:solidFill>
                <a:effectLst/>
                <a:latin typeface="Source Sans Pro" panose="020B0503030403020204" pitchFamily="34" charset="0"/>
                <a:hlinkClick r:id="rId3"/>
              </a:rPr>
              <a:t>tiina.</a:t>
            </a:r>
            <a:r>
              <a:rPr lang="fi-FI" dirty="0">
                <a:solidFill>
                  <a:srgbClr val="000000"/>
                </a:solidFill>
                <a:latin typeface="Source Sans Pro" panose="020B0503030403020204" pitchFamily="34" charset="0"/>
                <a:hlinkClick r:id="rId3"/>
              </a:rPr>
              <a:t>liimatainen@jarvenpaa.fi</a:t>
            </a:r>
            <a:endParaRPr lang="fi-FI" dirty="0">
              <a:solidFill>
                <a:srgbClr val="000000"/>
              </a:solidFill>
              <a:latin typeface="Source Sans Pro" panose="020B0503030403020204" pitchFamily="34" charset="0"/>
            </a:endParaRPr>
          </a:p>
          <a:p>
            <a:endParaRPr lang="fi-FI" sz="1800" b="0" i="0" dirty="0">
              <a:solidFill>
                <a:srgbClr val="000000"/>
              </a:solidFill>
              <a:effectLst/>
              <a:latin typeface="Segoe UI" panose="020B0502040204020203" pitchFamily="34" charset="0"/>
            </a:endParaRPr>
          </a:p>
          <a:p>
            <a:endParaRPr lang="fi-FI" dirty="0"/>
          </a:p>
        </p:txBody>
      </p:sp>
    </p:spTree>
    <p:extLst>
      <p:ext uri="{BB962C8B-B14F-4D97-AF65-F5344CB8AC3E}">
        <p14:creationId xmlns:p14="http://schemas.microsoft.com/office/powerpoint/2010/main" val="365248884"/>
      </p:ext>
    </p:extLst>
  </p:cSld>
  <p:clrMapOvr>
    <a:masterClrMapping/>
  </p:clrMapOvr>
</p:sld>
</file>

<file path=ppt/theme/theme1.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9BD29E9ADED7604D9458C818FA0CA78D" ma:contentTypeVersion="11" ma:contentTypeDescription="Luo uusi asiakirja." ma:contentTypeScope="" ma:versionID="0feded95b8e826753f9efea520b658d6">
  <xsd:schema xmlns:xsd="http://www.w3.org/2001/XMLSchema" xmlns:xs="http://www.w3.org/2001/XMLSchema" xmlns:p="http://schemas.microsoft.com/office/2006/metadata/properties" xmlns:ns3="8a55288c-5706-451a-8826-c417269ad14a" xmlns:ns4="8cb97098-644b-4111-8457-f8aba34f9a4a" targetNamespace="http://schemas.microsoft.com/office/2006/metadata/properties" ma:root="true" ma:fieldsID="37f0fb861d6fed553e6faf2449c2d7c2" ns3:_="" ns4:_="">
    <xsd:import namespace="8a55288c-5706-451a-8826-c417269ad14a"/>
    <xsd:import namespace="8cb97098-644b-4111-8457-f8aba34f9a4a"/>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5288c-5706-451a-8826-c417269ad1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cb97098-644b-4111-8457-f8aba34f9a4a"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SharingHintHash" ma:index="18" nillable="true" ma:displayName="Jakamisvihjeen hajautu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B5EE5F-0660-43A3-907B-66BFFBF7ED70}">
  <ds:schemaRefs>
    <ds:schemaRef ds:uri="http://schemas.microsoft.com/sharepoint/v3/contenttype/forms"/>
  </ds:schemaRefs>
</ds:datastoreItem>
</file>

<file path=customXml/itemProps2.xml><?xml version="1.0" encoding="utf-8"?>
<ds:datastoreItem xmlns:ds="http://schemas.openxmlformats.org/officeDocument/2006/customXml" ds:itemID="{0B83A55F-0AF4-4680-8BC3-ACBFA58BE59E}">
  <ds:schemaRefs>
    <ds:schemaRef ds:uri="http://schemas.microsoft.com/office/2006/metadata/contentType"/>
    <ds:schemaRef ds:uri="http://schemas.microsoft.com/office/2006/metadata/properties/metaAttributes"/>
    <ds:schemaRef ds:uri="http://www.w3.org/2000/xmlns/"/>
    <ds:schemaRef ds:uri="http://www.w3.org/2001/XMLSchema"/>
    <ds:schemaRef ds:uri="8a55288c-5706-451a-8826-c417269ad14a"/>
    <ds:schemaRef ds:uri="8cb97098-644b-4111-8457-f8aba34f9a4a"/>
  </ds:schemaRefs>
</ds:datastoreItem>
</file>

<file path=customXml/itemProps3.xml><?xml version="1.0" encoding="utf-8"?>
<ds:datastoreItem xmlns:ds="http://schemas.openxmlformats.org/officeDocument/2006/customXml" ds:itemID="{C6DEEE1D-28C7-48F7-9195-268E73B5C00C}">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otalTime>12</TotalTime>
  <Words>1586</Words>
  <Application>Microsoft Office PowerPoint</Application>
  <PresentationFormat>Laajakuva</PresentationFormat>
  <Paragraphs>159</Paragraphs>
  <Slides>18</Slides>
  <Notes>7</Notes>
  <HiddenSlides>0</HiddenSlides>
  <MMClips>0</MMClips>
  <ScaleCrop>false</ScaleCrop>
  <HeadingPairs>
    <vt:vector size="4" baseType="variant">
      <vt:variant>
        <vt:lpstr>Teema</vt:lpstr>
      </vt:variant>
      <vt:variant>
        <vt:i4>4</vt:i4>
      </vt:variant>
      <vt:variant>
        <vt:lpstr>Dian otsikot</vt:lpstr>
      </vt:variant>
      <vt:variant>
        <vt:i4>18</vt:i4>
      </vt:variant>
    </vt:vector>
  </HeadingPairs>
  <TitlesOfParts>
    <vt:vector size="22" baseType="lpstr">
      <vt:lpstr>Keltainen</vt:lpstr>
      <vt:lpstr>Turkoosi</vt:lpstr>
      <vt:lpstr>Syaani</vt:lpstr>
      <vt:lpstr>Vihreä</vt:lpstr>
      <vt:lpstr>Tervetuloa JYK-infoon!</vt:lpstr>
      <vt:lpstr>Tilaisuuden kulku</vt:lpstr>
      <vt:lpstr>PowerPoint-esitys</vt:lpstr>
      <vt:lpstr>Järvenpään Yhteiskoulun (JYK) toteutus ja vaiheistus</vt:lpstr>
      <vt:lpstr>1.vaihe, käyttöönotto kevättalvella 2023 </vt:lpstr>
      <vt:lpstr>2.vaihe, käyttöönotto tammikuu 2026</vt:lpstr>
      <vt:lpstr>JYK uudisrakennus ja sen piha-alueet</vt:lpstr>
      <vt:lpstr>Pohjapiirustukset sekä ulkonäkymien video https://youtu.be/_pff1dma704  </vt:lpstr>
      <vt:lpstr>Turvallisuus työmaan ympäristössä</vt:lpstr>
      <vt:lpstr>Suunnitteluratkaisuista</vt:lpstr>
      <vt:lpstr>Rakentamisesta, kosteudenhallinnasta ja työmaavalvonnasta</vt:lpstr>
      <vt:lpstr>  Huoltajakysely   Visio ja pedagogiikka</vt:lpstr>
      <vt:lpstr>Huoltajakyselyn tulokset: </vt:lpstr>
      <vt:lpstr>PowerPoint-esitys</vt:lpstr>
      <vt:lpstr>JYK rakennetaan viestien… https://www.jarvenpaa.fi/asuminen-ja-ymparisto/hankkeet/kouluhankkeet</vt:lpstr>
      <vt:lpstr>PowerPoint-esitys</vt:lpstr>
      <vt:lpstr>PowerPoint-esitys</vt:lpstr>
      <vt:lpstr>Kysy ja kommentoi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Roope Lehtoranta</dc:creator>
  <cp:lastModifiedBy>Pilvi Kallio-Meriläinen</cp:lastModifiedBy>
  <cp:revision>2</cp:revision>
  <dcterms:created xsi:type="dcterms:W3CDTF">2019-12-31T08:08:24Z</dcterms:created>
  <dcterms:modified xsi:type="dcterms:W3CDTF">2021-09-22T06:52:13Z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0x0101009BD29E9ADED7604D9458C818FA0CA78D</vt:lpwstr>
  </property>
</Properties>
</file>