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0" r:id="rId4"/>
    <p:sldMasterId id="2147483693" r:id="rId5"/>
    <p:sldMasterId id="2147483699" r:id="rId6"/>
    <p:sldMasterId id="2147483705" r:id="rId7"/>
  </p:sldMasterIdLst>
  <p:notesMasterIdLst>
    <p:notesMasterId r:id="rId28"/>
  </p:notesMasterIdLst>
  <p:handoutMasterIdLst>
    <p:handoutMasterId r:id="rId29"/>
  </p:handoutMasterIdLst>
  <p:sldIdLst>
    <p:sldId id="256" r:id="rId8"/>
    <p:sldId id="273" r:id="rId9"/>
    <p:sldId id="282" r:id="rId10"/>
    <p:sldId id="262" r:id="rId11"/>
    <p:sldId id="286" r:id="rId12"/>
    <p:sldId id="285" r:id="rId13"/>
    <p:sldId id="281" r:id="rId14"/>
    <p:sldId id="263" r:id="rId15"/>
    <p:sldId id="283" r:id="rId16"/>
    <p:sldId id="291" r:id="rId17"/>
    <p:sldId id="265" r:id="rId18"/>
    <p:sldId id="266" r:id="rId19"/>
    <p:sldId id="288" r:id="rId20"/>
    <p:sldId id="268" r:id="rId21"/>
    <p:sldId id="284" r:id="rId22"/>
    <p:sldId id="271" r:id="rId23"/>
    <p:sldId id="293" r:id="rId24"/>
    <p:sldId id="272" r:id="rId25"/>
    <p:sldId id="292" r:id="rId26"/>
    <p:sldId id="280" r:id="rId2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ariina Jarkko" initials="KJ" lastIdx="2" clrIdx="0">
    <p:extLst>
      <p:ext uri="{19B8F6BF-5375-455C-9EA6-DF929625EA0E}">
        <p15:presenceInfo xmlns:p15="http://schemas.microsoft.com/office/powerpoint/2012/main" userId="S::katariina.jarkko@edu.jarvenpaa.fi::9f8e6ec2-b916-4404-bed3-9a3e833fb1b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6BB"/>
    <a:srgbClr val="90D3CD"/>
    <a:srgbClr val="59B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C8167B-15D7-4FCD-A354-7280B86B0711}" v="117" dt="2024-11-26T14:31:01.1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08AEDC0-8B64-9544-913B-14B277D19B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4F9B49-0CD0-1F46-88BB-FE61510FC9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8E3BA-B8ED-9648-A4EA-0B60A5BC2F43}" type="datetimeFigureOut">
              <a:rPr lang="fi-FI" smtClean="0"/>
              <a:t>11.12.2025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CF4838-9FE8-7441-B795-689B4913E7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3D834-927C-E34C-9793-3D536E590B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6AC73-82E3-A348-A7F5-74685B9C18F2}" type="slidenum">
              <a:rPr lang="fi-FI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5228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B26D53-CC3E-D545-A752-9B3EF5C113BE}" type="datetimeFigureOut">
              <a:rPr lang="fi-FI" smtClean="0"/>
              <a:t>11.12.2025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2658C-E89A-4149-AF58-B66DE8AF673E}" type="slidenum">
              <a:rPr lang="fi-FI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0672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fi-FI"/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fi-FI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6467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eltainen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AE87A436-E0CB-A645-B68A-80CBB38F9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969" b="27580"/>
          <a:stretch/>
        </p:blipFill>
        <p:spPr>
          <a:xfrm>
            <a:off x="7353619" y="3425802"/>
            <a:ext cx="4838381" cy="34321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11.12.2025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E2FDAF-0CB7-D849-950B-C987051FB6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09013" y="136865"/>
            <a:ext cx="4089173" cy="315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3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5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F9ED67-2DBF-264B-9139-435BBD4D38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9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11.12.2025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tx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5C1A8C-19FE-CC4D-BB57-569127DC45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67DE0DE-8BD3-444F-83F7-CFEC2EC8F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969" b="27580"/>
          <a:stretch/>
        </p:blipFill>
        <p:spPr>
          <a:xfrm>
            <a:off x="7353619" y="3425802"/>
            <a:ext cx="4838381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26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eltainen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88AAA093-E87A-F84D-9280-0B7158CFA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B17A0-BB57-0C44-81F0-1AF29E20862B}" type="datetime1">
              <a:rPr lang="fi-FI" smtClean="0"/>
              <a:t>11.12.2025</a:t>
            </a:fld>
            <a:endParaRPr lang="fi-FI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3996ED8-E030-8447-B1CD-092D8135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2A33A52-843E-8B41-9356-2CD32C7708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E2C2265-1DDB-1A4C-BECE-F986F11A1C91}"/>
              </a:ext>
            </a:extLst>
          </p:cNvPr>
          <p:cNvGrpSpPr/>
          <p:nvPr userDrawn="1"/>
        </p:nvGrpSpPr>
        <p:grpSpPr>
          <a:xfrm>
            <a:off x="0" y="0"/>
            <a:ext cx="4876422" cy="6858000"/>
            <a:chOff x="0" y="0"/>
            <a:chExt cx="4876422" cy="6858000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8AA097DE-AC4A-D342-A0E5-9BA5599424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7008" b="9419"/>
            <a:stretch/>
          </p:blipFill>
          <p:spPr>
            <a:xfrm>
              <a:off x="0" y="0"/>
              <a:ext cx="4876422" cy="4902200"/>
            </a:xfrm>
            <a:prstGeom prst="rect">
              <a:avLst/>
            </a:prstGeom>
          </p:spPr>
        </p:pic>
        <p:pic>
          <p:nvPicPr>
            <p:cNvPr id="13" name="Picture 12" descr="A close up of a logo&#10;&#10;Description automatically generated">
              <a:extLst>
                <a:ext uri="{FF2B5EF4-FFF2-40B4-BE49-F238E27FC236}">
                  <a16:creationId xmlns:a16="http://schemas.microsoft.com/office/drawing/2014/main" id="{283684B8-F22C-3D42-9DB6-8693C5A354B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7008" t="-1" b="63705"/>
            <a:stretch/>
          </p:blipFill>
          <p:spPr>
            <a:xfrm>
              <a:off x="0" y="4893733"/>
              <a:ext cx="4876422" cy="19642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5302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urkoosi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11.12.2025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 descr="A picture containing light&#10;&#10;Description automatically generated">
            <a:extLst>
              <a:ext uri="{FF2B5EF4-FFF2-40B4-BE49-F238E27FC236}">
                <a16:creationId xmlns:a16="http://schemas.microsoft.com/office/drawing/2014/main" id="{01E2FDAF-0CB7-D849-950B-C987051FB6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09013" y="136865"/>
            <a:ext cx="4089174" cy="3152072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D5B2ADF7-8914-6D48-B762-4797E82B36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1665"/>
          <a:stretch/>
        </p:blipFill>
        <p:spPr>
          <a:xfrm>
            <a:off x="7355656" y="3428999"/>
            <a:ext cx="4836344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25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176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FBA538-AFCD-EC41-B482-6C2E3FD48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86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11.12.2025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B0B50A-9B83-214A-80D5-EEB085391D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27F392C8-FAB5-EC4E-AA5E-56DC40E5BC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1665"/>
          <a:stretch/>
        </p:blipFill>
        <p:spPr>
          <a:xfrm>
            <a:off x="7355656" y="3428999"/>
            <a:ext cx="4836344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7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urkoosi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EC8994-CAF8-3E43-AD74-8F870AA970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D104FB7-B8F9-984F-A0CE-F253FE57AD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"/>
            <a:ext cx="4908108" cy="5092371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D998FDB-ACE8-EE43-9299-19BAAA8646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65327"/>
          <a:stretch/>
        </p:blipFill>
        <p:spPr>
          <a:xfrm>
            <a:off x="0" y="5092370"/>
            <a:ext cx="4908108" cy="176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5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12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yaani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E94DEA34-ED3E-654B-AFC6-F505A1EE94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3547"/>
          <a:stretch/>
        </p:blipFill>
        <p:spPr>
          <a:xfrm>
            <a:off x="7355655" y="3425802"/>
            <a:ext cx="4834625" cy="34321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rgbClr val="00A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11.12.2025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E2FDAF-0CB7-D849-950B-C987051FB6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09013" y="136865"/>
            <a:ext cx="4089174" cy="315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15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aani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38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aani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FBA538-AFCD-EC41-B482-6C2E3FD48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362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aani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11.12.2025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9502B8-73D0-024A-96EE-A3F830D9C9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  <p:pic>
        <p:nvPicPr>
          <p:cNvPr id="10" name="Picture 9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878C3C01-8F09-5743-B2CD-E1D4508040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23547"/>
          <a:stretch/>
        </p:blipFill>
        <p:spPr>
          <a:xfrm>
            <a:off x="7355655" y="3425802"/>
            <a:ext cx="4834625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47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yaani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91A3CC-492B-8846-B79A-ADC4F7D852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  <p:pic>
        <p:nvPicPr>
          <p:cNvPr id="6" name="Picture 5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EF2E2091-3B6E-BB47-9423-ADAAF8BC72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908658" cy="4558040"/>
          </a:xfrm>
          <a:prstGeom prst="rect">
            <a:avLst/>
          </a:prstGeom>
        </p:spPr>
      </p:pic>
      <p:pic>
        <p:nvPicPr>
          <p:cNvPr id="10" name="Picture 9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3CF8F5D2-7FF8-3A4B-9281-9BEF17C127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4297" b="35244"/>
          <a:stretch/>
        </p:blipFill>
        <p:spPr>
          <a:xfrm>
            <a:off x="0" y="4558041"/>
            <a:ext cx="4908658" cy="22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50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hreä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11.12.2025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E2FDAF-0CB7-D849-950B-C987051FB6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09013" y="136865"/>
            <a:ext cx="4089173" cy="3152071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B818BCA-BCA0-1943-B285-77BB1501E4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9663" b="12477"/>
          <a:stretch/>
        </p:blipFill>
        <p:spPr>
          <a:xfrm>
            <a:off x="7355653" y="3425802"/>
            <a:ext cx="4836347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71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064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7E13B4-0590-FD49-A0AE-247FC99314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480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11.12.2025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204C69-5299-0F44-904C-0CB0536296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518D3499-9C3D-144B-B01B-C04DA5FD84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9663" b="12477"/>
          <a:stretch/>
        </p:blipFill>
        <p:spPr>
          <a:xfrm>
            <a:off x="7355653" y="3425802"/>
            <a:ext cx="4836347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78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ihreä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AC0E19-2358-D64A-AA1B-519CF0CBA3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09C65B7-E3CA-364A-8DB3-2D432519A0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37"/>
          <a:stretch/>
        </p:blipFill>
        <p:spPr>
          <a:xfrm>
            <a:off x="0" y="-1"/>
            <a:ext cx="4907204" cy="3676703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6F96F7D-B5ED-9749-B973-E36F74009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37" b="12358"/>
          <a:stretch/>
        </p:blipFill>
        <p:spPr>
          <a:xfrm>
            <a:off x="0" y="3635679"/>
            <a:ext cx="4907204" cy="322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86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rkoosi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11.12.2025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B0B50A-9B83-214A-80D5-EEB085391D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27F392C8-FAB5-EC4E-AA5E-56DC40E5BC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1665"/>
          <a:stretch/>
        </p:blipFill>
        <p:spPr>
          <a:xfrm>
            <a:off x="7355656" y="3428999"/>
            <a:ext cx="4836344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rkoosi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FBA538-AFCD-EC41-B482-6C2E3FD48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0089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rkoosi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44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11.12.2025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76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5" r:id="rId2"/>
    <p:sldLayoutId id="2147483692" r:id="rId3"/>
    <p:sldLayoutId id="2147483679" r:id="rId4"/>
    <p:sldLayoutId id="2147483680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11.12.2025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37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5" r:id="rId2"/>
    <p:sldLayoutId id="2147483696" r:id="rId3"/>
    <p:sldLayoutId id="2147483697" r:id="rId4"/>
    <p:sldLayoutId id="2147483698" r:id="rId5"/>
    <p:sldLayoutId id="2147483714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11.12.2025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133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701" r:id="rId2"/>
    <p:sldLayoutId id="2147483702" r:id="rId3"/>
    <p:sldLayoutId id="2147483703" r:id="rId4"/>
    <p:sldLayoutId id="2147483704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11.12.2025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76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opintopolku.fi/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5D99818-5911-D142-B183-44DF92A402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964" y="435170"/>
            <a:ext cx="6167076" cy="1999686"/>
          </a:xfrm>
        </p:spPr>
        <p:txBody>
          <a:bodyPr>
            <a:normAutofit fontScale="90000"/>
          </a:bodyPr>
          <a:lstStyle/>
          <a:p>
            <a:r>
              <a:rPr lang="fi-FI" sz="4800">
                <a:latin typeface="Times"/>
                <a:cs typeface="Times"/>
              </a:rPr>
              <a:t>Tervetuloa peruskoulujen</a:t>
            </a:r>
            <a:br>
              <a:rPr lang="fi-FI" sz="4800">
                <a:latin typeface="Times"/>
                <a:cs typeface="Times"/>
              </a:rPr>
            </a:br>
            <a:r>
              <a:rPr lang="fi-FI" sz="4800">
                <a:latin typeface="Times"/>
                <a:cs typeface="Times"/>
              </a:rPr>
              <a:t>yhteishakuiltaan!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9B504B91-485F-4A41-95C1-7F1EBC1A74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609" y="2620751"/>
            <a:ext cx="6836735" cy="403523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1900"/>
              <a:t>Illan aikataulu: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i-FI" sz="190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1900"/>
              <a:t>Klo 17-18.00 Oppilaitosten esittelypisteet areenalla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i-FI" sz="190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1900"/>
              <a:t>Auditorion infot: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i-FI" sz="190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1900"/>
              <a:t>klo 17.30-17.55 Erityistä tukea tarvitsevien ammatillinen koulutus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i-FI" sz="1900"/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fi-FI" sz="1900" i="0">
                <a:effectLst/>
              </a:rPr>
              <a:t>klo 18.00 –18.25 Ammatillinen koulutus, kaksoistutkinto, TUVA ja 		</a:t>
            </a:r>
            <a:r>
              <a:rPr lang="fi-FI" sz="1900"/>
              <a:t>opistovuosi 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fi-FI" sz="1900"/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fi-FI" sz="1900"/>
              <a:t>klo 18.30 –18.55 Lukiokoulutus ja kaksoistutkinto  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br>
              <a:rPr lang="fi-FI" sz="1900"/>
            </a:br>
            <a:r>
              <a:rPr lang="fi-FI" sz="1900"/>
              <a:t>klo 19.00 -19.30 Yhteishaku 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fi-FI" sz="1900"/>
              <a:t> </a:t>
            </a:r>
          </a:p>
          <a:p>
            <a:endParaRPr lang="fi-FI" sz="1800" b="0" i="0">
              <a:effectLst/>
            </a:endParaRPr>
          </a:p>
          <a:p>
            <a:endParaRPr lang="fi-FI"/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5142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7522E56-FE73-4924-8F0F-981AC1552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12" y="2102355"/>
            <a:ext cx="6555628" cy="462864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400">
                <a:latin typeface="Tahoma"/>
                <a:ea typeface="Tahoma"/>
                <a:cs typeface="Tahoma"/>
              </a:rPr>
              <a:t>opotunnit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400">
                <a:latin typeface="Tahoma"/>
                <a:ea typeface="Tahoma"/>
                <a:cs typeface="Tahoma"/>
              </a:rPr>
              <a:t>henkilökohtaiset ohjauskeskustelut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400">
                <a:latin typeface="Tahoma"/>
                <a:ea typeface="Tahoma"/>
                <a:cs typeface="Tahoma"/>
              </a:rPr>
              <a:t>pari- ja ryhmäohjaus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400">
                <a:latin typeface="Tahoma"/>
                <a:ea typeface="Tahoma"/>
                <a:cs typeface="Tahoma"/>
              </a:rPr>
              <a:t>tutustumiset oppilaitoksiin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400">
                <a:latin typeface="Tahoma"/>
                <a:ea typeface="Tahoma"/>
                <a:cs typeface="Tahoma"/>
              </a:rPr>
              <a:t>oppilaitoskohtaiset materiaalit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400">
                <a:latin typeface="Tahoma"/>
                <a:ea typeface="Tahoma"/>
                <a:cs typeface="Tahoma"/>
              </a:rPr>
              <a:t>demohaku 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kumimoji="0" lang="fi-FI" sz="80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lang="fi-FI" sz="800">
              <a:solidFill>
                <a:srgbClr val="000000">
                  <a:tint val="75000"/>
                </a:srgbClr>
              </a:solidFill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kumimoji="0" lang="fi-FI" sz="80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605B32-D2B1-8F49-84B4-5E6AE17B022C}" type="datetime1">
              <a:rPr kumimoji="0" lang="fi-FI" sz="80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11.12.2025</a:t>
            </a:fld>
            <a:endParaRPr lang="fi-FI" sz="3000"/>
          </a:p>
          <a:p>
            <a:pPr>
              <a:lnSpc>
                <a:spcPct val="90000"/>
              </a:lnSpc>
              <a:spcBef>
                <a:spcPct val="50000"/>
              </a:spcBef>
            </a:pPr>
            <a:endParaRPr lang="fi-FI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749BFA7C-8E73-4F07-919E-17FEA70FE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672174"/>
            <a:ext cx="6555628" cy="999405"/>
          </a:xfrm>
        </p:spPr>
        <p:txBody>
          <a:bodyPr>
            <a:noAutofit/>
          </a:bodyPr>
          <a:lstStyle/>
          <a:p>
            <a:r>
              <a:rPr lang="fi-FI" sz="4000">
                <a:latin typeface="Times"/>
                <a:cs typeface="Times"/>
              </a:rPr>
              <a:t>Yhteishakuun valmistautuminen koulussa </a:t>
            </a:r>
            <a:endParaRPr lang="fi-FI" sz="400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FB758C19-41BE-42AB-8DEE-59D67D5CB5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849235" y="120492"/>
            <a:ext cx="4027778" cy="2727522"/>
          </a:xfrm>
        </p:spPr>
        <p:txBody>
          <a:bodyPr>
            <a:normAutofit/>
          </a:bodyPr>
          <a:lstStyle/>
          <a:p>
            <a:endParaRPr lang="fi-FI" sz="2600" b="1">
              <a:latin typeface="Times"/>
              <a:ea typeface="Tahoma"/>
              <a:cs typeface="Tahoma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6A14A0D-6519-4F83-8C74-D7BD538D678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842375" y="6330950"/>
            <a:ext cx="3349625" cy="242888"/>
          </a:xfrm>
        </p:spPr>
        <p:txBody>
          <a:bodyPr/>
          <a:lstStyle/>
          <a:p>
            <a:r>
              <a:rPr lang="fi-FI"/>
              <a:t>Esityksen nimen voi laittaa tänne</a:t>
            </a:r>
          </a:p>
        </p:txBody>
      </p:sp>
    </p:spTree>
    <p:extLst>
      <p:ext uri="{BB962C8B-B14F-4D97-AF65-F5344CB8AC3E}">
        <p14:creationId xmlns:p14="http://schemas.microsoft.com/office/powerpoint/2010/main" val="66057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0EE9AA2-1A2F-1140-BB5B-56D69F55F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12" y="1059255"/>
            <a:ext cx="6948547" cy="5096996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400" b="1">
                <a:solidFill>
                  <a:schemeClr val="accent2">
                    <a:lumMod val="75000"/>
                  </a:schemeClr>
                </a:solidFill>
                <a:latin typeface="Tahoma"/>
                <a:ea typeface="Tahoma"/>
                <a:cs typeface="Tahoma"/>
              </a:rPr>
              <a:t>Hakuaika </a:t>
            </a:r>
          </a:p>
          <a:p>
            <a: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400" b="1">
                <a:solidFill>
                  <a:schemeClr val="accent1">
                    <a:lumMod val="75000"/>
                  </a:schemeClr>
                </a:solidFill>
                <a:latin typeface="Tahoma"/>
                <a:ea typeface="Tahoma"/>
                <a:cs typeface="Tahoma"/>
              </a:rPr>
              <a:t>18.2. klo 8.00 – 18.3.2025 klo 15.00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None/>
            </a:pPr>
            <a:endParaRPr lang="fi-FI" sz="2400" b="1">
              <a:solidFill>
                <a:schemeClr val="accent2">
                  <a:lumMod val="75000"/>
                </a:schemeClr>
              </a:solidFill>
              <a:latin typeface="Tahoma"/>
              <a:ea typeface="Tahoma"/>
              <a:cs typeface="Tahoma"/>
            </a:endParaRPr>
          </a:p>
          <a:p>
            <a: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400" b="1">
                <a:solidFill>
                  <a:schemeClr val="accent2">
                    <a:lumMod val="75000"/>
                  </a:schemeClr>
                </a:solidFill>
                <a:latin typeface="Tahoma"/>
                <a:ea typeface="Tahoma"/>
                <a:cs typeface="Tahoma"/>
              </a:rPr>
              <a:t>Haku tehdään osoitteessa</a:t>
            </a:r>
          </a:p>
          <a:p>
            <a: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400" b="1">
                <a:solidFill>
                  <a:schemeClr val="accent2">
                    <a:lumMod val="75000"/>
                  </a:schemeClr>
                </a:solidFill>
                <a:latin typeface="Tahoma"/>
                <a:ea typeface="Tahoma"/>
                <a:cs typeface="Tahoma"/>
                <a:hlinkClick r:id="rId2"/>
              </a:rPr>
              <a:t>www.opintopolku.fi</a:t>
            </a:r>
            <a:endParaRPr lang="fi-FI" sz="2400" b="1">
              <a:solidFill>
                <a:schemeClr val="accent2">
                  <a:lumMod val="75000"/>
                </a:schemeClr>
              </a:solidFill>
              <a:latin typeface="Tahoma"/>
              <a:ea typeface="Tahoma"/>
              <a:cs typeface="Tahoma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i-FI" sz="2600" b="1">
              <a:solidFill>
                <a:srgbClr val="FF000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b="1"/>
              <a:t>Haun voi tehdä kotona tai koulussa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i-FI" sz="1800" b="1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1800"/>
              <a:t>ammatillinen koulutus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1800"/>
              <a:t>lukiokoulutus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1800"/>
              <a:t>TUVA-koulutus (tutkintokoulutukseen valmentava koulutus)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1800"/>
              <a:t>vaativan erityisen tuen perusteella järjestettävä ammatillinen koulutus ja TUVA-koulutus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1800"/>
              <a:t>TELMA-koulutus (työhön ja itsenäiseen elämään valmentava koulutus)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1800"/>
              <a:t>kansanopistojen oppivelvollisille suunnatut vapaan sivistystyön linjat.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fi-FI" sz="180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174BD20-970D-9B41-ACDC-A00A0FEF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3" y="441960"/>
            <a:ext cx="6555628" cy="552550"/>
          </a:xfrm>
        </p:spPr>
        <p:txBody>
          <a:bodyPr>
            <a:normAutofit fontScale="90000"/>
          </a:bodyPr>
          <a:lstStyle/>
          <a:p>
            <a:endParaRPr sz="440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382B1-26CA-4F40-8DF8-5C826951B72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75096" y="6499139"/>
            <a:ext cx="940355" cy="242838"/>
          </a:xfrm>
        </p:spPr>
        <p:txBody>
          <a:bodyPr/>
          <a:lstStyle/>
          <a:p>
            <a:fld id="{F78D3C52-C268-104D-B59B-4751FCB56570}" type="datetime1">
              <a:rPr lang="fi-FI" smtClean="0"/>
              <a:t>11.12.2025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509BC-B10F-9E44-9C35-607BBB07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044C1FE-D492-594D-8F9D-7172E047D5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849235" y="441960"/>
            <a:ext cx="3849185" cy="1812142"/>
          </a:xfrm>
        </p:spPr>
        <p:txBody>
          <a:bodyPr>
            <a:normAutofit/>
          </a:bodyPr>
          <a:lstStyle/>
          <a:p>
            <a:r>
              <a:rPr lang="fi-FI" sz="4000" b="1" i="0"/>
              <a:t>Yhteishaku 2025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8D1D60AE-78D0-4399-95C7-2296D9B62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0304" y="3429000"/>
            <a:ext cx="3849185" cy="145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B1F171C-6C59-F847-83E2-1A883D182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806" y="1397731"/>
            <a:ext cx="11000407" cy="472140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4400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</a:pPr>
            <a:r>
              <a:rPr lang="fi-FI" sz="2000" b="1">
                <a:latin typeface="Tahoma"/>
                <a:ea typeface="Tahoma"/>
                <a:cs typeface="Tahoma"/>
              </a:rPr>
              <a:t>henkilötiedot</a:t>
            </a:r>
          </a:p>
          <a:p>
            <a:pPr marL="14400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</a:pPr>
            <a:r>
              <a:rPr lang="fi-FI" sz="2000" b="1">
                <a:latin typeface="Tahoma"/>
                <a:ea typeface="Tahoma"/>
                <a:cs typeface="Tahoma"/>
              </a:rPr>
              <a:t>pohjakoulutus</a:t>
            </a:r>
          </a:p>
          <a:p>
            <a:pPr marL="14400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</a:pPr>
            <a:r>
              <a:rPr lang="fi-FI" sz="2000" b="1">
                <a:latin typeface="Tahoma"/>
                <a:ea typeface="Tahoma"/>
                <a:cs typeface="Tahoma"/>
              </a:rPr>
              <a:t>huoltajan/huoltajien tiedot</a:t>
            </a:r>
          </a:p>
          <a:p>
            <a:pPr marL="14400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</a:pPr>
            <a:r>
              <a:rPr lang="fi-FI" sz="2000" b="1">
                <a:latin typeface="Tahoma"/>
                <a:ea typeface="Tahoma"/>
                <a:cs typeface="Tahoma"/>
              </a:rPr>
              <a:t>hakutoiveet</a:t>
            </a:r>
            <a:r>
              <a:rPr lang="fi-FI" sz="2000">
                <a:latin typeface="Tahoma"/>
                <a:ea typeface="Tahoma"/>
                <a:cs typeface="Tahoma"/>
              </a:rPr>
              <a:t>: enintään 7 koulutusta mieluisuusjärjestykseen</a:t>
            </a:r>
          </a:p>
          <a:p>
            <a:pPr marL="14400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arvosanat siirtyvät </a:t>
            </a:r>
            <a:r>
              <a:rPr lang="fi-FI" sz="2000" b="1">
                <a:latin typeface="Tahoma"/>
                <a:ea typeface="Tahoma"/>
                <a:cs typeface="Tahoma"/>
              </a:rPr>
              <a:t>päättötodistuksesta</a:t>
            </a:r>
            <a:r>
              <a:rPr lang="fi-FI" sz="2000">
                <a:latin typeface="Tahoma"/>
                <a:ea typeface="Tahoma"/>
                <a:cs typeface="Tahoma"/>
              </a:rPr>
              <a:t> automaattisesti hakuun</a:t>
            </a:r>
          </a:p>
          <a:p>
            <a:pPr marL="14400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</a:pPr>
            <a:r>
              <a:rPr lang="fi-FI" sz="2000" b="1">
                <a:latin typeface="Tahoma"/>
                <a:ea typeface="Tahoma"/>
                <a:cs typeface="Tahoma"/>
              </a:rPr>
              <a:t>terveydelliset vaatimukset </a:t>
            </a:r>
            <a:r>
              <a:rPr lang="fi-FI" sz="2000">
                <a:latin typeface="Tahoma"/>
                <a:ea typeface="Tahoma"/>
                <a:cs typeface="Tahoma"/>
              </a:rPr>
              <a:t>- </a:t>
            </a:r>
            <a:r>
              <a:rPr lang="fi-FI" sz="2000"/>
              <a:t>j</a:t>
            </a:r>
            <a:r>
              <a:rPr lang="fi-FI" sz="2000" i="0">
                <a:effectLst/>
              </a:rPr>
              <a:t>oissakin ammatillisissa tutkinnoissa on terveydentilan tai toimintakyvyn suhteen erityisiä vaatimuksia  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None/>
            </a:pPr>
            <a:r>
              <a:rPr lang="fi-FI" sz="1800"/>
              <a:t>            (https://opintopolku.fi/konfo/fi/sivu/hakijan-terveys-ja-toimintakyky)</a:t>
            </a:r>
          </a:p>
          <a:p>
            <a:pPr marL="144000">
              <a:spcAft>
                <a:spcPts val="0"/>
              </a:spcAft>
            </a:pPr>
            <a:r>
              <a:rPr lang="fi-FI" sz="2000" b="1">
                <a:latin typeface="Tahoma"/>
                <a:ea typeface="Tahoma"/>
                <a:cs typeface="Tahoma"/>
              </a:rPr>
              <a:t>harkintaan perustuva valinta </a:t>
            </a:r>
            <a:r>
              <a:rPr lang="fi-FI" sz="2000">
                <a:latin typeface="Tahoma"/>
                <a:ea typeface="Tahoma"/>
                <a:cs typeface="Tahoma"/>
              </a:rPr>
              <a:t>– </a:t>
            </a:r>
            <a:r>
              <a:rPr lang="fi-FI" sz="2000"/>
              <a:t>oppilaalla </a:t>
            </a:r>
            <a:r>
              <a:rPr lang="fi-FI" sz="2000" i="0">
                <a:effectLst/>
              </a:rPr>
              <a:t>on jokin erityinen syy tulla huomioiduksi pistevalinnan ohessa </a:t>
            </a:r>
          </a:p>
          <a:p>
            <a:pPr marL="144000">
              <a:spcAft>
                <a:spcPts val="0"/>
              </a:spcAft>
            </a:pPr>
            <a:r>
              <a:rPr lang="fi-FI" sz="2000" b="1">
                <a:latin typeface="Tahoma"/>
                <a:ea typeface="Tahoma"/>
                <a:cs typeface="Tahoma"/>
              </a:rPr>
              <a:t>lupatiedot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lang="fi-FI" sz="2600" b="1">
              <a:latin typeface="Tahoma"/>
              <a:ea typeface="Tahoma"/>
              <a:cs typeface="Tahoma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lang="fi-FI" sz="2000">
              <a:latin typeface="Tahoma"/>
              <a:ea typeface="Tahoma"/>
              <a:cs typeface="Tahoma"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CAA4D9A-3D80-7942-874E-095A8074B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1" y="132677"/>
            <a:ext cx="11404376" cy="999405"/>
          </a:xfrm>
        </p:spPr>
        <p:txBody>
          <a:bodyPr>
            <a:normAutofit/>
          </a:bodyPr>
          <a:lstStyle/>
          <a:p>
            <a:r>
              <a:rPr lang="fi-FI" sz="4000"/>
              <a:t>Mitä yhteishakulomakkeessa kysytään?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BE7E2-E131-FA4F-96E3-DC03ECF55ED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0493" y="6420007"/>
            <a:ext cx="940355" cy="242838"/>
          </a:xfrm>
        </p:spPr>
        <p:txBody>
          <a:bodyPr/>
          <a:lstStyle/>
          <a:p>
            <a:fld id="{CC1B17A0-BB57-0C44-81F0-1AF29E20862B}" type="datetime1">
              <a:rPr lang="fi-FI" smtClean="0"/>
              <a:t>11.12.2025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C8813-A150-C741-AC9F-C111A69560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42EEF-F55D-9F40-8960-C9DAB7A45D5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9257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B1F171C-6C59-F847-83E2-1A883D182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019" y="1633829"/>
            <a:ext cx="9211060" cy="472140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2000" i="0">
                <a:effectLst/>
              </a:rPr>
              <a:t>Koulutuksen järjestäjä voi erityisen syyn perusteella valita enintään  30 % kuhunkin ammatillisen peruskoulutuksen valintayksikköön otettavista opiskelijoista </a:t>
            </a:r>
            <a:r>
              <a:rPr lang="fi-FI" sz="2000" b="1" i="0">
                <a:effectLst/>
              </a:rPr>
              <a:t>valintapistemääristä riippumatta</a:t>
            </a:r>
            <a:r>
              <a:rPr lang="fi-FI" sz="2000" i="0">
                <a:effectLst/>
              </a:rPr>
              <a:t>.</a:t>
            </a:r>
          </a:p>
          <a:p>
            <a:r>
              <a:rPr lang="fi-FI" sz="2000" i="0">
                <a:effectLst/>
              </a:rPr>
              <a:t>Hakijan erityisiä henkilökohtaisia syitä voivat olla esim</a:t>
            </a:r>
            <a:r>
              <a:rPr lang="fi-FI" sz="2000"/>
              <a:t>. </a:t>
            </a:r>
            <a:r>
              <a:rPr lang="fi-FI" sz="2000" i="0">
                <a:effectLst/>
              </a:rPr>
              <a:t>oppimisvaikeudet.</a:t>
            </a:r>
          </a:p>
          <a:p>
            <a:r>
              <a:rPr lang="fi-FI" sz="2000" i="0">
                <a:effectLst/>
              </a:rPr>
              <a:t>Harkintaan perustuvan valinnan </a:t>
            </a:r>
            <a:r>
              <a:rPr lang="fi-FI" sz="2000" b="1" i="0">
                <a:effectLst/>
              </a:rPr>
              <a:t>perustelut</a:t>
            </a:r>
            <a:r>
              <a:rPr lang="fi-FI" sz="2000" i="0">
                <a:effectLst/>
              </a:rPr>
              <a:t> (</a:t>
            </a:r>
            <a:r>
              <a:rPr lang="fi-FI" sz="2000"/>
              <a:t>esim. HOJKS</a:t>
            </a:r>
            <a:r>
              <a:rPr lang="fi-FI" sz="2000" i="0">
                <a:effectLst/>
              </a:rPr>
              <a:t>) on toimitettava </a:t>
            </a:r>
            <a:r>
              <a:rPr lang="fi-FI" sz="2000" b="1" i="0">
                <a:effectLst/>
              </a:rPr>
              <a:t>hakuaikana</a:t>
            </a:r>
            <a:r>
              <a:rPr lang="fi-FI" sz="2000" i="0">
                <a:effectLst/>
              </a:rPr>
              <a:t> suoraan oppilaitokseen. </a:t>
            </a:r>
          </a:p>
          <a:p>
            <a:r>
              <a:rPr lang="fi-FI" sz="2000" i="0">
                <a:effectLst/>
              </a:rPr>
              <a:t>Jos hakijalla on yksilöllistetty oppimäärä sekä matematiikassa että äidinkielessä, hän on mukana automaattisesti ainoastaan harkintaan perustuvassa valinnassa.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lang="fi-FI" sz="2000">
              <a:latin typeface="Tahoma"/>
              <a:ea typeface="Tahoma"/>
              <a:cs typeface="Tahoma"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CAA4D9A-3D80-7942-874E-095A8074B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294858"/>
            <a:ext cx="11404376" cy="999405"/>
          </a:xfrm>
        </p:spPr>
        <p:txBody>
          <a:bodyPr>
            <a:normAutofit/>
          </a:bodyPr>
          <a:lstStyle/>
          <a:p>
            <a:r>
              <a:rPr lang="fi-FI" sz="4000"/>
              <a:t>Harkintaan perustuva valinta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BE7E2-E131-FA4F-96E3-DC03ECF55ED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0493" y="6420007"/>
            <a:ext cx="940355" cy="242838"/>
          </a:xfrm>
        </p:spPr>
        <p:txBody>
          <a:bodyPr/>
          <a:lstStyle/>
          <a:p>
            <a:fld id="{CC1B17A0-BB57-0C44-81F0-1AF29E20862B}" type="datetime1">
              <a:rPr lang="fi-FI" smtClean="0"/>
              <a:t>11.12.2025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C8813-A150-C741-AC9F-C111A69560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42EEF-F55D-9F40-8960-C9DAB7A45D5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7663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B1F171C-6C59-F847-83E2-1A883D182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11" y="1556773"/>
            <a:ext cx="10841539" cy="393868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 i="0">
                <a:effectLst/>
              </a:rPr>
              <a:t>Hakutoivejärjestys on sitova.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/>
              <a:t>Yhteishaussa voi hakea enintään seitsemään (7) hakukohteeseen</a:t>
            </a:r>
            <a:endParaRPr lang="fi-FI" sz="2000" i="0">
              <a:effectLst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/>
              <a:t>Hakija</a:t>
            </a:r>
            <a:r>
              <a:rPr lang="fi-FI" sz="2000" i="0">
                <a:effectLst/>
              </a:rPr>
              <a:t> valitaan aina ylimpään hakutoiveeseen, johon pisteet/keskiarvo riittävät – alemmat hakutoiveet peruuntuvat eikä hakija voi tulla valituksi niihin.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/>
              <a:t>Hakija valitaan vain yhteen hakutoiveeseen </a:t>
            </a:r>
            <a:endParaRPr lang="fi-FI" sz="2000" i="0">
              <a:effectLst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 i="0">
                <a:effectLst/>
              </a:rPr>
              <a:t>Hakutoiveita voi muuttaa vain hakuaikana.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 i="0">
                <a:effectLst/>
              </a:rPr>
              <a:t>Muutoksen voi tehdä ainoastaan hakija (ei siis esim. opo eikä hakijan huoltaja).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 i="0">
                <a:effectLst/>
              </a:rPr>
              <a:t>Hakija voi tehdä hakutoivemuutokset sähköpostivahvistuksen mukana tulevan linkin kautta.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/>
              <a:t>Hakutoiveen muutoksesta tulee vahvistus hakijan sähköpostiin.</a:t>
            </a:r>
            <a:endParaRPr lang="fi-FI" sz="2000" i="0">
              <a:effectLst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lang="fi-FI" sz="2000">
              <a:latin typeface="Tahoma"/>
              <a:ea typeface="Tahoma"/>
              <a:cs typeface="Tahoma"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CAA4D9A-3D80-7942-874E-095A8074B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1" y="132677"/>
            <a:ext cx="11404376" cy="999405"/>
          </a:xfrm>
        </p:spPr>
        <p:txBody>
          <a:bodyPr>
            <a:normAutofit/>
          </a:bodyPr>
          <a:lstStyle/>
          <a:p>
            <a:r>
              <a:rPr lang="fi-FI" sz="4000"/>
              <a:t>Hakutoivejärjestys ja hakutoiveen muutos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BE7E2-E131-FA4F-96E3-DC03ECF55ED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0493" y="6420007"/>
            <a:ext cx="940355" cy="242838"/>
          </a:xfrm>
        </p:spPr>
        <p:txBody>
          <a:bodyPr/>
          <a:lstStyle/>
          <a:p>
            <a:fld id="{CC1B17A0-BB57-0C44-81F0-1AF29E20862B}" type="datetime1">
              <a:rPr lang="fi-FI" smtClean="0"/>
              <a:t>11.12.2025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C8813-A150-C741-AC9F-C111A69560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42EEF-F55D-9F40-8960-C9DAB7A45D5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5844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8FBCED1F-A91A-4DCF-AC40-58A02D897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857" y="171114"/>
            <a:ext cx="6859017" cy="62813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i-FI" sz="2000" b="1">
                <a:latin typeface="Tahoma"/>
                <a:ea typeface="Tahoma"/>
                <a:cs typeface="Tahoma"/>
              </a:rPr>
              <a:t>TUVA- KOULUTUS </a:t>
            </a:r>
          </a:p>
          <a:p>
            <a:r>
              <a:rPr lang="fi-FI" sz="2000" b="0" i="0">
                <a:effectLst/>
              </a:rPr>
              <a:t>antaa opiskelijalle valmiuksia hakeutua lukiokoulutukseen tai ammatilliseen tutkintokoulutukseen</a:t>
            </a:r>
            <a:endParaRPr lang="fi-FI" sz="2000">
              <a:latin typeface="Tahoma"/>
              <a:ea typeface="Tahoma"/>
              <a:cs typeface="Tahoma"/>
            </a:endParaRPr>
          </a:p>
          <a:p>
            <a:r>
              <a:rPr lang="fi-FI" sz="2000" b="0" i="0">
                <a:effectLst/>
              </a:rPr>
              <a:t>selkeyttää ja tukee opiskelijan suunnitelmia jatko-opintojen ja </a:t>
            </a:r>
            <a:r>
              <a:rPr lang="fi-FI" sz="2000"/>
              <a:t>työelämän </a:t>
            </a:r>
            <a:r>
              <a:rPr lang="fi-FI" sz="2000" b="0" i="0">
                <a:effectLst/>
              </a:rPr>
              <a:t>suhteen</a:t>
            </a:r>
            <a:endParaRPr lang="fi-FI" sz="2000"/>
          </a:p>
          <a:p>
            <a:r>
              <a:rPr lang="fi-FI" sz="2000">
                <a:latin typeface="Tahoma"/>
                <a:ea typeface="Tahoma"/>
                <a:cs typeface="Tahoma"/>
              </a:rPr>
              <a:t>koulutus kestää enintään vuoden ja sen laajuus on 38 viikkoa</a:t>
            </a:r>
          </a:p>
          <a:p>
            <a:r>
              <a:rPr lang="fi-FI" sz="2000">
                <a:latin typeface="Tahoma"/>
                <a:ea typeface="Tahoma"/>
                <a:cs typeface="Tahoma"/>
              </a:rPr>
              <a:t>opiskelija opiskelee omien tavoitteiden mukaan</a:t>
            </a:r>
          </a:p>
          <a:p>
            <a:r>
              <a:rPr lang="fi-FI" sz="2000">
                <a:latin typeface="Tahoma"/>
                <a:ea typeface="Tahoma"/>
                <a:cs typeface="Tahoma"/>
              </a:rPr>
              <a:t>koulutuksen suoritettuaan opiskelija voi hakea ammatilliseen koulutukseen tai lukioon</a:t>
            </a:r>
          </a:p>
          <a:p>
            <a:r>
              <a:rPr lang="fi-FI" sz="2000">
                <a:latin typeface="Tahoma"/>
                <a:ea typeface="Tahoma"/>
                <a:cs typeface="Tahoma"/>
              </a:rPr>
              <a:t>opiskelija voi myös kesken valmentavan koulutuksen siirtyä joustavasti tutkintoon johtavaan koulutukseen, jos siihen on riittävä osaaminen.</a:t>
            </a:r>
            <a:endParaRPr lang="fi-FI" sz="200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FEB2A01-64E5-4379-B424-9000FCDBE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57" y="-214364"/>
            <a:ext cx="7315200" cy="428727"/>
          </a:xfrm>
        </p:spPr>
        <p:txBody>
          <a:bodyPr>
            <a:noAutofit/>
          </a:bodyPr>
          <a:lstStyle/>
          <a:p>
            <a:endParaRPr lang="fi-FI" sz="120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6DD6659-B444-45B6-916A-1868E3DF2ED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0493" y="6536992"/>
            <a:ext cx="940355" cy="242838"/>
          </a:xfrm>
        </p:spPr>
        <p:txBody>
          <a:bodyPr/>
          <a:lstStyle/>
          <a:p>
            <a:fld id="{DE605B32-D2B1-8F49-84B4-5E6AE17B022C}" type="datetime1">
              <a:rPr lang="fi-FI" smtClean="0"/>
              <a:t>11.12.2025</a:t>
            </a:fld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0A9DC75-FF99-479D-83C3-3A018FCF7CF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7</a:t>
            </a:fld>
            <a:endParaRPr lang="fi-FI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C41B4E52-E7FA-4A51-B633-9A2ABC077D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09013" y="712894"/>
            <a:ext cx="4133130" cy="2406054"/>
          </a:xfrm>
        </p:spPr>
        <p:txBody>
          <a:bodyPr/>
          <a:lstStyle/>
          <a:p>
            <a:r>
              <a:rPr lang="fi-FI" sz="2800" b="1" i="0"/>
              <a:t>TUVA =</a:t>
            </a:r>
          </a:p>
          <a:p>
            <a:r>
              <a:rPr lang="fi-FI" sz="2800" b="1" i="0"/>
              <a:t> Tutkintokoulutukseen valmentava koulutus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8779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83833F98-734B-4224-ADAA-4DEA2700B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837" y="1949167"/>
            <a:ext cx="10579940" cy="462466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oppilas tekee itse haun, mutta hallintolaki edellyttää huoltajan kuulemista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kuuleminen voi tapahtua esimerkiksi: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huoltajan/huoltajien sähköpostiosoite on kirjoitettuna hakemukseen (huoltaja saa viestin nuoren hakutoiveista)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Wilma –viestillä hakemuksen kuittaaminen tai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tulostettuun hakemukseen huoltajan allekirjoitus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peruskoulut ilmoittavat erikseen huoltajille miten kuuleminen tapahtuu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i-FI" sz="2000">
              <a:latin typeface="Tahoma"/>
              <a:ea typeface="Tahoma"/>
              <a:cs typeface="Tahoma"/>
            </a:endParaRPr>
          </a:p>
          <a:p>
            <a:pPr marL="0" indent="0">
              <a:lnSpc>
                <a:spcPct val="200000"/>
              </a:lnSpc>
              <a:buNone/>
            </a:pPr>
            <a:endParaRPr lang="fi-FI" sz="2000" b="1"/>
          </a:p>
          <a:p>
            <a:pPr marL="0" indent="0">
              <a:buNone/>
            </a:pPr>
            <a:endParaRPr lang="fi-FI" sz="2600" b="1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952D01E-BD5A-41D3-A3D5-CA613654E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6" y="405375"/>
            <a:ext cx="11238351" cy="999405"/>
          </a:xfrm>
        </p:spPr>
        <p:txBody>
          <a:bodyPr>
            <a:normAutofit/>
          </a:bodyPr>
          <a:lstStyle/>
          <a:p>
            <a:r>
              <a:rPr lang="fi-FI" sz="4000"/>
              <a:t>Huoltajan kuuleminen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43A2AD2-2EDA-47C5-8F32-2728BC5686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9CF1B1E-6E74-4CD8-A4E4-AA6B3ED019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39042FC-32A5-4112-B019-B4C2F6603B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3483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57FE169-1E86-4687-A23D-F892ED961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434512"/>
            <a:ext cx="11744420" cy="462466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Hakemuksen liitteet on toimitettava pääsääntöisesti </a:t>
            </a:r>
            <a:r>
              <a:rPr lang="fi-FI" sz="2000" b="1">
                <a:latin typeface="Tahoma"/>
                <a:ea typeface="Tahoma"/>
                <a:cs typeface="Tahoma"/>
              </a:rPr>
              <a:t>hakuaikana, 18.3. klo 15.00 mennessä</a:t>
            </a:r>
            <a:r>
              <a:rPr lang="fi-FI" sz="2000">
                <a:latin typeface="Tahoma"/>
                <a:ea typeface="Tahoma"/>
                <a:cs typeface="Tahoma"/>
              </a:rPr>
              <a:t>.</a:t>
            </a:r>
            <a:endParaRPr lang="fi-FI" sz="200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 i="0">
                <a:effectLst/>
                <a:latin typeface="Tahoma"/>
                <a:ea typeface="Tahoma"/>
                <a:cs typeface="Tahoma"/>
              </a:rPr>
              <a:t>Hakija saa tiedon liitepyynnöistä ja palautusosoitteista hakulomakkeelle ja omaan</a:t>
            </a:r>
            <a:r>
              <a:rPr lang="fi-FI" sz="2000">
                <a:latin typeface="Tahoma"/>
                <a:ea typeface="Tahoma"/>
                <a:cs typeface="Tahoma"/>
              </a:rPr>
              <a:t> </a:t>
            </a:r>
            <a:r>
              <a:rPr lang="fi-FI" sz="2000" i="0">
                <a:effectLst/>
                <a:latin typeface="Tahoma"/>
                <a:ea typeface="Tahoma"/>
                <a:cs typeface="Tahoma"/>
              </a:rPr>
              <a:t>sähköpostiinsa (hakukohteelle tallennettu liitepyynnön osoite).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 i="0">
                <a:effectLst/>
              </a:rPr>
              <a:t>HUOM! Arkaluonteisten liitteiden toimitus tapahtuu kirjepostilla tai turvasähköpostilla.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i-FI" sz="2000" i="0">
              <a:effectLst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>
                <a:effectLst/>
              </a:rPr>
              <a:t>Harkinnanvaraisessa haussa hakevien, vaativan erityisen tuen perusteella järjestettävään koulutukseen hakevien tai musiikkialalle hakevilta pyydetään liitteitä ja </a:t>
            </a:r>
            <a:r>
              <a:rPr lang="fi-FI" sz="2000"/>
              <a:t>lukioiden erikoislinjoille on usein palautettava liitelomake.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000" b="1" i="0">
                <a:solidFill>
                  <a:schemeClr val="accent3">
                    <a:lumMod val="75000"/>
                  </a:schemeClr>
                </a:solidFill>
                <a:effectLst/>
              </a:rPr>
              <a:t>Kannattaa käydä opon kanss</a:t>
            </a:r>
            <a:r>
              <a:rPr lang="fi-FI" sz="2000" b="1">
                <a:solidFill>
                  <a:schemeClr val="accent3">
                    <a:lumMod val="75000"/>
                  </a:schemeClr>
                </a:solidFill>
              </a:rPr>
              <a:t>a läpi mitä liitteitä tarvitaan ja toimitusaikataulut.</a:t>
            </a:r>
            <a:endParaRPr lang="fi-FI" sz="2000" b="1" i="0">
              <a:solidFill>
                <a:schemeClr val="accent3">
                  <a:lumMod val="75000"/>
                </a:schemeClr>
              </a:solidFill>
              <a:effectLst/>
            </a:endParaRPr>
          </a:p>
          <a:p>
            <a:pPr marL="0" indent="0">
              <a:buNone/>
            </a:pPr>
            <a:endParaRPr lang="fi-FI" sz="1800" b="1" i="0">
              <a:effectLst/>
            </a:endParaRPr>
          </a:p>
          <a:p>
            <a:pPr marL="0" indent="0">
              <a:buNone/>
            </a:pPr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0A0AA14B-EC3C-4BE4-B218-D568ECEF8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2" y="316574"/>
            <a:ext cx="11145045" cy="999405"/>
          </a:xfrm>
        </p:spPr>
        <p:txBody>
          <a:bodyPr/>
          <a:lstStyle/>
          <a:p>
            <a:r>
              <a:rPr lang="fi-FI"/>
              <a:t>Hakemuksen liitteet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6621-A42F-4D16-A769-4646FD0744D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1B0A971-C82B-4DC9-B9AD-54EFE173E6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748CC5-0AA3-4B87-9F30-2E4E2D44F6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6527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51315" y="271965"/>
            <a:ext cx="9417781" cy="987228"/>
          </a:xfrm>
        </p:spPr>
        <p:txBody>
          <a:bodyPr>
            <a:normAutofit/>
          </a:bodyPr>
          <a:lstStyle/>
          <a:p>
            <a:pPr algn="ctr"/>
            <a:r>
              <a:rPr lang="fi-FI" sz="3600">
                <a:ea typeface="Tahoma" panose="020B0604030504040204" pitchFamily="34" charset="0"/>
                <a:cs typeface="Tahoma" panose="020B0604030504040204" pitchFamily="34" charset="0"/>
              </a:rPr>
              <a:t>Valintaperusteet ammatillisiin opintoihin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SzPct val="25000"/>
            </a:pPr>
            <a:fld id="{00000000-1234-1234-1234-123412341234}" type="slidenum">
              <a:rPr lang="fi-FI" sz="1200" smtClean="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rPr>
              <a:pPr lvl="0">
                <a:buSzPct val="25000"/>
              </a:pPr>
              <a:t>10</a:t>
            </a:fld>
            <a:endParaRPr lang="fi-FI">
              <a:sym typeface="Cambria"/>
            </a:endParaRPr>
          </a:p>
        </p:txBody>
      </p:sp>
      <p:sp>
        <p:nvSpPr>
          <p:cNvPr id="19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1414130" y="4110653"/>
            <a:ext cx="4253849" cy="608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Parhaiden taito- ja taideaineiden keskiarvo</a:t>
            </a:r>
            <a:r>
              <a:rPr lang="fi-FI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0</a:t>
            </a:r>
            <a:r>
              <a:rPr lang="fi-FI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–8 p.</a:t>
            </a:r>
          </a:p>
        </p:txBody>
      </p:sp>
      <p:sp>
        <p:nvSpPr>
          <p:cNvPr id="22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1414130" y="2315243"/>
            <a:ext cx="4137121" cy="50849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Ensisijaisena hakutoiveena ammatillinen koulutus            </a:t>
            </a:r>
            <a:r>
              <a:rPr lang="fi-FI" sz="15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               </a:t>
            </a:r>
            <a:r>
              <a:rPr lang="fi-FI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p</a:t>
            </a:r>
            <a:r>
              <a:rPr lang="fi-FI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24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1414130" y="1206436"/>
            <a:ext cx="4137121" cy="98722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Haku samana vuonna, kun saa peruskoulun päättötodistuksen         </a:t>
            </a:r>
            <a:r>
              <a:rPr lang="fi-FI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p.</a:t>
            </a:r>
          </a:p>
        </p:txBody>
      </p:sp>
      <p:sp>
        <p:nvSpPr>
          <p:cNvPr id="20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1414130" y="5011648"/>
            <a:ext cx="4137121" cy="498392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Pääsy- ja soveltuvuuskokeet </a:t>
            </a:r>
            <a:r>
              <a:rPr lang="fi-FI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1–10 p.</a:t>
            </a:r>
          </a:p>
        </p:txBody>
      </p:sp>
      <p:sp>
        <p:nvSpPr>
          <p:cNvPr id="21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1414130" y="3010916"/>
            <a:ext cx="4253849" cy="646331"/>
          </a:xfrm>
          <a:prstGeom prst="rect">
            <a:avLst/>
          </a:prstGeom>
          <a:noFill/>
          <a:ln w="28575">
            <a:solidFill>
              <a:schemeClr val="accent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Yleinen koulumenestys (kaikkien aineiden keskiarvo)                           </a:t>
            </a:r>
            <a:r>
              <a:rPr lang="fi-FI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1–16 p.</a:t>
            </a: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6C0EC2F9-F37A-4613-BCED-E58DEE9C071A}"/>
              </a:ext>
            </a:extLst>
          </p:cNvPr>
          <p:cNvSpPr/>
          <p:nvPr/>
        </p:nvSpPr>
        <p:spPr>
          <a:xfrm>
            <a:off x="5667979" y="5075230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Ellipsi 24">
            <a:extLst>
              <a:ext uri="{FF2B5EF4-FFF2-40B4-BE49-F238E27FC236}">
                <a16:creationId xmlns:a16="http://schemas.microsoft.com/office/drawing/2014/main" id="{13D45C36-CCF0-4708-A6EF-A74C2266BB20}"/>
              </a:ext>
            </a:extLst>
          </p:cNvPr>
          <p:cNvSpPr/>
          <p:nvPr/>
        </p:nvSpPr>
        <p:spPr>
          <a:xfrm>
            <a:off x="6164053" y="5075230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5F08E2F5-5CB0-42C1-8C98-D517CE2CAA60}"/>
              </a:ext>
            </a:extLst>
          </p:cNvPr>
          <p:cNvSpPr/>
          <p:nvPr/>
        </p:nvSpPr>
        <p:spPr>
          <a:xfrm>
            <a:off x="6650448" y="5075230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Ellipsi 26">
            <a:extLst>
              <a:ext uri="{FF2B5EF4-FFF2-40B4-BE49-F238E27FC236}">
                <a16:creationId xmlns:a16="http://schemas.microsoft.com/office/drawing/2014/main" id="{A1B41E2E-FBDD-4472-9599-E33F7CDFA4F2}"/>
              </a:ext>
            </a:extLst>
          </p:cNvPr>
          <p:cNvSpPr/>
          <p:nvPr/>
        </p:nvSpPr>
        <p:spPr>
          <a:xfrm>
            <a:off x="7136843" y="5075230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Ellipsi 27">
            <a:extLst>
              <a:ext uri="{FF2B5EF4-FFF2-40B4-BE49-F238E27FC236}">
                <a16:creationId xmlns:a16="http://schemas.microsoft.com/office/drawing/2014/main" id="{1C5043CC-6D5A-4031-9033-7E86336B0A04}"/>
              </a:ext>
            </a:extLst>
          </p:cNvPr>
          <p:cNvSpPr/>
          <p:nvPr/>
        </p:nvSpPr>
        <p:spPr>
          <a:xfrm>
            <a:off x="7642635" y="5073752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Ellipsi 28">
            <a:extLst>
              <a:ext uri="{FF2B5EF4-FFF2-40B4-BE49-F238E27FC236}">
                <a16:creationId xmlns:a16="http://schemas.microsoft.com/office/drawing/2014/main" id="{9F73B806-68D2-4FCF-962E-F7E4DC7BB63F}"/>
              </a:ext>
            </a:extLst>
          </p:cNvPr>
          <p:cNvSpPr/>
          <p:nvPr/>
        </p:nvSpPr>
        <p:spPr>
          <a:xfrm>
            <a:off x="8153323" y="5073753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Ellipsi 29">
            <a:extLst>
              <a:ext uri="{FF2B5EF4-FFF2-40B4-BE49-F238E27FC236}">
                <a16:creationId xmlns:a16="http://schemas.microsoft.com/office/drawing/2014/main" id="{0ED8B1D8-C7F3-49F6-83CD-AFD601EC9309}"/>
              </a:ext>
            </a:extLst>
          </p:cNvPr>
          <p:cNvSpPr/>
          <p:nvPr/>
        </p:nvSpPr>
        <p:spPr>
          <a:xfrm>
            <a:off x="8644591" y="5073752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4" name="Ellipsi 33">
            <a:extLst>
              <a:ext uri="{FF2B5EF4-FFF2-40B4-BE49-F238E27FC236}">
                <a16:creationId xmlns:a16="http://schemas.microsoft.com/office/drawing/2014/main" id="{9B91E291-2B02-4705-9D4D-30318A7BB928}"/>
              </a:ext>
            </a:extLst>
          </p:cNvPr>
          <p:cNvSpPr/>
          <p:nvPr/>
        </p:nvSpPr>
        <p:spPr>
          <a:xfrm>
            <a:off x="5720185" y="4135738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C7EE38E7-A674-4F2A-8902-110E06AF5D05}"/>
              </a:ext>
            </a:extLst>
          </p:cNvPr>
          <p:cNvSpPr/>
          <p:nvPr/>
        </p:nvSpPr>
        <p:spPr>
          <a:xfrm>
            <a:off x="6164053" y="4137218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6" name="Ellipsi 35">
            <a:extLst>
              <a:ext uri="{FF2B5EF4-FFF2-40B4-BE49-F238E27FC236}">
                <a16:creationId xmlns:a16="http://schemas.microsoft.com/office/drawing/2014/main" id="{07BC8C80-7889-4B9D-AF77-89DF2AA45E38}"/>
              </a:ext>
            </a:extLst>
          </p:cNvPr>
          <p:cNvSpPr/>
          <p:nvPr/>
        </p:nvSpPr>
        <p:spPr>
          <a:xfrm>
            <a:off x="6650448" y="4137218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7" name="Ellipsi 36">
            <a:extLst>
              <a:ext uri="{FF2B5EF4-FFF2-40B4-BE49-F238E27FC236}">
                <a16:creationId xmlns:a16="http://schemas.microsoft.com/office/drawing/2014/main" id="{CEC0DFC7-693F-45A8-91DB-EB71474DBC9C}"/>
              </a:ext>
            </a:extLst>
          </p:cNvPr>
          <p:cNvSpPr/>
          <p:nvPr/>
        </p:nvSpPr>
        <p:spPr>
          <a:xfrm>
            <a:off x="7136843" y="4137218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8" name="Ellipsi 37">
            <a:extLst>
              <a:ext uri="{FF2B5EF4-FFF2-40B4-BE49-F238E27FC236}">
                <a16:creationId xmlns:a16="http://schemas.microsoft.com/office/drawing/2014/main" id="{D67EB517-7FA7-48DE-B37E-1615911EC421}"/>
              </a:ext>
            </a:extLst>
          </p:cNvPr>
          <p:cNvSpPr/>
          <p:nvPr/>
        </p:nvSpPr>
        <p:spPr>
          <a:xfrm>
            <a:off x="7642635" y="4135740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9" name="Ellipsi 38">
            <a:extLst>
              <a:ext uri="{FF2B5EF4-FFF2-40B4-BE49-F238E27FC236}">
                <a16:creationId xmlns:a16="http://schemas.microsoft.com/office/drawing/2014/main" id="{D29CB388-446B-49A8-8595-674BAD0C8252}"/>
              </a:ext>
            </a:extLst>
          </p:cNvPr>
          <p:cNvSpPr/>
          <p:nvPr/>
        </p:nvSpPr>
        <p:spPr>
          <a:xfrm>
            <a:off x="8153323" y="4135741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0" name="Ellipsi 39">
            <a:extLst>
              <a:ext uri="{FF2B5EF4-FFF2-40B4-BE49-F238E27FC236}">
                <a16:creationId xmlns:a16="http://schemas.microsoft.com/office/drawing/2014/main" id="{5DB25B9D-3501-4514-8EEE-EEE4CCD64531}"/>
              </a:ext>
            </a:extLst>
          </p:cNvPr>
          <p:cNvSpPr/>
          <p:nvPr/>
        </p:nvSpPr>
        <p:spPr>
          <a:xfrm>
            <a:off x="8644591" y="4135740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1" name="Ellipsi 40">
            <a:extLst>
              <a:ext uri="{FF2B5EF4-FFF2-40B4-BE49-F238E27FC236}">
                <a16:creationId xmlns:a16="http://schemas.microsoft.com/office/drawing/2014/main" id="{A7DAF41F-BEA4-4A10-AC21-77B74EA955A9}"/>
              </a:ext>
            </a:extLst>
          </p:cNvPr>
          <p:cNvSpPr/>
          <p:nvPr/>
        </p:nvSpPr>
        <p:spPr>
          <a:xfrm>
            <a:off x="5728724" y="3010917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2" name="Ellipsi 41">
            <a:extLst>
              <a:ext uri="{FF2B5EF4-FFF2-40B4-BE49-F238E27FC236}">
                <a16:creationId xmlns:a16="http://schemas.microsoft.com/office/drawing/2014/main" id="{FD519D0D-6B74-485A-9763-D85FC99F2364}"/>
              </a:ext>
            </a:extLst>
          </p:cNvPr>
          <p:cNvSpPr/>
          <p:nvPr/>
        </p:nvSpPr>
        <p:spPr>
          <a:xfrm>
            <a:off x="6164053" y="3012395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5818CA86-BC33-4CA1-8A1A-D69EB59E6E62}"/>
              </a:ext>
            </a:extLst>
          </p:cNvPr>
          <p:cNvSpPr/>
          <p:nvPr/>
        </p:nvSpPr>
        <p:spPr>
          <a:xfrm>
            <a:off x="6650448" y="3012395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4" name="Ellipsi 43">
            <a:extLst>
              <a:ext uri="{FF2B5EF4-FFF2-40B4-BE49-F238E27FC236}">
                <a16:creationId xmlns:a16="http://schemas.microsoft.com/office/drawing/2014/main" id="{C55FC409-9BEB-4725-AD39-52D5CCDC65F6}"/>
              </a:ext>
            </a:extLst>
          </p:cNvPr>
          <p:cNvSpPr/>
          <p:nvPr/>
        </p:nvSpPr>
        <p:spPr>
          <a:xfrm>
            <a:off x="7136843" y="3012395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5" name="Ellipsi 44">
            <a:extLst>
              <a:ext uri="{FF2B5EF4-FFF2-40B4-BE49-F238E27FC236}">
                <a16:creationId xmlns:a16="http://schemas.microsoft.com/office/drawing/2014/main" id="{6727D72E-8CFF-4E08-A520-EFD8A4028EF8}"/>
              </a:ext>
            </a:extLst>
          </p:cNvPr>
          <p:cNvSpPr/>
          <p:nvPr/>
        </p:nvSpPr>
        <p:spPr>
          <a:xfrm>
            <a:off x="7642635" y="3010917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6" name="Ellipsi 45">
            <a:extLst>
              <a:ext uri="{FF2B5EF4-FFF2-40B4-BE49-F238E27FC236}">
                <a16:creationId xmlns:a16="http://schemas.microsoft.com/office/drawing/2014/main" id="{1923293A-1564-49B3-86EA-E0B124378C28}"/>
              </a:ext>
            </a:extLst>
          </p:cNvPr>
          <p:cNvSpPr/>
          <p:nvPr/>
        </p:nvSpPr>
        <p:spPr>
          <a:xfrm>
            <a:off x="8153323" y="3010918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7" name="Ellipsi 46">
            <a:extLst>
              <a:ext uri="{FF2B5EF4-FFF2-40B4-BE49-F238E27FC236}">
                <a16:creationId xmlns:a16="http://schemas.microsoft.com/office/drawing/2014/main" id="{5FAA1DD6-44ED-49B8-B981-353BE539A8D1}"/>
              </a:ext>
            </a:extLst>
          </p:cNvPr>
          <p:cNvSpPr/>
          <p:nvPr/>
        </p:nvSpPr>
        <p:spPr>
          <a:xfrm>
            <a:off x="8644591" y="3010917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8" name="Ellipsi 47">
            <a:extLst>
              <a:ext uri="{FF2B5EF4-FFF2-40B4-BE49-F238E27FC236}">
                <a16:creationId xmlns:a16="http://schemas.microsoft.com/office/drawing/2014/main" id="{AA3AA5F3-8D59-428E-BE0D-E24C8F6BE4EE}"/>
              </a:ext>
            </a:extLst>
          </p:cNvPr>
          <p:cNvSpPr/>
          <p:nvPr/>
        </p:nvSpPr>
        <p:spPr>
          <a:xfrm>
            <a:off x="5667979" y="1763750"/>
            <a:ext cx="359970" cy="35251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A82CDA50-559F-424B-A21F-C713B36169FC}"/>
              </a:ext>
            </a:extLst>
          </p:cNvPr>
          <p:cNvSpPr/>
          <p:nvPr/>
        </p:nvSpPr>
        <p:spPr>
          <a:xfrm>
            <a:off x="6164053" y="1763750"/>
            <a:ext cx="359970" cy="35251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Ellipsi 49">
            <a:extLst>
              <a:ext uri="{FF2B5EF4-FFF2-40B4-BE49-F238E27FC236}">
                <a16:creationId xmlns:a16="http://schemas.microsoft.com/office/drawing/2014/main" id="{439F9F5F-DA8F-4727-895D-5F580A3B895F}"/>
              </a:ext>
            </a:extLst>
          </p:cNvPr>
          <p:cNvSpPr/>
          <p:nvPr/>
        </p:nvSpPr>
        <p:spPr>
          <a:xfrm>
            <a:off x="6650448" y="1763750"/>
            <a:ext cx="359970" cy="35251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1" name="Ellipsi 50">
            <a:extLst>
              <a:ext uri="{FF2B5EF4-FFF2-40B4-BE49-F238E27FC236}">
                <a16:creationId xmlns:a16="http://schemas.microsoft.com/office/drawing/2014/main" id="{E294FEE8-0B36-430E-A98E-FF52A2B73C2F}"/>
              </a:ext>
            </a:extLst>
          </p:cNvPr>
          <p:cNvSpPr/>
          <p:nvPr/>
        </p:nvSpPr>
        <p:spPr>
          <a:xfrm>
            <a:off x="7136843" y="1763750"/>
            <a:ext cx="359970" cy="35251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2" name="Ellipsi 51">
            <a:extLst>
              <a:ext uri="{FF2B5EF4-FFF2-40B4-BE49-F238E27FC236}">
                <a16:creationId xmlns:a16="http://schemas.microsoft.com/office/drawing/2014/main" id="{0F3C529B-33C4-4D24-A64C-8B2AC59E994D}"/>
              </a:ext>
            </a:extLst>
          </p:cNvPr>
          <p:cNvSpPr/>
          <p:nvPr/>
        </p:nvSpPr>
        <p:spPr>
          <a:xfrm>
            <a:off x="7642635" y="1762272"/>
            <a:ext cx="359970" cy="35251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E7E5FC66-EE8D-4FAD-8D9D-C04291BD2C84}"/>
              </a:ext>
            </a:extLst>
          </p:cNvPr>
          <p:cNvSpPr/>
          <p:nvPr/>
        </p:nvSpPr>
        <p:spPr>
          <a:xfrm>
            <a:off x="8153323" y="1762273"/>
            <a:ext cx="359970" cy="35251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5" name="Ellipsi 54">
            <a:extLst>
              <a:ext uri="{FF2B5EF4-FFF2-40B4-BE49-F238E27FC236}">
                <a16:creationId xmlns:a16="http://schemas.microsoft.com/office/drawing/2014/main" id="{D132720A-2F08-4CBF-8CDF-135CDDC26EDF}"/>
              </a:ext>
            </a:extLst>
          </p:cNvPr>
          <p:cNvSpPr/>
          <p:nvPr/>
        </p:nvSpPr>
        <p:spPr>
          <a:xfrm>
            <a:off x="5667979" y="2380708"/>
            <a:ext cx="359970" cy="35251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6" name="Ellipsi 55">
            <a:extLst>
              <a:ext uri="{FF2B5EF4-FFF2-40B4-BE49-F238E27FC236}">
                <a16:creationId xmlns:a16="http://schemas.microsoft.com/office/drawing/2014/main" id="{701BA1C3-88CE-498E-8A8A-46BA79BBE8A8}"/>
              </a:ext>
            </a:extLst>
          </p:cNvPr>
          <p:cNvSpPr/>
          <p:nvPr/>
        </p:nvSpPr>
        <p:spPr>
          <a:xfrm>
            <a:off x="6164053" y="2380708"/>
            <a:ext cx="359970" cy="35251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8BB07AEC-5B52-4F97-9CD7-4CB2BDEC113B}"/>
              </a:ext>
            </a:extLst>
          </p:cNvPr>
          <p:cNvSpPr/>
          <p:nvPr/>
        </p:nvSpPr>
        <p:spPr>
          <a:xfrm>
            <a:off x="9130992" y="3010917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0" name="Ellipsi 59">
            <a:extLst>
              <a:ext uri="{FF2B5EF4-FFF2-40B4-BE49-F238E27FC236}">
                <a16:creationId xmlns:a16="http://schemas.microsoft.com/office/drawing/2014/main" id="{AD0EE599-9D3A-4F16-B9DC-8CE59E2AEC1E}"/>
              </a:ext>
            </a:extLst>
          </p:cNvPr>
          <p:cNvSpPr/>
          <p:nvPr/>
        </p:nvSpPr>
        <p:spPr>
          <a:xfrm>
            <a:off x="9121217" y="4135739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1" name="Ellipsi 60">
            <a:extLst>
              <a:ext uri="{FF2B5EF4-FFF2-40B4-BE49-F238E27FC236}">
                <a16:creationId xmlns:a16="http://schemas.microsoft.com/office/drawing/2014/main" id="{18B755CA-6D31-41EF-96DE-4533D0653100}"/>
              </a:ext>
            </a:extLst>
          </p:cNvPr>
          <p:cNvSpPr/>
          <p:nvPr/>
        </p:nvSpPr>
        <p:spPr>
          <a:xfrm>
            <a:off x="9121217" y="5073752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2" name="Ellipsi 61">
            <a:extLst>
              <a:ext uri="{FF2B5EF4-FFF2-40B4-BE49-F238E27FC236}">
                <a16:creationId xmlns:a16="http://schemas.microsoft.com/office/drawing/2014/main" id="{B34755C4-A0D7-498E-A3F9-D54EC16CF71C}"/>
              </a:ext>
            </a:extLst>
          </p:cNvPr>
          <p:cNvSpPr/>
          <p:nvPr/>
        </p:nvSpPr>
        <p:spPr>
          <a:xfrm>
            <a:off x="9612485" y="5073751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32D332A6-A1AF-47A8-B174-B30AC797C8A7}"/>
              </a:ext>
            </a:extLst>
          </p:cNvPr>
          <p:cNvSpPr/>
          <p:nvPr/>
        </p:nvSpPr>
        <p:spPr>
          <a:xfrm>
            <a:off x="10089111" y="5073750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" name="Ellipsi 63">
            <a:extLst>
              <a:ext uri="{FF2B5EF4-FFF2-40B4-BE49-F238E27FC236}">
                <a16:creationId xmlns:a16="http://schemas.microsoft.com/office/drawing/2014/main" id="{7376BF28-C6FD-4B86-8A38-4CA582616743}"/>
              </a:ext>
            </a:extLst>
          </p:cNvPr>
          <p:cNvSpPr/>
          <p:nvPr/>
        </p:nvSpPr>
        <p:spPr>
          <a:xfrm>
            <a:off x="5720185" y="3533857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5" name="Ellipsi 64">
            <a:extLst>
              <a:ext uri="{FF2B5EF4-FFF2-40B4-BE49-F238E27FC236}">
                <a16:creationId xmlns:a16="http://schemas.microsoft.com/office/drawing/2014/main" id="{E47A19B6-2806-4F72-8CED-C723076B0134}"/>
              </a:ext>
            </a:extLst>
          </p:cNvPr>
          <p:cNvSpPr/>
          <p:nvPr/>
        </p:nvSpPr>
        <p:spPr>
          <a:xfrm>
            <a:off x="6164053" y="3534904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6" name="Ellipsi 65">
            <a:extLst>
              <a:ext uri="{FF2B5EF4-FFF2-40B4-BE49-F238E27FC236}">
                <a16:creationId xmlns:a16="http://schemas.microsoft.com/office/drawing/2014/main" id="{10A7E5C8-3086-4C89-99BF-E3BE10D2CC87}"/>
              </a:ext>
            </a:extLst>
          </p:cNvPr>
          <p:cNvSpPr/>
          <p:nvPr/>
        </p:nvSpPr>
        <p:spPr>
          <a:xfrm>
            <a:off x="6650448" y="3534904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7" name="Ellipsi 66">
            <a:extLst>
              <a:ext uri="{FF2B5EF4-FFF2-40B4-BE49-F238E27FC236}">
                <a16:creationId xmlns:a16="http://schemas.microsoft.com/office/drawing/2014/main" id="{07DDB0AF-196F-4305-99DD-3112FB92F6D8}"/>
              </a:ext>
            </a:extLst>
          </p:cNvPr>
          <p:cNvSpPr/>
          <p:nvPr/>
        </p:nvSpPr>
        <p:spPr>
          <a:xfrm>
            <a:off x="7136843" y="3534904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8" name="Ellipsi 67">
            <a:extLst>
              <a:ext uri="{FF2B5EF4-FFF2-40B4-BE49-F238E27FC236}">
                <a16:creationId xmlns:a16="http://schemas.microsoft.com/office/drawing/2014/main" id="{F26AD52C-F8C4-4123-BB63-74A9A6198A8C}"/>
              </a:ext>
            </a:extLst>
          </p:cNvPr>
          <p:cNvSpPr/>
          <p:nvPr/>
        </p:nvSpPr>
        <p:spPr>
          <a:xfrm>
            <a:off x="7642635" y="3533426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9" name="Ellipsi 68">
            <a:extLst>
              <a:ext uri="{FF2B5EF4-FFF2-40B4-BE49-F238E27FC236}">
                <a16:creationId xmlns:a16="http://schemas.microsoft.com/office/drawing/2014/main" id="{DF27B21A-EFE9-4CC8-8E99-02FD301F4E53}"/>
              </a:ext>
            </a:extLst>
          </p:cNvPr>
          <p:cNvSpPr/>
          <p:nvPr/>
        </p:nvSpPr>
        <p:spPr>
          <a:xfrm>
            <a:off x="8153323" y="3533427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0" name="Ellipsi 69">
            <a:extLst>
              <a:ext uri="{FF2B5EF4-FFF2-40B4-BE49-F238E27FC236}">
                <a16:creationId xmlns:a16="http://schemas.microsoft.com/office/drawing/2014/main" id="{8131AEA6-6733-467A-9483-B1328A3D37D7}"/>
              </a:ext>
            </a:extLst>
          </p:cNvPr>
          <p:cNvSpPr/>
          <p:nvPr/>
        </p:nvSpPr>
        <p:spPr>
          <a:xfrm>
            <a:off x="8644591" y="3533426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1" name="Ellipsi 70">
            <a:extLst>
              <a:ext uri="{FF2B5EF4-FFF2-40B4-BE49-F238E27FC236}">
                <a16:creationId xmlns:a16="http://schemas.microsoft.com/office/drawing/2014/main" id="{E37493CE-99D8-4390-B86A-D821CD14BED1}"/>
              </a:ext>
            </a:extLst>
          </p:cNvPr>
          <p:cNvSpPr/>
          <p:nvPr/>
        </p:nvSpPr>
        <p:spPr>
          <a:xfrm>
            <a:off x="9130992" y="3533426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A4C64EFB-DD3E-7B80-5CA9-DD18B73B5EB7}"/>
              </a:ext>
            </a:extLst>
          </p:cNvPr>
          <p:cNvSpPr txBox="1"/>
          <p:nvPr/>
        </p:nvSpPr>
        <p:spPr>
          <a:xfrm>
            <a:off x="2068293" y="5675196"/>
            <a:ext cx="8380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fi-FI" sz="1800">
                <a:latin typeface="Tahoma"/>
                <a:ea typeface="Tahoma"/>
                <a:cs typeface="Tahoma"/>
              </a:rPr>
              <a:t>Hakija ei voi tulla valituksi koulutukseen, jos ei ole osallistunut pääsy- tai soveltuvuuskokeeseen.</a:t>
            </a:r>
            <a:endParaRPr lang="fi-FI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4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628928FF-8B6F-40F1-B91D-F477E49EB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432" y="1448474"/>
            <a:ext cx="5065949" cy="462466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suomen kieli ja kirjallisuus</a:t>
            </a:r>
          </a:p>
          <a:p>
            <a:pPr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toinen kotimainen kieli</a:t>
            </a:r>
          </a:p>
          <a:p>
            <a:pPr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vieraat kielet</a:t>
            </a:r>
          </a:p>
          <a:p>
            <a:pPr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uskonto / elämänkatsomustieto</a:t>
            </a:r>
          </a:p>
          <a:p>
            <a:pPr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historia </a:t>
            </a:r>
            <a:endParaRPr lang="fi-FI" sz="2000"/>
          </a:p>
          <a:p>
            <a:pPr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yhteiskuntaoppi</a:t>
            </a:r>
          </a:p>
          <a:p>
            <a:pPr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matematiikka</a:t>
            </a:r>
          </a:p>
          <a:p>
            <a:pPr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fysiikka</a:t>
            </a:r>
          </a:p>
          <a:p>
            <a:pPr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kemia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fi-FI" sz="2200" b="1">
              <a:latin typeface="Tahoma"/>
            </a:endParaRPr>
          </a:p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5999C5-0B3B-45E6-9DC5-C441CE672A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biologia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maantieto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terveystieto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liikunta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musiikki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kuvataide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käsityö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000">
                <a:latin typeface="Tahoma"/>
                <a:ea typeface="Tahoma"/>
                <a:cs typeface="Tahoma"/>
              </a:rPr>
              <a:t>kotitalous</a:t>
            </a:r>
          </a:p>
          <a:p>
            <a:endParaRPr lang="fi-FI" sz="2200" b="1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855066F3-47E7-4ABA-93A5-08C0154E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000"/>
              <a:t>Yleiseen koulumenestykseen lasketaan arvosanat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5C512D-74A5-46F0-B63B-1A12AF49EB0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C179A6D-A93B-4A26-99E4-0D2E9506646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104E47A-A398-4F2B-A452-AB51F64096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6488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sällön paikkamerkki 7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58B7691F-325D-4D61-ADD8-6D73A4F285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028" t="10632" r="32148" b="1516"/>
          <a:stretch/>
        </p:blipFill>
        <p:spPr>
          <a:xfrm>
            <a:off x="495629" y="751486"/>
            <a:ext cx="4888395" cy="5425259"/>
          </a:xfrm>
          <a:prstGeom prst="rect">
            <a:avLst/>
          </a:prstGeom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5F2624CC-BA91-4F52-BAB9-9F1E1AE2F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81" y="-4895"/>
            <a:ext cx="11493389" cy="999405"/>
          </a:xfrm>
        </p:spPr>
        <p:txBody>
          <a:bodyPr>
            <a:normAutofit/>
          </a:bodyPr>
          <a:lstStyle/>
          <a:p>
            <a:r>
              <a:rPr lang="fi-FI" sz="2800"/>
              <a:t>Keskiarvon pisteytys			   Painotettavien arvosanojen pisteytys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9EC9D34-6E4B-49E3-998E-8D825E09F11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7220EFB3-AC19-6C4E-AC06-25AE541BC02D}" type="datetime1">
              <a:rPr lang="en-US" sz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12/11/2025</a:t>
            </a:fld>
            <a:endParaRPr 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F797DBC-511A-4C8D-B1AD-EDE0F61962E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spcAft>
                <a:spcPts val="600"/>
              </a:spcAft>
            </a:pPr>
            <a:r>
              <a:rPr lang="en-US" sz="1200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Esityksen</a:t>
            </a: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nimen</a:t>
            </a: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voi</a:t>
            </a: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laittaa</a:t>
            </a: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tänne</a:t>
            </a:r>
            <a:endParaRPr lang="en-US" sz="12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D35DC1-C80E-4B0A-9EA9-F6A3EFD23E9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r">
              <a:spcAft>
                <a:spcPts val="600"/>
              </a:spcAft>
            </a:pPr>
            <a:fld id="{1578E46A-2119-334F-A42A-D6938F0C7581}" type="slidenum">
              <a:rPr lang="en-US" sz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</a:pPr>
              <a:t>12</a:t>
            </a:fld>
            <a:endParaRPr 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49928521-1E01-40AB-AE73-4DBDBB99F0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30" t="24439" r="27803" b="31212"/>
          <a:stretch/>
        </p:blipFill>
        <p:spPr>
          <a:xfrm>
            <a:off x="5949675" y="713038"/>
            <a:ext cx="5504507" cy="2779061"/>
          </a:xfrm>
          <a:prstGeom prst="rect">
            <a:avLst/>
          </a:prstGeom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EBD0A7B1-0B86-4C76-BBD7-8DA4BAC246F7}"/>
              </a:ext>
            </a:extLst>
          </p:cNvPr>
          <p:cNvSpPr/>
          <p:nvPr/>
        </p:nvSpPr>
        <p:spPr>
          <a:xfrm>
            <a:off x="6512118" y="4341412"/>
            <a:ext cx="5246358" cy="1836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3600" b="1">
                <a:latin typeface="Tahoma"/>
                <a:ea typeface="Tahoma"/>
                <a:cs typeface="Tahoma"/>
              </a:rPr>
              <a:t>yhteishakulaskuri.fi</a:t>
            </a:r>
          </a:p>
        </p:txBody>
      </p:sp>
    </p:spTree>
    <p:extLst>
      <p:ext uri="{BB962C8B-B14F-4D97-AF65-F5344CB8AC3E}">
        <p14:creationId xmlns:p14="http://schemas.microsoft.com/office/powerpoint/2010/main" val="2440899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EFE4BBA-6612-40E9-B5A7-FF5374066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15" y="1785126"/>
            <a:ext cx="6088493" cy="407672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suomen kieli ja kirjallisuus</a:t>
            </a:r>
            <a:endParaRPr lang="fi-FI" sz="2000"/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toinen kotimainen kieli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vieraat kielet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uskonto tai elämänkatsomustieto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historia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yhteiskuntaoppi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matematiikka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fysiikka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kemia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biologia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terveystieto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000">
                <a:latin typeface="Tahoma"/>
                <a:ea typeface="Tahoma"/>
                <a:cs typeface="Tahoma"/>
              </a:rPr>
              <a:t>maantieto</a:t>
            </a:r>
          </a:p>
          <a:p>
            <a:pPr algn="just"/>
            <a:endParaRPr lang="fi-FI" sz="200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E156A14D-52E7-4157-900D-FD0320FC1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fi-FI" sz="3600">
                <a:latin typeface="Times"/>
                <a:cs typeface="Times"/>
              </a:rPr>
              <a:t>Lukion yleislinjoille pääsyn ratkaisee peruskoulun </a:t>
            </a:r>
            <a:r>
              <a:rPr lang="fi-FI" u="sng">
                <a:latin typeface="Times"/>
                <a:cs typeface="Times"/>
              </a:rPr>
              <a:t>päättötodistuksen</a:t>
            </a:r>
            <a:r>
              <a:rPr lang="fi-FI" sz="3600">
                <a:latin typeface="Times"/>
                <a:cs typeface="Times"/>
              </a:rPr>
              <a:t> lukuaineiden keskiarvo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D8C4B24-1BED-41A2-9AF5-AA45E9A76E5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2BE19A5-2E4E-44F4-953E-E781FB1D7C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027850E-ABE6-409A-9BFB-3B1ACA0614B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13</a:t>
            </a:fld>
            <a:endParaRPr lang="fi-FI"/>
          </a:p>
        </p:txBody>
      </p:sp>
      <p:sp>
        <p:nvSpPr>
          <p:cNvPr id="10" name="Puhekupla: Soikea 9">
            <a:extLst>
              <a:ext uri="{FF2B5EF4-FFF2-40B4-BE49-F238E27FC236}">
                <a16:creationId xmlns:a16="http://schemas.microsoft.com/office/drawing/2014/main" id="{85178016-ABB8-470F-A717-0AE35E0C39BF}"/>
              </a:ext>
            </a:extLst>
          </p:cNvPr>
          <p:cNvSpPr/>
          <p:nvPr/>
        </p:nvSpPr>
        <p:spPr>
          <a:xfrm>
            <a:off x="6177516" y="1594885"/>
            <a:ext cx="5128019" cy="389151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2800" b="1">
                <a:latin typeface="Times"/>
                <a:ea typeface="Tahoma"/>
                <a:cs typeface="Tahoma"/>
              </a:rPr>
              <a:t>2024 k:a. yleislinjoille:</a:t>
            </a:r>
          </a:p>
          <a:p>
            <a:r>
              <a:rPr lang="fi-FI" sz="2400" b="1">
                <a:latin typeface="Times"/>
                <a:ea typeface="Tahoma"/>
                <a:cs typeface="Tahoma"/>
              </a:rPr>
              <a:t>Järvenpää 8,58</a:t>
            </a:r>
          </a:p>
          <a:p>
            <a:r>
              <a:rPr lang="fi-FI" sz="2400" b="1">
                <a:latin typeface="Times"/>
                <a:ea typeface="Tahoma"/>
                <a:cs typeface="Tahoma"/>
              </a:rPr>
              <a:t>Kerava 7,92</a:t>
            </a:r>
          </a:p>
          <a:p>
            <a:r>
              <a:rPr lang="fi-FI" sz="2400" b="1">
                <a:latin typeface="Times"/>
                <a:ea typeface="Tahoma"/>
                <a:cs typeface="Tahoma"/>
              </a:rPr>
              <a:t>Hyrylä 8,33</a:t>
            </a:r>
          </a:p>
          <a:p>
            <a:r>
              <a:rPr lang="fi-FI" sz="2400" b="1">
                <a:latin typeface="Times"/>
                <a:ea typeface="Tahoma"/>
                <a:cs typeface="Tahoma"/>
              </a:rPr>
              <a:t>Jokela 7,58</a:t>
            </a:r>
          </a:p>
          <a:p>
            <a:r>
              <a:rPr lang="fi-FI" sz="2400" b="1">
                <a:latin typeface="Times"/>
                <a:ea typeface="Tahoma"/>
                <a:cs typeface="Tahoma"/>
              </a:rPr>
              <a:t>Kellokoski 7,58</a:t>
            </a:r>
          </a:p>
          <a:p>
            <a:r>
              <a:rPr lang="fi-FI" sz="2400" b="1">
                <a:latin typeface="Times"/>
                <a:ea typeface="Tahoma"/>
                <a:cs typeface="Tahoma"/>
              </a:rPr>
              <a:t>Hyvinkää 7,77</a:t>
            </a:r>
          </a:p>
        </p:txBody>
      </p:sp>
    </p:spTree>
    <p:extLst>
      <p:ext uri="{BB962C8B-B14F-4D97-AF65-F5344CB8AC3E}">
        <p14:creationId xmlns:p14="http://schemas.microsoft.com/office/powerpoint/2010/main" val="3194768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073E525B-5919-4F6B-BF15-EE3514281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06" y="1186536"/>
            <a:ext cx="6912815" cy="539064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fontAlgn="base">
              <a:buNone/>
            </a:pPr>
            <a:r>
              <a:rPr lang="fi-FI" sz="1800" b="1">
                <a:latin typeface="Tahoma"/>
                <a:ea typeface="Tahoma"/>
                <a:cs typeface="Tahoma"/>
              </a:rPr>
              <a:t>Painotettavat oppiaineet</a:t>
            </a:r>
          </a:p>
          <a:p>
            <a:pPr fontAlgn="base"/>
            <a:r>
              <a:rPr lang="fi-FI" sz="1800">
                <a:latin typeface="Tahoma"/>
                <a:ea typeface="Tahoma"/>
                <a:cs typeface="Tahoma"/>
              </a:rPr>
              <a:t>Joissain lukiokoulutuksissa painotetaan yhtä tai useampaa oppiainetta. Näissä tapauksissa lukiot voivat keskiarvoa laskiessaan ottaa huomioon erityisesti painotettavien oppiaineiden arvosanat.</a:t>
            </a:r>
          </a:p>
          <a:p>
            <a:pPr marL="0" indent="0" fontAlgn="base">
              <a:buNone/>
            </a:pPr>
            <a:r>
              <a:rPr lang="fi-FI" sz="1800" b="1">
                <a:latin typeface="Tahoma"/>
                <a:ea typeface="Tahoma"/>
                <a:cs typeface="Tahoma"/>
              </a:rPr>
              <a:t>Pääsy- ja soveltuvuuskokeet</a:t>
            </a:r>
          </a:p>
          <a:p>
            <a:pPr fontAlgn="base"/>
            <a:r>
              <a:rPr lang="fi-FI" sz="1800">
                <a:latin typeface="Tahoma"/>
                <a:ea typeface="Tahoma"/>
                <a:cs typeface="Tahoma"/>
              </a:rPr>
              <a:t>Lukioissa voi olla myös pääsy- ja soveltuvuuskokeita. Lukiot voivat myös päättää koepisteiden alarajan, jota alemmilla pisteillä ei voi tulla valituksi vaikka hakijan kokonaispistemäärä näyttäisi riittävän opiskelijaksi ottamiseen.</a:t>
            </a:r>
          </a:p>
          <a:p>
            <a:r>
              <a:rPr lang="fi-FI" sz="1800" err="1">
                <a:latin typeface="Tahoma"/>
                <a:ea typeface="Tahoma"/>
                <a:cs typeface="Tahoma"/>
              </a:rPr>
              <a:t>Huom</a:t>
            </a:r>
            <a:r>
              <a:rPr lang="fi-FI" sz="1800">
                <a:latin typeface="Tahoma"/>
                <a:ea typeface="Tahoma"/>
                <a:cs typeface="Tahoma"/>
              </a:rPr>
              <a:t>! Ei voi tulla valituksi erityislinjalle, jos ei ole osallistunut pääsy- tai soveltuvuuskokeeseen.</a:t>
            </a:r>
          </a:p>
          <a:p>
            <a:pPr marL="0" indent="0" fontAlgn="base">
              <a:buNone/>
            </a:pPr>
            <a:r>
              <a:rPr lang="fi-FI" sz="1800" b="1">
                <a:latin typeface="Tahoma"/>
                <a:ea typeface="Tahoma"/>
                <a:cs typeface="Tahoma"/>
              </a:rPr>
              <a:t>Muu koulutus, harrastukset tai muut lisänäytöt</a:t>
            </a:r>
          </a:p>
          <a:p>
            <a:pPr fontAlgn="base"/>
            <a:r>
              <a:rPr lang="fi-FI" sz="1800">
                <a:latin typeface="Tahoma"/>
                <a:ea typeface="Tahoma"/>
                <a:cs typeface="Tahoma"/>
              </a:rPr>
              <a:t>Lukiot voivat ottaa huomioon myös hakijan muun koulutuksen, harrastukset tai muita lisänäyttöjä. 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C83DC2F0-86E9-4FD8-881A-1E9883E74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Lukion erityislinjoille haettaessa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EF79A8B-A10E-420B-BA29-9E067C69ABF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12A4F26-88D7-4021-B091-A0C1C93C91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14</a:t>
            </a:fld>
            <a:endParaRPr lang="fi-FI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2719EB60-1971-420A-88D1-9A55409DAA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i-FI"/>
              <a:t>Muistakaa tarkistaa kunkin hakukohteen hakumenettelyt!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9174F1F-76F3-4F8E-94B2-173C0E8A686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842375" y="6330950"/>
            <a:ext cx="3349625" cy="242888"/>
          </a:xfrm>
        </p:spPr>
        <p:txBody>
          <a:bodyPr/>
          <a:lstStyle/>
          <a:p>
            <a:r>
              <a:rPr lang="fi-FI"/>
              <a:t>Esityksen nimen voi laittaa tänne</a:t>
            </a:r>
          </a:p>
        </p:txBody>
      </p:sp>
    </p:spTree>
    <p:extLst>
      <p:ext uri="{BB962C8B-B14F-4D97-AF65-F5344CB8AC3E}">
        <p14:creationId xmlns:p14="http://schemas.microsoft.com/office/powerpoint/2010/main" val="506492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0CF19634-41F2-4475-A88B-7C4A00FB0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994" y="2199097"/>
            <a:ext cx="6455121" cy="226812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fi-FI" sz="2000" b="1" i="0">
              <a:effectLst/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000" i="0">
                <a:effectLst/>
              </a:rPr>
              <a:t>Koulutuksen järjestäjä päättää valintaperusteista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i-FI" sz="2000" i="0">
              <a:effectLst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000" i="0">
                <a:effectLst/>
              </a:rPr>
              <a:t>Koulutuksen järjestäjä voi järjestää halutessaan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000"/>
              <a:t>   </a:t>
            </a:r>
            <a:r>
              <a:rPr lang="fi-FI" sz="2000" i="0">
                <a:effectLst/>
              </a:rPr>
              <a:t>pääsy- ja soveltuvuuskokeen tai haastattelun</a:t>
            </a:r>
          </a:p>
          <a:p>
            <a:pPr marL="0" indent="0">
              <a:buNone/>
            </a:pPr>
            <a:endParaRPr lang="fi-FI" sz="2200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B5D83B8-113A-4AF3-B820-DDF1263E5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528" y="322504"/>
            <a:ext cx="8218847" cy="2068280"/>
          </a:xfrm>
        </p:spPr>
        <p:txBody>
          <a:bodyPr>
            <a:normAutofit/>
          </a:bodyPr>
          <a:lstStyle/>
          <a:p>
            <a:r>
              <a:rPr lang="fi-FI" sz="2800" i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Valinta </a:t>
            </a:r>
            <a:r>
              <a:rPr lang="fi-FI" sz="2800" i="0" err="1">
                <a:effectLst/>
                <a:latin typeface="Times" panose="02020603050405020304" pitchFamily="18" charset="0"/>
                <a:cs typeface="Times" panose="02020603050405020304" pitchFamily="18" charset="0"/>
              </a:rPr>
              <a:t>TUVAan</a:t>
            </a:r>
            <a:r>
              <a:rPr lang="fi-FI" sz="2800" i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fi-FI" sz="2800" i="0" err="1">
                <a:effectLst/>
                <a:latin typeface="Times" panose="02020603050405020304" pitchFamily="18" charset="0"/>
                <a:cs typeface="Times" panose="02020603050405020304" pitchFamily="18" charset="0"/>
              </a:rPr>
              <a:t>TELMAan</a:t>
            </a:r>
            <a:r>
              <a:rPr lang="fi-FI" sz="2800" i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br>
              <a:rPr lang="fi-FI" sz="2800" i="0">
                <a:effectLst/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fi-FI" sz="2800" i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kansanopistojen opistovuodelle ja </a:t>
            </a:r>
            <a:br>
              <a:rPr lang="fi-FI" sz="2800" i="0">
                <a:effectLst/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fi-FI" sz="2800" i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vaativan erityisen tuen hakukohteisiin</a:t>
            </a:r>
            <a:endParaRPr lang="fi-FI" sz="280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EA978AC-8A0E-4F8B-B874-8620006669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028ABA6-AD15-49F0-8876-3871B82D6E0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15</a:t>
            </a:fld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AE8D55F-BD26-40F3-8CF7-7FD501395D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95964" y="441959"/>
            <a:ext cx="4654846" cy="3262726"/>
          </a:xfrm>
        </p:spPr>
        <p:txBody>
          <a:bodyPr vert="horz" lIns="91440" tIns="45720" rIns="91440" bIns="45720" rtlCol="0" anchor="ctr">
            <a:noAutofit/>
          </a:bodyPr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CA89EE4-C5C3-441C-9190-0A2B1C48912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842375" y="6330950"/>
            <a:ext cx="3349625" cy="242888"/>
          </a:xfrm>
        </p:spPr>
        <p:txBody>
          <a:bodyPr/>
          <a:lstStyle/>
          <a:p>
            <a:r>
              <a:rPr lang="fi-FI"/>
              <a:t>Esityksen nimen voi laittaa tänne</a:t>
            </a:r>
          </a:p>
        </p:txBody>
      </p:sp>
    </p:spTree>
    <p:extLst>
      <p:ext uri="{BB962C8B-B14F-4D97-AF65-F5344CB8AC3E}">
        <p14:creationId xmlns:p14="http://schemas.microsoft.com/office/powerpoint/2010/main" val="822632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348D8D3F-3ECA-4262-847D-43C4D758A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580" y="673493"/>
            <a:ext cx="6110420" cy="6044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fi-FI" sz="2000">
                <a:latin typeface="Tahoma"/>
                <a:ea typeface="Tahoma"/>
                <a:cs typeface="Tahoma"/>
              </a:rPr>
              <a:t>Oppilas saa </a:t>
            </a:r>
            <a:r>
              <a:rPr lang="fi-FI" sz="2000" b="1">
                <a:latin typeface="Tahoma"/>
                <a:ea typeface="Tahoma"/>
                <a:cs typeface="Tahoma"/>
              </a:rPr>
              <a:t>sähköpostiin tuloskirjeen</a:t>
            </a:r>
          </a:p>
          <a:p>
            <a:pPr fontAlgn="base"/>
            <a:r>
              <a:rPr lang="fi-FI" sz="2000">
                <a:latin typeface="Tahoma"/>
                <a:ea typeface="Tahoma"/>
                <a:cs typeface="Tahoma"/>
              </a:rPr>
              <a:t>Oppilas saa </a:t>
            </a:r>
            <a:r>
              <a:rPr lang="fi-FI" sz="2000" b="1">
                <a:latin typeface="Tahoma"/>
                <a:ea typeface="Tahoma"/>
                <a:cs typeface="Tahoma"/>
              </a:rPr>
              <a:t>oppilaitoksesta</a:t>
            </a:r>
            <a:r>
              <a:rPr lang="fi-FI" sz="2000">
                <a:latin typeface="Tahoma"/>
                <a:ea typeface="Tahoma"/>
                <a:cs typeface="Tahoma"/>
              </a:rPr>
              <a:t> sähköpostitse valintakirjeen, jossa on ohjeet opiskelupaikan vastaanottamiseen.</a:t>
            </a:r>
          </a:p>
          <a:p>
            <a:pPr fontAlgn="base"/>
            <a:r>
              <a:rPr lang="fi-FI" sz="2000" b="0" i="0">
                <a:effectLst/>
                <a:latin typeface="Tahoma"/>
                <a:ea typeface="Tahoma"/>
                <a:cs typeface="Tahoma"/>
              </a:rPr>
              <a:t>Oppilaan </a:t>
            </a:r>
            <a:r>
              <a:rPr lang="fi-FI" sz="2000" b="1" i="0">
                <a:effectLst/>
                <a:latin typeface="Tahoma"/>
                <a:ea typeface="Tahoma"/>
                <a:cs typeface="Tahoma"/>
              </a:rPr>
              <a:t>täytyy hyväksyä opiskelupaikka </a:t>
            </a:r>
            <a:r>
              <a:rPr lang="fi-FI" sz="2000" b="0" i="0">
                <a:effectLst/>
                <a:latin typeface="Tahoma"/>
                <a:ea typeface="Tahoma"/>
                <a:cs typeface="Tahoma"/>
              </a:rPr>
              <a:t>sähköpostin linkin kautta, jotta hän ei menetä paikkaa</a:t>
            </a:r>
          </a:p>
          <a:p>
            <a:r>
              <a:rPr lang="fi-FI" sz="2000" b="0" i="0">
                <a:effectLst/>
              </a:rPr>
              <a:t>Oppilaitokset voivat lisäksi ant</a:t>
            </a:r>
            <a:r>
              <a:rPr lang="fi-FI" sz="2000"/>
              <a:t>aa koulukohtaisia </a:t>
            </a:r>
            <a:r>
              <a:rPr lang="fi-FI" sz="2000" b="1"/>
              <a:t>lisäohjeita</a:t>
            </a:r>
            <a:r>
              <a:rPr lang="fi-FI" sz="2000" b="0" i="0">
                <a:effectLst/>
              </a:rPr>
              <a:t> opiskelupaikan vastaanottamiseen – nämä kannattaa tarkistaa</a:t>
            </a:r>
          </a:p>
          <a:p>
            <a:pPr fontAlgn="base"/>
            <a:r>
              <a:rPr lang="fi-FI" sz="2000" b="1">
                <a:latin typeface="Tahoma"/>
                <a:ea typeface="Tahoma"/>
                <a:cs typeface="Tahoma"/>
              </a:rPr>
              <a:t>Voi tulla varasijalta hyväksytyksi</a:t>
            </a:r>
            <a:r>
              <a:rPr lang="fi-FI" sz="2000">
                <a:latin typeface="Tahoma"/>
                <a:ea typeface="Tahoma"/>
                <a:cs typeface="Tahoma"/>
              </a:rPr>
              <a:t> ylempään hakutoiveeseen, vaikka onkin jo saanut paikan alemman hakutoiveen mukaan. </a:t>
            </a:r>
          </a:p>
          <a:p>
            <a:pPr fontAlgn="base"/>
            <a:r>
              <a:rPr lang="fi-FI" sz="2000">
                <a:latin typeface="Tahoma"/>
                <a:ea typeface="Tahoma"/>
                <a:cs typeface="Tahoma"/>
              </a:rPr>
              <a:t>Varasijat ovat voimassa 15.8.2025 asti</a:t>
            </a:r>
            <a:endParaRPr lang="fi-FI" sz="2000"/>
          </a:p>
          <a:p>
            <a:pPr marL="0" indent="0">
              <a:buNone/>
            </a:pP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F3C272-417C-466D-A85D-F271AAEBC9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11.12.2025</a:t>
            </a:fld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9775660-A1FC-4A05-A807-3AFAC93AA9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16</a:t>
            </a:fld>
            <a:endParaRPr lang="fi-FI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2CA4B1DD-4627-4073-B3D0-38FCC35F7E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endParaRPr lang="fi-FI"/>
          </a:p>
          <a:p>
            <a:pPr fontAlgn="base"/>
            <a:r>
              <a:rPr lang="fi-FI" sz="3000"/>
              <a:t>Yhteishaun tulokset tulevat</a:t>
            </a:r>
            <a:r>
              <a:rPr lang="fi-FI" sz="3000" b="1" i="0"/>
              <a:t> </a:t>
            </a:r>
            <a:r>
              <a:rPr lang="fi-FI" sz="3000" b="1"/>
              <a:t>aikaisintaan</a:t>
            </a:r>
            <a:r>
              <a:rPr lang="fi-FI" sz="3000" b="1" i="0"/>
              <a:t> </a:t>
            </a:r>
            <a:r>
              <a:rPr lang="fi-FI" sz="3000" b="1"/>
              <a:t>12.6.2025</a:t>
            </a:r>
          </a:p>
          <a:p>
            <a:pPr fontAlgn="base"/>
            <a:r>
              <a:rPr lang="fi-FI" sz="3000"/>
              <a:t>Opiskelupaikka tulee vastaanottaa </a:t>
            </a:r>
            <a:r>
              <a:rPr lang="fi-FI" sz="3000" b="1"/>
              <a:t>viimeistään 26.6.2025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5836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01CA6AF8-2D86-07AB-9A99-EC3FFAF084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834133"/>
            <a:ext cx="10905066" cy="3189732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370A217-F166-840C-2149-9FCB5284935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E605B32-D2B1-8F49-84B4-5E6AE17B022C}" type="datetime1">
              <a:rPr lang="en-US" sz="1200" smtClean="0"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12/11/2025</a:t>
            </a:fld>
            <a:endParaRPr lang="en-US" sz="1200">
              <a:latin typeface="+mn-lt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554713E-3FAC-B706-CC6F-C0C231E3AA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1578E46A-2119-334F-A42A-D6938F0C7581}" type="slidenum">
              <a:rPr lang="en-US" sz="1200" smtClean="0"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</a:pPr>
              <a:t>17</a:t>
            </a:fld>
            <a:endParaRPr lang="en-US" sz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12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isällön paikkamerkki 12">
            <a:extLst>
              <a:ext uri="{FF2B5EF4-FFF2-40B4-BE49-F238E27FC236}">
                <a16:creationId xmlns:a16="http://schemas.microsoft.com/office/drawing/2014/main" id="{7C204925-0CDA-44D3-B00B-31215E1BF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2" y="1829663"/>
            <a:ext cx="8779934" cy="474416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i-FI" sz="2000"/>
              <a:t>Jälkiohjauspäivät torstaina 12.6. ja perjantaina 13.6. kaikissa Järvenpään peruskouluissa</a:t>
            </a:r>
          </a:p>
          <a:p>
            <a:pPr>
              <a:lnSpc>
                <a:spcPct val="120000"/>
              </a:lnSpc>
            </a:pPr>
            <a:r>
              <a:rPr lang="fi-FI" sz="2000"/>
              <a:t>Lisäksi Järvenpään kaupungin yhteinen ohjauspäivä on maanantaina 16.6. </a:t>
            </a:r>
            <a:r>
              <a:rPr lang="fi-FI" sz="2000" err="1"/>
              <a:t>Temalilla</a:t>
            </a:r>
            <a:endParaRPr lang="fi-FI" sz="2000"/>
          </a:p>
          <a:p>
            <a:r>
              <a:rPr lang="fi-FI" sz="2000"/>
              <a:t>Jatkuva haku</a:t>
            </a:r>
          </a:p>
          <a:p>
            <a:pPr lvl="1" fontAlgn="base"/>
            <a:r>
              <a:rPr lang="fi-FI" sz="1800"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Jatkuvassa haussa voi hakea kevään yhteishaussa vapaiksi jääneille ammatillisen koulutuksen ja lukiokoulutuksen opiskelupaikoille.</a:t>
            </a:r>
            <a:endParaRPr lang="fi-FI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Otsikko 11">
            <a:extLst>
              <a:ext uri="{FF2B5EF4-FFF2-40B4-BE49-F238E27FC236}">
                <a16:creationId xmlns:a16="http://schemas.microsoft.com/office/drawing/2014/main" id="{4B7A9DD3-DEE4-46C2-8B29-4847D540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332" y="284168"/>
            <a:ext cx="10612855" cy="1031812"/>
          </a:xfrm>
        </p:spPr>
        <p:txBody>
          <a:bodyPr>
            <a:normAutofit/>
          </a:bodyPr>
          <a:lstStyle/>
          <a:p>
            <a:r>
              <a:rPr lang="fi-FI" sz="3400"/>
              <a:t>Jos oppilas jää ilman paikkaa yhteishaussa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FEB97BD-2165-4689-B419-C0EBF2CB2C0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11.12.2025</a:t>
            </a:fld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3A978B3-46E6-499A-96CD-06989267EB4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18</a:t>
            </a:fld>
            <a:endParaRPr lang="fi-FI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DA43A316-1E4F-4ED2-8A2B-770D8F489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164" y="5378912"/>
            <a:ext cx="3158002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19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D1779F8C-DF1D-A82A-88F7-3222A1FBD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4587" y="3237642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Kysymyksiä</a:t>
            </a:r>
            <a: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pic>
        <p:nvPicPr>
          <p:cNvPr id="13" name="Graphic 12" descr="Help">
            <a:extLst>
              <a:ext uri="{FF2B5EF4-FFF2-40B4-BE49-F238E27FC236}">
                <a16:creationId xmlns:a16="http://schemas.microsoft.com/office/drawing/2014/main" id="{2FCABADC-D929-9A7A-E447-9E4583A79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935BFF-0EA7-86D2-2055-C0BA7D203C8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0467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220EFB3-AC19-6C4E-AC06-25AE541BC02D}" type="datetime1">
              <a:rPr lang="en-US" sz="1200" smtClean="0"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12/11/2025</a:t>
            </a:fld>
            <a:endParaRPr lang="en-US" sz="1200">
              <a:latin typeface="+mn-lt"/>
              <a:ea typeface="+mn-ea"/>
              <a:cs typeface="+mn-cs"/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9FB23DB-4CE6-3153-90BD-63115B7BB3B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9326D7A-A88C-290F-F579-AE878EA5FB3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1578E46A-2119-334F-A42A-D6938F0C7581}" type="slidenum">
              <a:rPr lang="en-US" sz="1200" smtClean="0"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</a:pPr>
              <a:t>19</a:t>
            </a:fld>
            <a:endParaRPr lang="en-US" sz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059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408DA807-43D6-44E1-B851-F23E262360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964" y="87245"/>
            <a:ext cx="6167076" cy="1500111"/>
          </a:xfrm>
        </p:spPr>
        <p:txBody>
          <a:bodyPr/>
          <a:lstStyle/>
          <a:p>
            <a:r>
              <a:rPr lang="fi-FI"/>
              <a:t>Kiitos!</a:t>
            </a:r>
          </a:p>
        </p:txBody>
      </p:sp>
      <p:sp>
        <p:nvSpPr>
          <p:cNvPr id="9" name="Alaotsikko 8">
            <a:extLst>
              <a:ext uri="{FF2B5EF4-FFF2-40B4-BE49-F238E27FC236}">
                <a16:creationId xmlns:a16="http://schemas.microsoft.com/office/drawing/2014/main" id="{DBC77BE4-071B-4EFC-ADB3-27AA0CAE4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414" y="2105247"/>
            <a:ext cx="6562297" cy="3923412"/>
          </a:xfrm>
        </p:spPr>
        <p:txBody>
          <a:bodyPr>
            <a:normAutofit/>
          </a:bodyPr>
          <a:lstStyle/>
          <a:p>
            <a:r>
              <a:rPr lang="fi-FI" b="1"/>
              <a:t>Järvenpään Yhteiskoulu</a:t>
            </a:r>
          </a:p>
          <a:p>
            <a:r>
              <a:rPr lang="fi-FI"/>
              <a:t>	Eeva Joutsenlahti ja Henna-Riikka Eronen</a:t>
            </a:r>
          </a:p>
          <a:p>
            <a:r>
              <a:rPr lang="fi-FI" b="1"/>
              <a:t>Kartanon koulu</a:t>
            </a:r>
          </a:p>
          <a:p>
            <a:r>
              <a:rPr lang="fi-FI"/>
              <a:t>	Katariina Jarkko, Johanna Olli ja Pinja Alanko</a:t>
            </a:r>
          </a:p>
          <a:p>
            <a:r>
              <a:rPr lang="fi-FI" b="1"/>
              <a:t>Kinnarin koulu</a:t>
            </a:r>
          </a:p>
          <a:p>
            <a:r>
              <a:rPr lang="fi-FI"/>
              <a:t>	Minna Hirvonen ja Sanna Pappila</a:t>
            </a:r>
          </a:p>
          <a:p>
            <a:r>
              <a:rPr lang="fi-FI" b="1"/>
              <a:t>Koivusaaren koulu</a:t>
            </a:r>
            <a:endParaRPr lang="fi-FI"/>
          </a:p>
          <a:p>
            <a:r>
              <a:rPr lang="fi-FI"/>
              <a:t>	Asta Kangasjärvi ja Eeva Rinne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F8F1998-53BC-45A1-8F17-D7DFCF2CC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11.12.2025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A8F45A4-35A6-446A-A8F9-397D0EFBF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0275981-1B2C-49CC-83F9-415424468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3446179"/>
      </p:ext>
    </p:extLst>
  </p:cSld>
  <p:clrMapOvr>
    <a:masterClrMapping/>
  </p:clrMapOvr>
</p:sld>
</file>

<file path=ppt/theme/theme1.xml><?xml version="1.0" encoding="utf-8"?>
<a:theme xmlns:a="http://schemas.openxmlformats.org/drawingml/2006/main" name="Keltainen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urkoosi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yaani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Vihreä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5eacbe-eebe-4c4f-8b74-418fa97e7a95" xsi:nil="true"/>
    <lcf76f155ced4ddcb4097134ff3c332f xmlns="73815b3b-fde8-4b38-be01-43a36509cce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E58F3034B63E4787C6F76AFDB1AE17" ma:contentTypeVersion="14" ma:contentTypeDescription="Luo uusi asiakirja." ma:contentTypeScope="" ma:versionID="db4d8dd5fdf6a8a59bc4f8cf95c87312">
  <xsd:schema xmlns:xsd="http://www.w3.org/2001/XMLSchema" xmlns:xs="http://www.w3.org/2001/XMLSchema" xmlns:p="http://schemas.microsoft.com/office/2006/metadata/properties" xmlns:ns2="f34bb423-6e4b-442b-aad7-bee13acab433" xmlns:ns3="d65eacbe-eebe-4c4f-8b74-418fa97e7a95" xmlns:ns4="73815b3b-fde8-4b38-be01-43a36509cce2" targetNamespace="http://schemas.microsoft.com/office/2006/metadata/properties" ma:root="true" ma:fieldsID="03e70926b3de24e2c50b8375d66f5aba" ns2:_="" ns3:_="" ns4:_="">
    <xsd:import namespace="f34bb423-6e4b-442b-aad7-bee13acab433"/>
    <xsd:import namespace="d65eacbe-eebe-4c4f-8b74-418fa97e7a95"/>
    <xsd:import namespace="73815b3b-fde8-4b38-be01-43a36509cc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4:MediaServiceObjectDetectorVersions" minOccurs="0"/>
                <xsd:element ref="ns4:lcf76f155ced4ddcb4097134ff3c332f" minOccurs="0"/>
                <xsd:element ref="ns3:TaxCatchAll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4bb423-6e4b-442b-aad7-bee13acab4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5eacbe-eebe-4c4f-8b74-418fa97e7a9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99ceb1b0-0bc9-4e4e-9ff7-ebfceddcc98b}" ma:internalName="TaxCatchAll" ma:showField="CatchAllData" ma:web="d65eacbe-eebe-4c4f-8b74-418fa97e7a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815b3b-fde8-4b38-be01-43a36509cce2" elementFormDefault="qualified">
    <xsd:import namespace="http://schemas.microsoft.com/office/2006/documentManagement/types"/>
    <xsd:import namespace="http://schemas.microsoft.com/office/infopath/2007/PartnerControls"/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7ed04c4-82b4-475b-a8e4-fe4b026ef0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9F42C6-58A8-44DB-888E-AAC0EBE52D30}">
  <ds:schemaRefs>
    <ds:schemaRef ds:uri="73815b3b-fde8-4b38-be01-43a36509cce2"/>
    <ds:schemaRef ds:uri="d65eacbe-eebe-4c4f-8b74-418fa97e7a95"/>
    <ds:schemaRef ds:uri="f34bb423-6e4b-442b-aad7-bee13acab43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68C1861-02B5-4D3A-B196-9F4F5071E8A7}">
  <ds:schemaRefs>
    <ds:schemaRef ds:uri="73815b3b-fde8-4b38-be01-43a36509cce2"/>
    <ds:schemaRef ds:uri="d65eacbe-eebe-4c4f-8b74-418fa97e7a95"/>
    <ds:schemaRef ds:uri="f34bb423-6e4b-442b-aad7-bee13acab43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5E4284D-29D9-427F-AB2D-6353C6C10D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1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Keltainen</vt:lpstr>
      <vt:lpstr>Turkoosi</vt:lpstr>
      <vt:lpstr>Syaani</vt:lpstr>
      <vt:lpstr>Vihreä</vt:lpstr>
      <vt:lpstr>Tervetuloa peruskoulujen yhteishakuiltaan!</vt:lpstr>
      <vt:lpstr>Yhteishakuun valmistautuminen koulussa </vt:lpstr>
      <vt:lpstr>PowerPoint Presentation</vt:lpstr>
      <vt:lpstr>Mitä yhteishakulomakkeessa kysytään?</vt:lpstr>
      <vt:lpstr>Harkintaan perustuva valinta</vt:lpstr>
      <vt:lpstr>Hakutoivejärjestys ja hakutoiveen muutos </vt:lpstr>
      <vt:lpstr>PowerPoint Presentation</vt:lpstr>
      <vt:lpstr>Huoltajan kuuleminen</vt:lpstr>
      <vt:lpstr>Hakemuksen liitteet</vt:lpstr>
      <vt:lpstr>Valintaperusteet ammatillisiin opintoihin</vt:lpstr>
      <vt:lpstr>Yleiseen koulumenestykseen lasketaan arvosanat</vt:lpstr>
      <vt:lpstr>Keskiarvon pisteytys      Painotettavien arvosanojen pisteytys</vt:lpstr>
      <vt:lpstr>Lukion yleislinjoille pääsyn ratkaisee peruskoulun päättötodistuksen lukuaineiden keskiarvo</vt:lpstr>
      <vt:lpstr>Lukion erityislinjoille haettaessa</vt:lpstr>
      <vt:lpstr>Valinta TUVAan, TELMAan,  kansanopistojen opistovuodelle ja  vaativan erityisen tuen hakukohteisiin</vt:lpstr>
      <vt:lpstr>PowerPoint Presentation</vt:lpstr>
      <vt:lpstr>PowerPoint Presentation</vt:lpstr>
      <vt:lpstr>Jos oppilas jää ilman paikkaa yhteishaussa</vt:lpstr>
      <vt:lpstr>Kysymyksiä?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Tervetuloa Kartanon koulun yhteisvalintailtaan!</dc:title>
  <dc:creator>Eeva Inkinen</dc:creator>
  <cp:revision>2</cp:revision>
  <dcterms:created xsi:type="dcterms:W3CDTF">2021-01-18T15:16:18Z</dcterms:created>
  <dcterms:modified xsi:type="dcterms:W3CDTF">2025-12-12T06:07:13Z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0x0101005EE58F3034B63E4787C6F76AFDB1AE17</vt:lpwstr>
  </property>
  <property fmtid="{D5CDD505-2E9C-101B-9397-08002B2CF9AE}" pid="3" name="MediaServiceImageTags">
    <vt:lpwstr/>
  </property>
</Properties>
</file>