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0" r:id="rId4"/>
    <p:sldMasterId id="2147483693" r:id="rId5"/>
    <p:sldMasterId id="2147483699" r:id="rId6"/>
    <p:sldMasterId id="2147483705" r:id="rId7"/>
  </p:sldMasterIdLst>
  <p:notesMasterIdLst>
    <p:notesMasterId r:id="rId25"/>
  </p:notesMasterIdLst>
  <p:handoutMasterIdLst>
    <p:handoutMasterId r:id="rId26"/>
  </p:handoutMasterIdLst>
  <p:sldIdLst>
    <p:sldId id="256" r:id="rId8"/>
    <p:sldId id="325" r:id="rId9"/>
    <p:sldId id="283" r:id="rId10"/>
    <p:sldId id="339" r:id="rId11"/>
    <p:sldId id="340" r:id="rId12"/>
    <p:sldId id="341" r:id="rId13"/>
    <p:sldId id="342" r:id="rId14"/>
    <p:sldId id="271" r:id="rId15"/>
    <p:sldId id="277" r:id="rId16"/>
    <p:sldId id="274" r:id="rId17"/>
    <p:sldId id="338" r:id="rId18"/>
    <p:sldId id="337" r:id="rId19"/>
    <p:sldId id="343" r:id="rId20"/>
    <p:sldId id="294" r:id="rId21"/>
    <p:sldId id="346" r:id="rId22"/>
    <p:sldId id="345" r:id="rId23"/>
    <p:sldId id="323"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B"/>
    <a:srgbClr val="90D3CD"/>
    <a:srgbClr val="59BD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D9C80E-D4C2-4529-9047-037E2F885BF5}" v="1" dt="2023-01-31T14:37:35.241"/>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04"/>
    <p:restoredTop sz="95822" autoAdjust="0"/>
  </p:normalViewPr>
  <p:slideViewPr>
    <p:cSldViewPr snapToGrid="0" snapToObjects="1">
      <p:cViewPr varScale="1">
        <p:scale>
          <a:sx n="62" d="100"/>
          <a:sy n="62" d="100"/>
        </p:scale>
        <p:origin x="1008" y="56"/>
      </p:cViewPr>
      <p:guideLst/>
    </p:cSldViewPr>
  </p:slideViewPr>
  <p:notesTextViewPr>
    <p:cViewPr>
      <p:scale>
        <a:sx n="1" d="1"/>
        <a:sy n="1" d="1"/>
      </p:scale>
      <p:origin x="0" y="0"/>
    </p:cViewPr>
  </p:notesTextViewPr>
  <p:notesViewPr>
    <p:cSldViewPr snapToGrid="0" snapToObjects="1">
      <p:cViewPr varScale="1">
        <p:scale>
          <a:sx n="73" d="100"/>
          <a:sy n="73" d="100"/>
        </p:scale>
        <p:origin x="5184" y="-241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8AEDC0-8B64-9544-913B-14B277D19B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A4F9B49-0CD0-1F46-88BB-FE61510FC9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48E3BA-B8ED-9648-A4EA-0B60A5BC2F43}" type="datetimeFigureOut">
              <a:rPr lang="fi-FI" smtClean="0"/>
              <a:t>3.2.2023</a:t>
            </a:fld>
            <a:endParaRPr/>
          </a:p>
        </p:txBody>
      </p:sp>
      <p:sp>
        <p:nvSpPr>
          <p:cNvPr id="4" name="Footer Placeholder 3">
            <a:extLst>
              <a:ext uri="{FF2B5EF4-FFF2-40B4-BE49-F238E27FC236}">
                <a16:creationId xmlns:a16="http://schemas.microsoft.com/office/drawing/2014/main" id="{0DCF4838-9FE8-7441-B795-689B4913E7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a:extLst>
              <a:ext uri="{FF2B5EF4-FFF2-40B4-BE49-F238E27FC236}">
                <a16:creationId xmlns:a16="http://schemas.microsoft.com/office/drawing/2014/main" id="{D613D834-927C-E34C-9793-3D536E590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6AC73-82E3-A348-A7F5-74685B9C18F2}" type="slidenum">
              <a:rPr lang="fi-FI" smtClean="0"/>
              <a:t>‹#›</a:t>
            </a:fld>
            <a:endParaRPr/>
          </a:p>
        </p:txBody>
      </p:sp>
    </p:spTree>
    <p:extLst>
      <p:ext uri="{BB962C8B-B14F-4D97-AF65-F5344CB8AC3E}">
        <p14:creationId xmlns:p14="http://schemas.microsoft.com/office/powerpoint/2010/main" val="1135228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26D53-CC3E-D545-A752-9B3EF5C113BE}" type="datetimeFigureOut">
              <a:rPr lang="fi-FI" smtClean="0"/>
              <a:t>3.2.2023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2658C-E89A-4149-AF58-B66DE8AF673E}" type="slidenum">
              <a:rPr lang="fi-FI" smtClean="0"/>
              <a:t>‹#›</a:t>
            </a:fld>
            <a:endParaRPr/>
          </a:p>
        </p:txBody>
      </p:sp>
    </p:spTree>
    <p:extLst>
      <p:ext uri="{BB962C8B-B14F-4D97-AF65-F5344CB8AC3E}">
        <p14:creationId xmlns:p14="http://schemas.microsoft.com/office/powerpoint/2010/main" val="2880672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F42658C-E89A-4149-AF58-B66DE8AF673E}" type="slidenum">
              <a:rPr lang="fi-FI" smtClean="0"/>
              <a:t>2</a:t>
            </a:fld>
            <a:endParaRPr lang="fi-FI"/>
          </a:p>
        </p:txBody>
      </p:sp>
    </p:spTree>
    <p:extLst>
      <p:ext uri="{BB962C8B-B14F-4D97-AF65-F5344CB8AC3E}">
        <p14:creationId xmlns:p14="http://schemas.microsoft.com/office/powerpoint/2010/main" val="2887081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Historia ja nykyhetki:</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 Järvenpään yhteiskoulu on kaupungin vanhimpia kouluja. Se on toiminut 1920-luvulta lähtien. Vuosien saatossa koulu on ollut oppikoulu, yläaste- ja lukio, yläaste ja yhtenäiskoulu. Nykymuotoisena yhtenäiskouluna koulu on toiminut syksystä 2019 alkaen, jolloin siihen liitettiin entinen Juholan koulu. Nykyisen yhtenäiskoulun pedagogista visiota alettiin suunnitella vuonna 2019 kun uuden koulurakennuksen ensimmäinen suunnitteluprosessi käynnistyi.</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Toimintakulttuuri: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Koulussa kehitetään pedagogisesti yhtenäisen yhtenäiskoulun toimintakulttuuria. Tämä näkyy saumattomissa nivelvaiheissa eskareiden ja alakoulun sekä alakoulun ja yläkoulun välillä, juhlarakenteissa, yhteisissä tapahtumissa, yhteisissä opettajissa, yhteisessä arvokulttuurissa ja yhtenäisessä tavassa hoitaa asioita. Koulun toimintatavoissa noudatetaan avoimuutta ja vuorovaikutteisuutta.</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Yhteisöllisyys: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Pedagogisen vision tavoitteena on luoda yhteisöllinen koulu, jossa jokainen tuntee osallisuuden ja omistajuuden tunnetta.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Osallisuus: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Koulun kulttuuri on osallistava. Oppilaskunta ja eri oppilaiden tiimit osallistuvat koulutyöskentelyn suunnitteluun. Yhteistyö vanhempien kanssa on sujuvaa ja aktiivista.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Opettajuus: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Yhteisopettajuus on isossa roolissa opetusta järjestettäessä. Yhteisopettajuus voi toteutua useammalla eri tavalla.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Ratkaisukeskeisyys: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Toiminnassa pyritään ratkaisukeskeisyyteen. Oppilaiden kanssa tapahtuvissa selvittelyissä noudatetaan </a:t>
            </a:r>
            <a:r>
              <a:rPr lang="fi-FI" sz="1800" dirty="0" err="1">
                <a:effectLst/>
                <a:latin typeface="Source Sans Pro" panose="020B0503030403020204" pitchFamily="34" charset="0"/>
                <a:ea typeface="Calibri" panose="020F0502020204030204" pitchFamily="34" charset="0"/>
                <a:cs typeface="Times New Roman" panose="02020603050405020304" pitchFamily="18" charset="0"/>
              </a:rPr>
              <a:t>restoratiivista</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 lähestymistapaa. Oppilaat toteuttavat myös vertaissovittelua eli versoa. </a:t>
            </a:r>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b="1" dirty="0">
                <a:effectLst/>
                <a:latin typeface="Source Sans Pro" panose="020B0503030403020204" pitchFamily="34" charset="0"/>
                <a:ea typeface="Calibri" panose="020F0502020204030204" pitchFamily="34" charset="0"/>
                <a:cs typeface="Times New Roman" panose="02020603050405020304" pitchFamily="18" charset="0"/>
              </a:rPr>
              <a:t>Kaikille yhteinen koulu: </a:t>
            </a:r>
            <a:r>
              <a:rPr lang="fi-FI" sz="1800" dirty="0">
                <a:effectLst/>
                <a:latin typeface="Source Sans Pro" panose="020B0503030403020204" pitchFamily="34" charset="0"/>
                <a:ea typeface="Calibri" panose="020F0502020204030204" pitchFamily="34" charset="0"/>
                <a:cs typeface="Times New Roman" panose="02020603050405020304" pitchFamily="18" charset="0"/>
              </a:rPr>
              <a:t>Jokaisen lapsen ja nuoren oikeus on saada mahdollisuus käydä koulua ikätovereittensa joukossa omassa lähikoulussaan. Hänellä on oikeus tarvitsemaansa koulunkäynnin tai oppimisen tukeen. Yksilöllisesti räätälöity tuki suunnitellaan ja toteutetaan oppilaan lähiympäristössä. Tämä tarkoittaa joustavia ja muuntuvia opetusjärjestelyitä, joissa on mahdollisuus yksilöllisiin järjestelyihin.  </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marL="828040"/>
            <a:r>
              <a:rPr lang="fi-FI" sz="1800" dirty="0">
                <a:effectLst/>
                <a:latin typeface="Source Sans Pro" panose="020B0503030403020204" pitchFamily="34" charset="0"/>
                <a:ea typeface="Calibri" panose="020F0502020204030204" pitchFamily="34" charset="0"/>
                <a:cs typeface="Times New Roman" panose="02020603050405020304" pitchFamily="18" charset="0"/>
              </a:rPr>
              <a:t>Oppilaan tarvitsema tuki rakennetaan ryhmä- ja yksilökohtaisesti. Kodin kanssa tehdään tiivistä yhteistyötä. Osana Järvenpään Yhteiskoulua on kaupungin vaativimman erityisen tuen luokat.</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fi-FI" dirty="0"/>
          </a:p>
        </p:txBody>
      </p:sp>
      <p:sp>
        <p:nvSpPr>
          <p:cNvPr id="4" name="Dian numeron paikkamerkki 3"/>
          <p:cNvSpPr>
            <a:spLocks noGrp="1"/>
          </p:cNvSpPr>
          <p:nvPr>
            <p:ph type="sldNum" sz="quarter" idx="5"/>
          </p:nvPr>
        </p:nvSpPr>
        <p:spPr/>
        <p:txBody>
          <a:bodyPr/>
          <a:lstStyle/>
          <a:p>
            <a:fld id="{2F42658C-E89A-4149-AF58-B66DE8AF673E}" type="slidenum">
              <a:rPr lang="fi-FI" smtClean="0"/>
              <a:t>15</a:t>
            </a:fld>
            <a:endParaRPr lang="fi-FI"/>
          </a:p>
        </p:txBody>
      </p:sp>
    </p:spTree>
    <p:extLst>
      <p:ext uri="{BB962C8B-B14F-4D97-AF65-F5344CB8AC3E}">
        <p14:creationId xmlns:p14="http://schemas.microsoft.com/office/powerpoint/2010/main" val="1139119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77A770-AF42-964E-97D6-D8F13AB7F0C9}"/>
              </a:ext>
            </a:extLst>
          </p:cNvPr>
          <p:cNvPicPr>
            <a:picLocks noChangeAspect="1"/>
          </p:cNvPicPr>
          <p:nvPr userDrawn="1"/>
        </p:nvPicPr>
        <p:blipFill rotWithShape="1">
          <a:blip r:embed="rId2"/>
          <a:srcRect r="6020"/>
          <a:stretch/>
        </p:blipFill>
        <p:spPr>
          <a:xfrm>
            <a:off x="7353619" y="3425802"/>
            <a:ext cx="4838382"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tx1"/>
                </a:solidFill>
              </a:defRPr>
            </a:lvl1p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Muokkaa</a:t>
            </a:r>
            <a:r>
              <a:rPr lang="en-GB" dirty="0"/>
              <a:t> </a:t>
            </a:r>
            <a:r>
              <a:rPr lang="en-GB" dirty="0" err="1"/>
              <a:t>alaotsikkoa</a:t>
            </a:r>
            <a:r>
              <a:rPr lang="en-GB" dirty="0"/>
              <a:t> </a:t>
            </a:r>
            <a:r>
              <a:rPr lang="en-GB" dirty="0" err="1"/>
              <a:t>napsauttamalla</a:t>
            </a:r>
            <a:endParaRPr dirty="0"/>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r>
              <a:rPr lang="fi-FI"/>
              <a:t>1.2.2023</a:t>
            </a:r>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endParaRPr lang="fi-FI" dirty="0"/>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3"/>
          <a:srcRect/>
          <a:stretch/>
        </p:blipFill>
        <p:spPr>
          <a:xfrm>
            <a:off x="7709013" y="136865"/>
            <a:ext cx="4089173" cy="3152070"/>
          </a:xfrm>
          <a:prstGeom prst="rect">
            <a:avLst/>
          </a:prstGeom>
        </p:spPr>
      </p:pic>
    </p:spTree>
    <p:extLst>
      <p:ext uri="{BB962C8B-B14F-4D97-AF65-F5344CB8AC3E}">
        <p14:creationId xmlns:p14="http://schemas.microsoft.com/office/powerpoint/2010/main" val="195283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192105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3292494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tx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dirty="0" err="1"/>
              <a:t>Muokkaa</a:t>
            </a:r>
            <a:r>
              <a:rPr lang="en-GB" dirty="0"/>
              <a:t> </a:t>
            </a:r>
            <a:r>
              <a:rPr lang="en-GB" dirty="0" err="1"/>
              <a:t>nostotekstiä</a:t>
            </a:r>
            <a:r>
              <a:rPr lang="en-GB" dirty="0"/>
              <a:t> </a:t>
            </a:r>
            <a:r>
              <a:rPr lang="en-GB" dirty="0" err="1"/>
              <a:t>napsauttamalla</a:t>
            </a:r>
            <a:endParaRPr dirty="0"/>
          </a:p>
        </p:txBody>
      </p:sp>
      <p:pic>
        <p:nvPicPr>
          <p:cNvPr id="11" name="Picture 10">
            <a:extLst>
              <a:ext uri="{FF2B5EF4-FFF2-40B4-BE49-F238E27FC236}">
                <a16:creationId xmlns:a16="http://schemas.microsoft.com/office/drawing/2014/main" id="{FECE5388-DD28-5448-9A80-A5CB7EB63FC8}"/>
              </a:ext>
            </a:extLst>
          </p:cNvPr>
          <p:cNvPicPr>
            <a:picLocks noChangeAspect="1"/>
          </p:cNvPicPr>
          <p:nvPr userDrawn="1"/>
        </p:nvPicPr>
        <p:blipFill rotWithShape="1">
          <a:blip r:embed="rId2"/>
          <a:srcRect r="6020"/>
          <a:stretch/>
        </p:blipFill>
        <p:spPr>
          <a:xfrm>
            <a:off x="7353619" y="3425802"/>
            <a:ext cx="4838382" cy="3432198"/>
          </a:xfrm>
          <a:prstGeom prst="rect">
            <a:avLst/>
          </a:prstGeom>
        </p:spPr>
      </p:pic>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3"/>
          <a:srcRect/>
          <a:stretch/>
        </p:blipFill>
        <p:spPr>
          <a:xfrm>
            <a:off x="5296691" y="6067390"/>
            <a:ext cx="1604273" cy="834222"/>
          </a:xfrm>
          <a:prstGeom prst="rect">
            <a:avLst/>
          </a:prstGeom>
        </p:spPr>
      </p:pic>
    </p:spTree>
    <p:extLst>
      <p:ext uri="{BB962C8B-B14F-4D97-AF65-F5344CB8AC3E}">
        <p14:creationId xmlns:p14="http://schemas.microsoft.com/office/powerpoint/2010/main" val="237992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34ABC3-9E94-9442-992E-12BDB7758B9B}"/>
              </a:ext>
            </a:extLst>
          </p:cNvPr>
          <p:cNvPicPr>
            <a:picLocks noChangeAspect="1"/>
          </p:cNvPicPr>
          <p:nvPr userDrawn="1"/>
        </p:nvPicPr>
        <p:blipFill rotWithShape="1">
          <a:blip r:embed="rId2"/>
          <a:srcRect b="12979"/>
          <a:stretch/>
        </p:blipFill>
        <p:spPr>
          <a:xfrm>
            <a:off x="0" y="-1"/>
            <a:ext cx="4908110"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dirty="0" err="1"/>
              <a:t>Muokkaa</a:t>
            </a:r>
            <a:r>
              <a:rPr lang="en-GB" dirty="0"/>
              <a:t> </a:t>
            </a:r>
            <a:r>
              <a:rPr lang="en-GB" dirty="0" err="1"/>
              <a:t>väliotsikkoa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Muokkaa</a:t>
            </a:r>
            <a:r>
              <a:rPr lang="en-GB" dirty="0"/>
              <a:t> </a:t>
            </a:r>
            <a:r>
              <a:rPr lang="en-GB" dirty="0" err="1"/>
              <a:t>alaotsikkoa</a:t>
            </a:r>
            <a:r>
              <a:rPr lang="en-GB" dirty="0"/>
              <a:t> </a:t>
            </a:r>
            <a:r>
              <a:rPr lang="en-GB" dirty="0" err="1"/>
              <a:t>napsauttamalla</a:t>
            </a:r>
            <a:endParaRPr lang="en-GB" dirty="0"/>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r>
              <a:rPr lang="fi-FI"/>
              <a:t>1.2.2023</a:t>
            </a:r>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dirty="0"/>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dirty="0"/>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3"/>
          <a:srcRect/>
          <a:stretch/>
        </p:blipFill>
        <p:spPr>
          <a:xfrm>
            <a:off x="5296691" y="6067390"/>
            <a:ext cx="1604273" cy="834222"/>
          </a:xfrm>
          <a:prstGeom prst="rect">
            <a:avLst/>
          </a:prstGeom>
        </p:spPr>
      </p:pic>
    </p:spTree>
    <p:extLst>
      <p:ext uri="{BB962C8B-B14F-4D97-AF65-F5344CB8AC3E}">
        <p14:creationId xmlns:p14="http://schemas.microsoft.com/office/powerpoint/2010/main" val="213530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Muokkaa</a:t>
            </a:r>
            <a:r>
              <a:rPr lang="en-GB" dirty="0"/>
              <a:t> </a:t>
            </a:r>
            <a:r>
              <a:rPr lang="en-GB" dirty="0" err="1"/>
              <a:t>alaotsikkoa</a:t>
            </a:r>
            <a:r>
              <a:rPr lang="en-GB" dirty="0"/>
              <a:t> </a:t>
            </a:r>
            <a:r>
              <a:rPr lang="en-GB" dirty="0" err="1"/>
              <a:t>napsauttamalla</a:t>
            </a:r>
            <a:endParaRPr dirty="0"/>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r>
              <a:rPr lang="fi-FI"/>
              <a:t>1.2.2023</a:t>
            </a:r>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dirty="0"/>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dirty="0"/>
          </a:p>
        </p:txBody>
      </p:sp>
      <p:pic>
        <p:nvPicPr>
          <p:cNvPr id="9" name="Picture 8" descr="A picture containing light&#10;&#10;Description automatically generated">
            <a:extLst>
              <a:ext uri="{FF2B5EF4-FFF2-40B4-BE49-F238E27FC236}">
                <a16:creationId xmlns:a16="http://schemas.microsoft.com/office/drawing/2014/main" id="{01E2FDAF-0CB7-D849-950B-C987051FB6EC}"/>
              </a:ext>
            </a:extLst>
          </p:cNvPr>
          <p:cNvPicPr>
            <a:picLocks noChangeAspect="1"/>
          </p:cNvPicPr>
          <p:nvPr userDrawn="1"/>
        </p:nvPicPr>
        <p:blipFill>
          <a:blip r:embed="rId2"/>
          <a:stretch>
            <a:fillRect/>
          </a:stretch>
        </p:blipFill>
        <p:spPr>
          <a:xfrm>
            <a:off x="7709013" y="136865"/>
            <a:ext cx="4089174" cy="3152072"/>
          </a:xfrm>
          <a:prstGeom prst="rect">
            <a:avLst/>
          </a:prstGeom>
        </p:spPr>
      </p:pic>
      <p:pic>
        <p:nvPicPr>
          <p:cNvPr id="21" name="Picture 20">
            <a:extLst>
              <a:ext uri="{FF2B5EF4-FFF2-40B4-BE49-F238E27FC236}">
                <a16:creationId xmlns:a16="http://schemas.microsoft.com/office/drawing/2014/main" id="{CF3D650A-559C-F146-8A56-64E8ACD7DFB2}"/>
              </a:ext>
            </a:extLst>
          </p:cNvPr>
          <p:cNvPicPr>
            <a:picLocks noChangeAspect="1"/>
          </p:cNvPicPr>
          <p:nvPr userDrawn="1"/>
        </p:nvPicPr>
        <p:blipFill rotWithShape="1">
          <a:blip r:embed="rId3"/>
          <a:srcRect r="2323"/>
          <a:stretch/>
        </p:blipFill>
        <p:spPr>
          <a:xfrm>
            <a:off x="7355656" y="3429000"/>
            <a:ext cx="4836344" cy="3432198"/>
          </a:xfrm>
          <a:prstGeom prst="rect">
            <a:avLst/>
          </a:prstGeom>
        </p:spPr>
      </p:pic>
    </p:spTree>
    <p:extLst>
      <p:ext uri="{BB962C8B-B14F-4D97-AF65-F5344CB8AC3E}">
        <p14:creationId xmlns:p14="http://schemas.microsoft.com/office/powerpoint/2010/main" val="3409225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1768176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089286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dirty="0" err="1"/>
              <a:t>Muokkaa</a:t>
            </a:r>
            <a:r>
              <a:rPr lang="en-GB" dirty="0"/>
              <a:t> </a:t>
            </a:r>
            <a:r>
              <a:rPr lang="en-GB" dirty="0" err="1"/>
              <a:t>nostotekstiä</a:t>
            </a:r>
            <a:r>
              <a:rPr lang="en-GB" dirty="0"/>
              <a:t> </a:t>
            </a:r>
            <a:r>
              <a:rPr lang="en-GB" dirty="0" err="1"/>
              <a:t>napsauttamalla</a:t>
            </a:r>
            <a:endParaRPr dirty="0"/>
          </a:p>
        </p:txBody>
      </p:sp>
      <p:pic>
        <p:nvPicPr>
          <p:cNvPr id="10" name="Picture 9">
            <a:extLst>
              <a:ext uri="{FF2B5EF4-FFF2-40B4-BE49-F238E27FC236}">
                <a16:creationId xmlns:a16="http://schemas.microsoft.com/office/drawing/2014/main" id="{F2B0B50A-9B83-214A-80D5-EEB085391D19}"/>
              </a:ext>
            </a:extLst>
          </p:cNvPr>
          <p:cNvPicPr>
            <a:picLocks noChangeAspect="1"/>
          </p:cNvPicPr>
          <p:nvPr userDrawn="1"/>
        </p:nvPicPr>
        <p:blipFill>
          <a:blip r:embed="rId2"/>
          <a:srcRect/>
          <a:stretch/>
        </p:blipFill>
        <p:spPr>
          <a:xfrm>
            <a:off x="5296691" y="6067390"/>
            <a:ext cx="1604273" cy="834221"/>
          </a:xfrm>
          <a:prstGeom prst="rect">
            <a:avLst/>
          </a:prstGeom>
        </p:spPr>
      </p:pic>
      <p:pic>
        <p:nvPicPr>
          <p:cNvPr id="13" name="Picture 12">
            <a:extLst>
              <a:ext uri="{FF2B5EF4-FFF2-40B4-BE49-F238E27FC236}">
                <a16:creationId xmlns:a16="http://schemas.microsoft.com/office/drawing/2014/main" id="{F15187DD-742F-214F-837C-09E8F6CECEA1}"/>
              </a:ext>
            </a:extLst>
          </p:cNvPr>
          <p:cNvPicPr>
            <a:picLocks noChangeAspect="1"/>
          </p:cNvPicPr>
          <p:nvPr userDrawn="1"/>
        </p:nvPicPr>
        <p:blipFill rotWithShape="1">
          <a:blip r:embed="rId3"/>
          <a:srcRect r="2323"/>
          <a:stretch/>
        </p:blipFill>
        <p:spPr>
          <a:xfrm>
            <a:off x="7355656" y="3429000"/>
            <a:ext cx="4836344" cy="3432198"/>
          </a:xfrm>
          <a:prstGeom prst="rect">
            <a:avLst/>
          </a:prstGeom>
        </p:spPr>
      </p:pic>
    </p:spTree>
    <p:extLst>
      <p:ext uri="{BB962C8B-B14F-4D97-AF65-F5344CB8AC3E}">
        <p14:creationId xmlns:p14="http://schemas.microsoft.com/office/powerpoint/2010/main" val="266407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EA5F3F-D587-5D4B-B42F-FA6E1C2B0642}"/>
              </a:ext>
            </a:extLst>
          </p:cNvPr>
          <p:cNvPicPr>
            <a:picLocks noChangeAspect="1"/>
          </p:cNvPicPr>
          <p:nvPr userDrawn="1"/>
        </p:nvPicPr>
        <p:blipFill rotWithShape="1">
          <a:blip r:embed="rId2"/>
          <a:srcRect b="15934"/>
          <a:stretch/>
        </p:blipFill>
        <p:spPr>
          <a:xfrm>
            <a:off x="-1" y="-1"/>
            <a:ext cx="4908109"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dirty="0" err="1"/>
              <a:t>Muokkaa</a:t>
            </a:r>
            <a:r>
              <a:rPr lang="en-GB" dirty="0"/>
              <a:t> </a:t>
            </a:r>
            <a:r>
              <a:rPr lang="en-GB" dirty="0" err="1"/>
              <a:t>väliotsikkoa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Muokkaa</a:t>
            </a:r>
            <a:r>
              <a:rPr lang="en-GB" dirty="0"/>
              <a:t> </a:t>
            </a:r>
            <a:r>
              <a:rPr lang="en-GB" dirty="0" err="1"/>
              <a:t>alaotsikkoa</a:t>
            </a:r>
            <a:r>
              <a:rPr lang="en-GB" dirty="0"/>
              <a:t> </a:t>
            </a:r>
            <a:r>
              <a:rPr lang="en-GB" dirty="0" err="1"/>
              <a:t>napsauttamalla</a:t>
            </a:r>
            <a:endParaRPr lang="en-GB" dirty="0"/>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dirty="0"/>
          </a:p>
        </p:txBody>
      </p:sp>
      <p:pic>
        <p:nvPicPr>
          <p:cNvPr id="9" name="Picture 8">
            <a:extLst>
              <a:ext uri="{FF2B5EF4-FFF2-40B4-BE49-F238E27FC236}">
                <a16:creationId xmlns:a16="http://schemas.microsoft.com/office/drawing/2014/main" id="{06EC8994-CAF8-3E43-AD74-8F870AA970E7}"/>
              </a:ext>
            </a:extLst>
          </p:cNvPr>
          <p:cNvPicPr>
            <a:picLocks noChangeAspect="1"/>
          </p:cNvPicPr>
          <p:nvPr userDrawn="1"/>
        </p:nvPicPr>
        <p:blipFill>
          <a:blip r:embed="rId3"/>
          <a:srcRect/>
          <a:stretch/>
        </p:blipFill>
        <p:spPr>
          <a:xfrm>
            <a:off x="5296691" y="6067390"/>
            <a:ext cx="1604273" cy="834221"/>
          </a:xfrm>
          <a:prstGeom prst="rect">
            <a:avLst/>
          </a:prstGeom>
        </p:spPr>
      </p:pic>
    </p:spTree>
    <p:extLst>
      <p:ext uri="{BB962C8B-B14F-4D97-AF65-F5344CB8AC3E}">
        <p14:creationId xmlns:p14="http://schemas.microsoft.com/office/powerpoint/2010/main" val="110700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3291995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27389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542995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Muokkaa</a:t>
            </a:r>
            <a:r>
              <a:rPr lang="en-GB" dirty="0"/>
              <a:t> </a:t>
            </a:r>
            <a:r>
              <a:rPr lang="en-GB" dirty="0" err="1"/>
              <a:t>alaotsikkoa</a:t>
            </a:r>
            <a:r>
              <a:rPr lang="en-GB" dirty="0"/>
              <a:t> </a:t>
            </a:r>
            <a:r>
              <a:rPr lang="en-GB" dirty="0" err="1"/>
              <a:t>napsauttamalla</a:t>
            </a:r>
            <a:endParaRPr dirty="0"/>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r>
              <a:rPr lang="fi-FI"/>
              <a:t>1.2.2023</a:t>
            </a:r>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dirty="0"/>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2"/>
          <a:srcRect/>
          <a:stretch/>
        </p:blipFill>
        <p:spPr>
          <a:xfrm>
            <a:off x="7709013" y="136865"/>
            <a:ext cx="4089174" cy="3152071"/>
          </a:xfrm>
          <a:prstGeom prst="rect">
            <a:avLst/>
          </a:prstGeom>
        </p:spPr>
      </p:pic>
      <p:pic>
        <p:nvPicPr>
          <p:cNvPr id="5" name="Picture 4">
            <a:extLst>
              <a:ext uri="{FF2B5EF4-FFF2-40B4-BE49-F238E27FC236}">
                <a16:creationId xmlns:a16="http://schemas.microsoft.com/office/drawing/2014/main" id="{48189AEA-1C7D-5149-A638-C5BAF36A6A94}"/>
              </a:ext>
            </a:extLst>
          </p:cNvPr>
          <p:cNvPicPr>
            <a:picLocks noChangeAspect="1"/>
          </p:cNvPicPr>
          <p:nvPr userDrawn="1"/>
        </p:nvPicPr>
        <p:blipFill rotWithShape="1">
          <a:blip r:embed="rId3"/>
          <a:srcRect b="10705"/>
          <a:stretch/>
        </p:blipFill>
        <p:spPr>
          <a:xfrm>
            <a:off x="7355656" y="3425802"/>
            <a:ext cx="4834626" cy="3432198"/>
          </a:xfrm>
          <a:prstGeom prst="rect">
            <a:avLst/>
          </a:prstGeom>
        </p:spPr>
      </p:pic>
    </p:spTree>
    <p:extLst>
      <p:ext uri="{BB962C8B-B14F-4D97-AF65-F5344CB8AC3E}">
        <p14:creationId xmlns:p14="http://schemas.microsoft.com/office/powerpoint/2010/main" val="1600415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354638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045362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dirty="0" err="1"/>
              <a:t>Muokkaa</a:t>
            </a:r>
            <a:r>
              <a:rPr lang="en-GB" dirty="0"/>
              <a:t> </a:t>
            </a:r>
            <a:r>
              <a:rPr lang="en-GB" dirty="0" err="1"/>
              <a:t>nostotekstiä</a:t>
            </a:r>
            <a:r>
              <a:rPr lang="en-GB" dirty="0"/>
              <a:t> </a:t>
            </a:r>
            <a:r>
              <a:rPr lang="en-GB" dirty="0" err="1"/>
              <a:t>napsauttamalla</a:t>
            </a:r>
            <a:endParaRPr dirty="0"/>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2" name="Picture 11">
            <a:extLst>
              <a:ext uri="{FF2B5EF4-FFF2-40B4-BE49-F238E27FC236}">
                <a16:creationId xmlns:a16="http://schemas.microsoft.com/office/drawing/2014/main" id="{8DF60761-F6EA-B74C-8343-468F86699AFB}"/>
              </a:ext>
            </a:extLst>
          </p:cNvPr>
          <p:cNvPicPr>
            <a:picLocks noChangeAspect="1"/>
          </p:cNvPicPr>
          <p:nvPr userDrawn="1"/>
        </p:nvPicPr>
        <p:blipFill rotWithShape="1">
          <a:blip r:embed="rId3"/>
          <a:srcRect b="10705"/>
          <a:stretch/>
        </p:blipFill>
        <p:spPr>
          <a:xfrm>
            <a:off x="7355656" y="3425802"/>
            <a:ext cx="4834626" cy="3432198"/>
          </a:xfrm>
          <a:prstGeom prst="rect">
            <a:avLst/>
          </a:prstGeom>
        </p:spPr>
      </p:pic>
    </p:spTree>
    <p:extLst>
      <p:ext uri="{BB962C8B-B14F-4D97-AF65-F5344CB8AC3E}">
        <p14:creationId xmlns:p14="http://schemas.microsoft.com/office/powerpoint/2010/main" val="442947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9942C7-A344-F342-BA57-955FDF34EDF0}"/>
              </a:ext>
            </a:extLst>
          </p:cNvPr>
          <p:cNvPicPr>
            <a:picLocks noChangeAspect="1"/>
          </p:cNvPicPr>
          <p:nvPr userDrawn="1"/>
        </p:nvPicPr>
        <p:blipFill rotWithShape="1">
          <a:blip r:embed="rId2"/>
          <a:srcRect b="18144"/>
          <a:stretch/>
        </p:blipFill>
        <p:spPr>
          <a:xfrm>
            <a:off x="0" y="16476"/>
            <a:ext cx="4908108" cy="6841524"/>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dirty="0" err="1"/>
              <a:t>Muokkaa</a:t>
            </a:r>
            <a:r>
              <a:rPr lang="en-GB" dirty="0"/>
              <a:t> </a:t>
            </a:r>
            <a:r>
              <a:rPr lang="en-GB" dirty="0" err="1"/>
              <a:t>väliotsikkoa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Muokkaa</a:t>
            </a:r>
            <a:r>
              <a:rPr lang="en-GB" dirty="0"/>
              <a:t> </a:t>
            </a:r>
            <a:r>
              <a:rPr lang="en-GB" dirty="0" err="1"/>
              <a:t>alaotsikkoa</a:t>
            </a:r>
            <a:r>
              <a:rPr lang="en-GB" dirty="0"/>
              <a:t> </a:t>
            </a:r>
            <a:r>
              <a:rPr lang="en-GB" dirty="0" err="1"/>
              <a:t>napsauttamalla</a:t>
            </a:r>
            <a:endParaRPr lang="en-GB" dirty="0"/>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dirty="0"/>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3"/>
          <a:srcRect/>
          <a:stretch/>
        </p:blipFill>
        <p:spPr>
          <a:xfrm>
            <a:off x="5296692" y="6067390"/>
            <a:ext cx="1604271" cy="834221"/>
          </a:xfrm>
          <a:prstGeom prst="rect">
            <a:avLst/>
          </a:prstGeom>
        </p:spPr>
      </p:pic>
    </p:spTree>
    <p:extLst>
      <p:ext uri="{BB962C8B-B14F-4D97-AF65-F5344CB8AC3E}">
        <p14:creationId xmlns:p14="http://schemas.microsoft.com/office/powerpoint/2010/main" val="4175550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35CFB8-319C-CB40-AD11-A89C117EA580}"/>
              </a:ext>
            </a:extLst>
          </p:cNvPr>
          <p:cNvPicPr>
            <a:picLocks noChangeAspect="1"/>
          </p:cNvPicPr>
          <p:nvPr userDrawn="1"/>
        </p:nvPicPr>
        <p:blipFill rotWithShape="1">
          <a:blip r:embed="rId2"/>
          <a:srcRect r="26523"/>
          <a:stretch/>
        </p:blipFill>
        <p:spPr>
          <a:xfrm>
            <a:off x="7355655" y="3425802"/>
            <a:ext cx="4834627"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6000">
                <a:solidFill>
                  <a:schemeClr val="bg1"/>
                </a:solidFill>
              </a:defRPr>
            </a:lvl1p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Muokkaa</a:t>
            </a:r>
            <a:r>
              <a:rPr lang="en-GB" dirty="0"/>
              <a:t> </a:t>
            </a:r>
            <a:r>
              <a:rPr lang="en-GB" dirty="0" err="1"/>
              <a:t>alaotsikkoa</a:t>
            </a:r>
            <a:r>
              <a:rPr lang="en-GB" dirty="0"/>
              <a:t> </a:t>
            </a:r>
            <a:r>
              <a:rPr lang="en-GB" dirty="0" err="1"/>
              <a:t>napsauttamalla</a:t>
            </a:r>
            <a:endParaRPr dirty="0"/>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r>
              <a:rPr lang="fi-FI"/>
              <a:t>1.2.2023</a:t>
            </a:r>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endParaRPr lang="fi-FI" dirty="0"/>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01E2FDAF-0CB7-D849-950B-C987051FB6EC}"/>
              </a:ext>
            </a:extLst>
          </p:cNvPr>
          <p:cNvPicPr>
            <a:picLocks noChangeAspect="1"/>
          </p:cNvPicPr>
          <p:nvPr userDrawn="1"/>
        </p:nvPicPr>
        <p:blipFill>
          <a:blip r:embed="rId3"/>
          <a:srcRect/>
          <a:stretch/>
        </p:blipFill>
        <p:spPr>
          <a:xfrm>
            <a:off x="7709013" y="136865"/>
            <a:ext cx="4089173" cy="3152071"/>
          </a:xfrm>
          <a:prstGeom prst="rect">
            <a:avLst/>
          </a:prstGeom>
        </p:spPr>
      </p:pic>
    </p:spTree>
    <p:extLst>
      <p:ext uri="{BB962C8B-B14F-4D97-AF65-F5344CB8AC3E}">
        <p14:creationId xmlns:p14="http://schemas.microsoft.com/office/powerpoint/2010/main" val="2546971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4277506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dirty="0"/>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585348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dirty="0"/>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dirty="0" err="1"/>
              <a:t>Muokkaa</a:t>
            </a:r>
            <a:r>
              <a:rPr lang="en-GB" dirty="0"/>
              <a:t> </a:t>
            </a:r>
            <a:r>
              <a:rPr lang="en-GB" dirty="0" err="1"/>
              <a:t>nostotekstiä</a:t>
            </a:r>
            <a:r>
              <a:rPr lang="en-GB" dirty="0"/>
              <a:t> </a:t>
            </a:r>
            <a:r>
              <a:rPr lang="en-GB" dirty="0" err="1"/>
              <a:t>napsauttamalla</a:t>
            </a:r>
            <a:endParaRPr dirty="0"/>
          </a:p>
        </p:txBody>
      </p:sp>
      <p:pic>
        <p:nvPicPr>
          <p:cNvPr id="10" name="Picture 9">
            <a:extLst>
              <a:ext uri="{FF2B5EF4-FFF2-40B4-BE49-F238E27FC236}">
                <a16:creationId xmlns:a16="http://schemas.microsoft.com/office/drawing/2014/main" id="{C33BE392-AAD0-B245-B97D-4B8076D0415B}"/>
              </a:ext>
            </a:extLst>
          </p:cNvPr>
          <p:cNvPicPr>
            <a:picLocks noChangeAspect="1"/>
          </p:cNvPicPr>
          <p:nvPr userDrawn="1"/>
        </p:nvPicPr>
        <p:blipFill rotWithShape="1">
          <a:blip r:embed="rId2"/>
          <a:srcRect r="26523"/>
          <a:stretch/>
        </p:blipFill>
        <p:spPr>
          <a:xfrm>
            <a:off x="7355655" y="3425802"/>
            <a:ext cx="4834627" cy="3432198"/>
          </a:xfrm>
          <a:prstGeom prst="rect">
            <a:avLst/>
          </a:prstGeom>
        </p:spPr>
      </p:pic>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3"/>
          <a:srcRect/>
          <a:stretch/>
        </p:blipFill>
        <p:spPr>
          <a:xfrm>
            <a:off x="5296692" y="6069173"/>
            <a:ext cx="1604271" cy="830655"/>
          </a:xfrm>
          <a:prstGeom prst="rect">
            <a:avLst/>
          </a:prstGeom>
        </p:spPr>
      </p:pic>
    </p:spTree>
    <p:extLst>
      <p:ext uri="{BB962C8B-B14F-4D97-AF65-F5344CB8AC3E}">
        <p14:creationId xmlns:p14="http://schemas.microsoft.com/office/powerpoint/2010/main" val="3065278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251F23D-1ADA-1D49-9B7E-0E29070D7DED}"/>
              </a:ext>
            </a:extLst>
          </p:cNvPr>
          <p:cNvPicPr>
            <a:picLocks noChangeAspect="1"/>
          </p:cNvPicPr>
          <p:nvPr userDrawn="1"/>
        </p:nvPicPr>
        <p:blipFill rotWithShape="1">
          <a:blip r:embed="rId2"/>
          <a:srcRect l="2014" r="19" b="11176"/>
          <a:stretch/>
        </p:blipFill>
        <p:spPr>
          <a:xfrm>
            <a:off x="0" y="-1"/>
            <a:ext cx="4907204" cy="6858001"/>
          </a:xfrm>
          <a:prstGeom prst="rect">
            <a:avLst/>
          </a:prstGeom>
        </p:spPr>
      </p:pic>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rmAutofit/>
          </a:bodyPr>
          <a:lstStyle>
            <a:lvl1pPr algn="l">
              <a:defRPr sz="4400">
                <a:solidFill>
                  <a:schemeClr val="tx1"/>
                </a:solidFill>
              </a:defRPr>
            </a:lvl1pPr>
          </a:lstStyle>
          <a:p>
            <a:r>
              <a:rPr lang="en-GB" dirty="0" err="1"/>
              <a:t>Muokkaa</a:t>
            </a:r>
            <a:r>
              <a:rPr lang="en-GB" dirty="0"/>
              <a:t> </a:t>
            </a:r>
            <a:r>
              <a:rPr lang="en-GB" dirty="0" err="1"/>
              <a:t>väliotsikkoa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Muokkaa</a:t>
            </a:r>
            <a:r>
              <a:rPr lang="en-GB" dirty="0"/>
              <a:t> </a:t>
            </a:r>
            <a:r>
              <a:rPr lang="en-GB" dirty="0" err="1"/>
              <a:t>alaotsikkoa</a:t>
            </a:r>
            <a:r>
              <a:rPr lang="en-GB" dirty="0"/>
              <a:t> </a:t>
            </a:r>
            <a:r>
              <a:rPr lang="en-GB" dirty="0" err="1"/>
              <a:t>napsauttamalla</a:t>
            </a:r>
            <a:endParaRPr lang="en-GB" dirty="0"/>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endParaRPr lang="fi-FI" dirty="0"/>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3"/>
          <a:srcRect/>
          <a:stretch/>
        </p:blipFill>
        <p:spPr>
          <a:xfrm>
            <a:off x="5296692" y="6069173"/>
            <a:ext cx="1604271" cy="830655"/>
          </a:xfrm>
          <a:prstGeom prst="rect">
            <a:avLst/>
          </a:prstGeom>
        </p:spPr>
      </p:pic>
    </p:spTree>
    <p:extLst>
      <p:ext uri="{BB962C8B-B14F-4D97-AF65-F5344CB8AC3E}">
        <p14:creationId xmlns:p14="http://schemas.microsoft.com/office/powerpoint/2010/main" val="2069486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bg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userDrawn="1"/>
        </p:nvPicPr>
        <p:blipFill>
          <a:blip r:embed="rId2"/>
          <a:srcRect/>
          <a:stretch/>
        </p:blipFill>
        <p:spPr>
          <a:xfrm>
            <a:off x="5296691" y="6067390"/>
            <a:ext cx="1604273" cy="834221"/>
          </a:xfrm>
          <a:prstGeom prst="rect">
            <a:avLst/>
          </a:prstGeom>
        </p:spPr>
      </p:pic>
      <p:pic>
        <p:nvPicPr>
          <p:cNvPr id="13" name="Picture 12">
            <a:extLst>
              <a:ext uri="{FF2B5EF4-FFF2-40B4-BE49-F238E27FC236}">
                <a16:creationId xmlns:a16="http://schemas.microsoft.com/office/drawing/2014/main" id="{F15187DD-742F-214F-837C-09E8F6CECEA1}"/>
              </a:ext>
            </a:extLst>
          </p:cNvPr>
          <p:cNvPicPr>
            <a:picLocks noChangeAspect="1"/>
          </p:cNvPicPr>
          <p:nvPr userDrawn="1"/>
        </p:nvPicPr>
        <p:blipFill rotWithShape="1">
          <a:blip r:embed="rId3"/>
          <a:srcRect r="2323"/>
          <a:stretch/>
        </p:blipFill>
        <p:spPr>
          <a:xfrm>
            <a:off x="7355656" y="3429000"/>
            <a:ext cx="4836344" cy="3432198"/>
          </a:xfrm>
          <a:prstGeom prst="rect">
            <a:avLst/>
          </a:prstGeom>
        </p:spPr>
      </p:pic>
    </p:spTree>
    <p:extLst>
      <p:ext uri="{BB962C8B-B14F-4D97-AF65-F5344CB8AC3E}">
        <p14:creationId xmlns:p14="http://schemas.microsoft.com/office/powerpoint/2010/main" val="4000583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4676835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r>
              <a:rPr lang="fi-FI"/>
              <a:t>1.2.2023</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rmAutofit/>
          </a:bodyPr>
          <a:lstStyle>
            <a:lvl1pPr marL="0" indent="0" algn="ctr">
              <a:buNone/>
              <a:defRPr sz="2400" b="0" i="1">
                <a:solidFill>
                  <a:schemeClr val="tx1"/>
                </a:solidFill>
                <a:latin typeface="Times"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FECE5388-DD28-5448-9A80-A5CB7EB63FC8}"/>
              </a:ext>
            </a:extLst>
          </p:cNvPr>
          <p:cNvPicPr>
            <a:picLocks noChangeAspect="1"/>
          </p:cNvPicPr>
          <p:nvPr userDrawn="1"/>
        </p:nvPicPr>
        <p:blipFill rotWithShape="1">
          <a:blip r:embed="rId2"/>
          <a:srcRect r="6020"/>
          <a:stretch/>
        </p:blipFill>
        <p:spPr>
          <a:xfrm>
            <a:off x="7353619" y="3425802"/>
            <a:ext cx="4838382" cy="3432198"/>
          </a:xfrm>
          <a:prstGeom prst="rect">
            <a:avLst/>
          </a:prstGeom>
        </p:spPr>
      </p:pic>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3"/>
          <a:srcRect/>
          <a:stretch/>
        </p:blipFill>
        <p:spPr>
          <a:xfrm>
            <a:off x="5296691" y="6067390"/>
            <a:ext cx="1604273" cy="834222"/>
          </a:xfrm>
          <a:prstGeom prst="rect">
            <a:avLst/>
          </a:prstGeom>
        </p:spPr>
      </p:pic>
    </p:spTree>
    <p:extLst>
      <p:ext uri="{BB962C8B-B14F-4D97-AF65-F5344CB8AC3E}">
        <p14:creationId xmlns:p14="http://schemas.microsoft.com/office/powerpoint/2010/main" val="3471640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1.2.2023</a:t>
            </a:r>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fi-FI" dirty="0"/>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dirty="0"/>
          </a:p>
        </p:txBody>
      </p:sp>
    </p:spTree>
    <p:extLst>
      <p:ext uri="{BB962C8B-B14F-4D97-AF65-F5344CB8AC3E}">
        <p14:creationId xmlns:p14="http://schemas.microsoft.com/office/powerpoint/2010/main" val="2367686518"/>
      </p:ext>
    </p:extLst>
  </p:cSld>
  <p:clrMap bg1="lt1" tx1="dk1" bg2="lt2" tx2="dk2" accent1="accent1" accent2="accent2" accent3="accent3" accent4="accent4" accent5="accent5" accent6="accent6" hlink="hlink" folHlink="folHlink"/>
  <p:sldLayoutIdLst>
    <p:sldLayoutId id="2147483665" r:id="rId1"/>
    <p:sldLayoutId id="2147483675" r:id="rId2"/>
    <p:sldLayoutId id="2147483692" r:id="rId3"/>
    <p:sldLayoutId id="2147483679" r:id="rId4"/>
    <p:sldLayoutId id="2147483680" r:id="rId5"/>
  </p:sldLayoutIdLst>
  <p:hf sldNum="0" hdr="0" ft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1.2.2023</a:t>
            </a:r>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fi-FI" dirty="0"/>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dirty="0"/>
          </a:p>
        </p:txBody>
      </p:sp>
    </p:spTree>
    <p:extLst>
      <p:ext uri="{BB962C8B-B14F-4D97-AF65-F5344CB8AC3E}">
        <p14:creationId xmlns:p14="http://schemas.microsoft.com/office/powerpoint/2010/main" val="48378237"/>
      </p:ext>
    </p:extLst>
  </p:cSld>
  <p:clrMap bg1="lt1" tx1="dk1" bg2="lt2" tx2="dk2" accent1="accent1" accent2="accent2" accent3="accent3" accent4="accent4" accent5="accent5" accent6="accent6" hlink="hlink" folHlink="folHlink"/>
  <p:sldLayoutIdLst>
    <p:sldLayoutId id="2147483662" r:id="rId1"/>
    <p:sldLayoutId id="2147483695" r:id="rId2"/>
    <p:sldLayoutId id="2147483696" r:id="rId3"/>
    <p:sldLayoutId id="2147483697" r:id="rId4"/>
    <p:sldLayoutId id="2147483698" r:id="rId5"/>
    <p:sldLayoutId id="2147483713" r:id="rId6"/>
    <p:sldLayoutId id="2147483714" r:id="rId7"/>
    <p:sldLayoutId id="2147483715" r:id="rId8"/>
  </p:sldLayoutIdLst>
  <p:hf sldNum="0" hdr="0" ft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1.2.2023</a:t>
            </a:r>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fi-FI" dirty="0"/>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dirty="0"/>
          </a:p>
        </p:txBody>
      </p:sp>
    </p:spTree>
    <p:extLst>
      <p:ext uri="{BB962C8B-B14F-4D97-AF65-F5344CB8AC3E}">
        <p14:creationId xmlns:p14="http://schemas.microsoft.com/office/powerpoint/2010/main" val="3961338797"/>
      </p:ext>
    </p:extLst>
  </p:cSld>
  <p:clrMap bg1="lt1" tx1="dk1" bg2="lt2" tx2="dk2" accent1="accent1" accent2="accent2" accent3="accent3" accent4="accent4" accent5="accent5" accent6="accent6" hlink="hlink" folHlink="folHlink"/>
  <p:sldLayoutIdLst>
    <p:sldLayoutId id="2147483663" r:id="rId1"/>
    <p:sldLayoutId id="2147483701" r:id="rId2"/>
    <p:sldLayoutId id="2147483702" r:id="rId3"/>
    <p:sldLayoutId id="2147483703" r:id="rId4"/>
    <p:sldLayoutId id="2147483704" r:id="rId5"/>
  </p:sldLayoutIdLst>
  <p:hf sldNum="0" hdr="0" ft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dirty="0" err="1"/>
              <a:t>Muokkaa</a:t>
            </a:r>
            <a:r>
              <a:rPr lang="en-GB" dirty="0"/>
              <a:t> </a:t>
            </a:r>
            <a:r>
              <a:rPr lang="en-GB" dirty="0" err="1"/>
              <a:t>otsikkoa</a:t>
            </a:r>
            <a:r>
              <a:rPr lang="en-GB" dirty="0"/>
              <a:t> </a:t>
            </a:r>
            <a:r>
              <a:rPr lang="en-GB" dirty="0" err="1"/>
              <a:t>napsauttamalla</a:t>
            </a:r>
            <a:endParaRPr dirty="0"/>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dirty="0" err="1"/>
              <a:t>Muokkaa</a:t>
            </a:r>
            <a:r>
              <a:rPr lang="en-GB" dirty="0"/>
              <a:t> </a:t>
            </a:r>
            <a:r>
              <a:rPr lang="en-GB" dirty="0" err="1"/>
              <a:t>tekstiä</a:t>
            </a:r>
            <a:r>
              <a:rPr lang="en-GB" dirty="0"/>
              <a:t> </a:t>
            </a:r>
            <a:r>
              <a:rPr lang="en-GB" dirty="0" err="1"/>
              <a:t>napsauttamalla</a:t>
            </a:r>
            <a:endParaRPr lang="en-GB" dirty="0"/>
          </a:p>
          <a:p>
            <a:pPr lvl="1"/>
            <a:r>
              <a:rPr lang="en-GB" dirty="0" err="1"/>
              <a:t>Toinen</a:t>
            </a:r>
            <a:r>
              <a:rPr lang="en-GB" dirty="0"/>
              <a:t> </a:t>
            </a:r>
            <a:r>
              <a:rPr lang="en-GB" dirty="0" err="1"/>
              <a:t>taso</a:t>
            </a:r>
            <a:endParaRPr lang="en-GB" dirty="0"/>
          </a:p>
          <a:p>
            <a:pPr lvl="2"/>
            <a:r>
              <a:rPr lang="en-GB" dirty="0" err="1"/>
              <a:t>Kolmas</a:t>
            </a:r>
            <a:r>
              <a:rPr lang="en-GB" dirty="0"/>
              <a:t> </a:t>
            </a:r>
            <a:r>
              <a:rPr lang="en-GB" dirty="0" err="1"/>
              <a:t>taso</a:t>
            </a:r>
            <a:endParaRPr lang="en-GB" dirty="0"/>
          </a:p>
          <a:p>
            <a:pPr lvl="3"/>
            <a:r>
              <a:rPr lang="en-GB" dirty="0" err="1"/>
              <a:t>Neljäs</a:t>
            </a:r>
            <a:r>
              <a:rPr lang="en-GB" dirty="0"/>
              <a:t> </a:t>
            </a:r>
            <a:r>
              <a:rPr lang="en-GB" dirty="0" err="1"/>
              <a:t>taso</a:t>
            </a:r>
            <a:endParaRPr lang="en-GB" dirty="0"/>
          </a:p>
          <a:p>
            <a:pPr lvl="4"/>
            <a:r>
              <a:rPr lang="en-GB" dirty="0" err="1"/>
              <a:t>Viides</a:t>
            </a:r>
            <a:r>
              <a:rPr lang="en-GB" dirty="0"/>
              <a:t> </a:t>
            </a:r>
            <a:r>
              <a:rPr lang="en-GB" dirty="0" err="1"/>
              <a:t>taso</a:t>
            </a:r>
            <a:endParaRPr dirty="0"/>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fi-FI"/>
              <a:t>1.2.2023</a:t>
            </a:r>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fi-FI" dirty="0"/>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dirty="0"/>
          </a:p>
        </p:txBody>
      </p:sp>
    </p:spTree>
    <p:extLst>
      <p:ext uri="{BB962C8B-B14F-4D97-AF65-F5344CB8AC3E}">
        <p14:creationId xmlns:p14="http://schemas.microsoft.com/office/powerpoint/2010/main" val="393766367"/>
      </p:ext>
    </p:extLst>
  </p:cSld>
  <p:clrMap bg1="lt1" tx1="dk1" bg2="lt2" tx2="dk2" accent1="accent1" accent2="accent2" accent3="accent3" accent4="accent4" accent5="accent5" accent6="accent6" hlink="hlink" folHlink="folHlink"/>
  <p:sldLayoutIdLst>
    <p:sldLayoutId id="2147483664" r:id="rId1"/>
    <p:sldLayoutId id="2147483707" r:id="rId2"/>
    <p:sldLayoutId id="2147483708" r:id="rId3"/>
    <p:sldLayoutId id="2147483709" r:id="rId4"/>
    <p:sldLayoutId id="2147483710" r:id="rId5"/>
    <p:sldLayoutId id="2147483716" r:id="rId6"/>
    <p:sldLayoutId id="2147483717" r:id="rId7"/>
    <p:sldLayoutId id="2147483718" r:id="rId8"/>
  </p:sldLayoutIdLst>
  <p:hf sldNum="0" hdr="0" ftr="0"/>
  <p:txStyles>
    <p:titleStyle>
      <a:lvl1pPr algn="l" defTabSz="914400" rtl="0" eaLnBrk="1" latinLnBrk="0" hangingPunct="1">
        <a:lnSpc>
          <a:spcPct val="90000"/>
        </a:lnSpc>
        <a:spcBef>
          <a:spcPct val="0"/>
        </a:spcBef>
        <a:buNone/>
        <a:defRPr sz="320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mailto:maritta.makipaa@jarvenpaa.fi" TargetMode="External"/><Relationship Id="rId2" Type="http://schemas.openxmlformats.org/officeDocument/2006/relationships/hyperlink" Target="mailto:pia.pohjanpalo@jarvenpaa.fi"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5D99818-5911-D142-B183-44DF92A4022F}"/>
              </a:ext>
            </a:extLst>
          </p:cNvPr>
          <p:cNvSpPr>
            <a:spLocks noGrp="1"/>
          </p:cNvSpPr>
          <p:nvPr>
            <p:ph type="ctrTitle"/>
          </p:nvPr>
        </p:nvSpPr>
        <p:spPr/>
        <p:txBody>
          <a:bodyPr/>
          <a:lstStyle/>
          <a:p>
            <a:r>
              <a:rPr lang="fi-FI" dirty="0">
                <a:latin typeface="DM Serif Display" pitchFamily="2" charset="0"/>
              </a:rPr>
              <a:t>JYK infotilaisuus</a:t>
            </a:r>
            <a:endParaRPr dirty="0">
              <a:latin typeface="DM Serif Display" pitchFamily="2" charset="0"/>
            </a:endParaRPr>
          </a:p>
        </p:txBody>
      </p:sp>
      <p:sp>
        <p:nvSpPr>
          <p:cNvPr id="10" name="Subtitle 9">
            <a:extLst>
              <a:ext uri="{FF2B5EF4-FFF2-40B4-BE49-F238E27FC236}">
                <a16:creationId xmlns:a16="http://schemas.microsoft.com/office/drawing/2014/main" id="{9B504B91-485F-4A41-95C1-7F1EBC1A7445}"/>
              </a:ext>
            </a:extLst>
          </p:cNvPr>
          <p:cNvSpPr>
            <a:spLocks noGrp="1"/>
          </p:cNvSpPr>
          <p:nvPr>
            <p:ph type="subTitle" idx="1"/>
          </p:nvPr>
        </p:nvSpPr>
        <p:spPr/>
        <p:txBody>
          <a:bodyPr/>
          <a:lstStyle/>
          <a:p>
            <a:r>
              <a:rPr lang="fi-FI" dirty="0">
                <a:latin typeface="Source Sans Pro" panose="020B0503030403020204" pitchFamily="34" charset="0"/>
                <a:ea typeface="Source Sans Pro" panose="020B0503030403020204" pitchFamily="34" charset="0"/>
              </a:rPr>
              <a:t>1.2.2023 @ JYK moduulirakennus sekä </a:t>
            </a:r>
            <a:r>
              <a:rPr lang="fi-FI" dirty="0" err="1">
                <a:latin typeface="Source Sans Pro" panose="020B0503030403020204" pitchFamily="34" charset="0"/>
                <a:ea typeface="Source Sans Pro" panose="020B0503030403020204" pitchFamily="34" charset="0"/>
              </a:rPr>
              <a:t>Teams</a:t>
            </a:r>
            <a:r>
              <a:rPr lang="fi-FI" dirty="0">
                <a:latin typeface="Source Sans Pro" panose="020B0503030403020204" pitchFamily="34" charset="0"/>
                <a:ea typeface="Source Sans Pro" panose="020B0503030403020204" pitchFamily="34" charset="0"/>
              </a:rPr>
              <a:t> </a:t>
            </a:r>
          </a:p>
          <a:p>
            <a:endParaRPr dirty="0"/>
          </a:p>
        </p:txBody>
      </p:sp>
    </p:spTree>
    <p:extLst>
      <p:ext uri="{BB962C8B-B14F-4D97-AF65-F5344CB8AC3E}">
        <p14:creationId xmlns:p14="http://schemas.microsoft.com/office/powerpoint/2010/main" val="3685142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25DFA48-9C95-46C5-82FC-EBD5B71AB3A4}"/>
              </a:ext>
            </a:extLst>
          </p:cNvPr>
          <p:cNvSpPr>
            <a:spLocks noGrp="1"/>
          </p:cNvSpPr>
          <p:nvPr>
            <p:ph idx="1"/>
          </p:nvPr>
        </p:nvSpPr>
        <p:spPr/>
        <p:txBody>
          <a:bodyPr>
            <a:normAutofit lnSpcReduction="10000"/>
          </a:bodyPr>
          <a:lstStyle/>
          <a:p>
            <a:pPr marL="0" indent="0">
              <a:buNone/>
            </a:pPr>
            <a:endParaRPr lang="fi-FI" i="0" dirty="0">
              <a:latin typeface="Source Sans Pro" panose="020B0503030403020204" pitchFamily="34" charset="0"/>
              <a:ea typeface="Source Sans Pro" panose="020B0503030403020204" pitchFamily="34" charset="0"/>
            </a:endParaRPr>
          </a:p>
          <a:p>
            <a:r>
              <a:rPr lang="fi-FI" sz="1800" dirty="0">
                <a:latin typeface="Source Sans Pro" panose="020B0503030403020204" pitchFamily="34" charset="0"/>
                <a:ea typeface="Source Sans Pro" panose="020B0503030403020204" pitchFamily="34" charset="0"/>
              </a:rPr>
              <a:t>Lyhyesti: miten kysyt ja kommentoit. (Jan)</a:t>
            </a:r>
          </a:p>
          <a:p>
            <a:r>
              <a:rPr lang="fi-FI" sz="1800" i="0" dirty="0">
                <a:latin typeface="Source Sans Pro" panose="020B0503030403020204" pitchFamily="34" charset="0"/>
                <a:ea typeface="Source Sans Pro" panose="020B0503030403020204" pitchFamily="34" charset="0"/>
              </a:rPr>
              <a:t>Alku</a:t>
            </a:r>
            <a:r>
              <a:rPr lang="fi-FI" sz="1800" dirty="0">
                <a:latin typeface="Source Sans Pro" panose="020B0503030403020204" pitchFamily="34" charset="0"/>
                <a:ea typeface="Source Sans Pro" panose="020B0503030403020204" pitchFamily="34" charset="0"/>
              </a:rPr>
              <a:t>sanat, miksi olemme täällä </a:t>
            </a:r>
            <a:r>
              <a:rPr lang="fi-FI" sz="1800" i="0" dirty="0">
                <a:latin typeface="Source Sans Pro" panose="020B0503030403020204" pitchFamily="34" charset="0"/>
                <a:ea typeface="Source Sans Pro" panose="020B0503030403020204" pitchFamily="34" charset="0"/>
              </a:rPr>
              <a:t>(Jan Mikkonen, Pia Pohjanpalo ja Maritta Mäkipää).</a:t>
            </a:r>
            <a:r>
              <a:rPr lang="fi-FI" sz="1800" dirty="0">
                <a:latin typeface="Source Sans Pro" panose="020B0503030403020204" pitchFamily="34" charset="0"/>
                <a:ea typeface="Source Sans Pro" panose="020B0503030403020204" pitchFamily="34" charset="0"/>
              </a:rPr>
              <a:t> </a:t>
            </a:r>
          </a:p>
          <a:p>
            <a:r>
              <a:rPr lang="fi-FI" sz="1800" i="0" dirty="0">
                <a:latin typeface="Source Sans Pro" panose="020B0503030403020204" pitchFamily="34" charset="0"/>
                <a:ea typeface="Source Sans Pro" panose="020B0503030403020204" pitchFamily="34" charset="0"/>
              </a:rPr>
              <a:t>Mestaritoiminta esittäytyy ja esittää: 1. vaiheen uudisrakennuksen käyttöönottoaikataulu 2023, keskuskentän rakentaminen sekä 2.vaiheen aikataulu. (Teemu Jaakkola ja Jens Martin)</a:t>
            </a:r>
          </a:p>
          <a:p>
            <a:r>
              <a:rPr lang="fi-FI" sz="1800" i="0" dirty="0">
                <a:latin typeface="Source Sans Pro" panose="020B0503030403020204" pitchFamily="34" charset="0"/>
                <a:ea typeface="Source Sans Pro" panose="020B0503030403020204" pitchFamily="34" charset="0"/>
              </a:rPr>
              <a:t>Pedagogit esittäytyvät: </a:t>
            </a:r>
            <a:r>
              <a:rPr lang="fi-FI" sz="1800" i="0" dirty="0" err="1">
                <a:latin typeface="Source Sans Pro" panose="020B0503030403020204" pitchFamily="34" charset="0"/>
                <a:ea typeface="Source Sans Pro" panose="020B0503030403020204" pitchFamily="34" charset="0"/>
              </a:rPr>
              <a:t>JYKin</a:t>
            </a:r>
            <a:r>
              <a:rPr lang="fi-FI" sz="1800" i="0" dirty="0">
                <a:latin typeface="Source Sans Pro" panose="020B0503030403020204" pitchFamily="34" charset="0"/>
                <a:ea typeface="Source Sans Pro" panose="020B0503030403020204" pitchFamily="34" charset="0"/>
              </a:rPr>
              <a:t> pedagoginen visio (Rehtori Pia Pohjanpalo ja  virka-apulaisrehtorit Maritta Mäkipää ja Asta Pekkala)</a:t>
            </a:r>
          </a:p>
          <a:p>
            <a:r>
              <a:rPr lang="fi-FI" sz="1800" i="0" dirty="0">
                <a:latin typeface="Source Sans Pro" panose="020B0503030403020204" pitchFamily="34" charset="0"/>
                <a:ea typeface="Source Sans Pro" panose="020B0503030403020204" pitchFamily="34" charset="0"/>
              </a:rPr>
              <a:t>Keskustelua ja kysymyksiä. </a:t>
            </a:r>
          </a:p>
          <a:p>
            <a:r>
              <a:rPr lang="fi-FI" sz="1800" dirty="0">
                <a:latin typeface="Source Sans Pro" panose="020B0503030403020204" pitchFamily="34" charset="0"/>
                <a:ea typeface="Source Sans Pro" panose="020B0503030403020204" pitchFamily="34" charset="0"/>
              </a:rPr>
              <a:t>Kiitos!</a:t>
            </a:r>
          </a:p>
        </p:txBody>
      </p:sp>
      <p:sp>
        <p:nvSpPr>
          <p:cNvPr id="3" name="Otsikko 2">
            <a:extLst>
              <a:ext uri="{FF2B5EF4-FFF2-40B4-BE49-F238E27FC236}">
                <a16:creationId xmlns:a16="http://schemas.microsoft.com/office/drawing/2014/main" id="{0D62E350-0B33-49EA-82D7-3E2865FA1467}"/>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Tilaisuuden kulku</a:t>
            </a:r>
          </a:p>
        </p:txBody>
      </p:sp>
      <p:sp>
        <p:nvSpPr>
          <p:cNvPr id="4" name="Päivämäärän paikkamerkki 3">
            <a:extLst>
              <a:ext uri="{FF2B5EF4-FFF2-40B4-BE49-F238E27FC236}">
                <a16:creationId xmlns:a16="http://schemas.microsoft.com/office/drawing/2014/main" id="{32C7D919-4D0E-4A34-BEF7-82B8B7EB728A}"/>
              </a:ext>
            </a:extLst>
          </p:cNvPr>
          <p:cNvSpPr>
            <a:spLocks noGrp="1"/>
          </p:cNvSpPr>
          <p:nvPr>
            <p:ph type="dt" sz="half" idx="14"/>
          </p:nvPr>
        </p:nvSpPr>
        <p:spPr/>
        <p:txBody>
          <a:bodyPr/>
          <a:lstStyle/>
          <a:p>
            <a:r>
              <a:rPr lang="fi-FI"/>
              <a:t>1.2.2023</a:t>
            </a:r>
          </a:p>
        </p:txBody>
      </p:sp>
      <p:sp>
        <p:nvSpPr>
          <p:cNvPr id="6" name="Tekstin paikkamerkki 5">
            <a:extLst>
              <a:ext uri="{FF2B5EF4-FFF2-40B4-BE49-F238E27FC236}">
                <a16:creationId xmlns:a16="http://schemas.microsoft.com/office/drawing/2014/main" id="{8E5B2C0A-E2CA-4F3C-9536-6A98C1488989}"/>
              </a:ext>
            </a:extLst>
          </p:cNvPr>
          <p:cNvSpPr>
            <a:spLocks noGrp="1"/>
          </p:cNvSpPr>
          <p:nvPr>
            <p:ph type="body" sz="quarter" idx="17"/>
          </p:nvPr>
        </p:nvSpPr>
        <p:spPr>
          <a:xfrm>
            <a:off x="7767686" y="216815"/>
            <a:ext cx="4270343" cy="3016579"/>
          </a:xfrm>
        </p:spPr>
        <p:txBody>
          <a:bodyPr>
            <a:normAutofit fontScale="85000" lnSpcReduction="20000"/>
          </a:bodyPr>
          <a:lstStyle/>
          <a:p>
            <a:r>
              <a:rPr lang="fi-FI" dirty="0">
                <a:latin typeface="Source Sans Pro" panose="020B0503030403020204" pitchFamily="34" charset="0"/>
                <a:ea typeface="Source Sans Pro" panose="020B0503030403020204" pitchFamily="34" charset="0"/>
              </a:rPr>
              <a:t>Tule kuulemaan ja kysymään Järvenpään yhteiskoulun rakentumisesta.</a:t>
            </a:r>
          </a:p>
          <a:p>
            <a:r>
              <a:rPr lang="fi-FI" dirty="0">
                <a:latin typeface="Source Sans Pro" panose="020B0503030403020204" pitchFamily="34" charset="0"/>
                <a:ea typeface="Source Sans Pro" panose="020B0503030403020204" pitchFamily="34" charset="0"/>
              </a:rPr>
              <a:t>Tilaisuus pidetään lähi- sekä verkkotilaisuutena.</a:t>
            </a:r>
          </a:p>
          <a:p>
            <a:r>
              <a:rPr lang="fi-FI" dirty="0">
                <a:latin typeface="Source Sans Pro" panose="020B0503030403020204" pitchFamily="34" charset="0"/>
                <a:ea typeface="Source Sans Pro" panose="020B0503030403020204" pitchFamily="34" charset="0"/>
              </a:rPr>
              <a:t>Tilaisuudessa Järvenpään kaupungin ja Mestaritoiminta Oy:n edustajat kertovat rakentamisen etenemisestä ja koulun pedagogisesta visiosta.</a:t>
            </a:r>
          </a:p>
          <a:p>
            <a:endParaRPr lang="fi-FI" dirty="0"/>
          </a:p>
        </p:txBody>
      </p:sp>
    </p:spTree>
    <p:extLst>
      <p:ext uri="{BB962C8B-B14F-4D97-AF65-F5344CB8AC3E}">
        <p14:creationId xmlns:p14="http://schemas.microsoft.com/office/powerpoint/2010/main" val="268186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isällön paikkamerkki 9">
            <a:extLst>
              <a:ext uri="{FF2B5EF4-FFF2-40B4-BE49-F238E27FC236}">
                <a16:creationId xmlns:a16="http://schemas.microsoft.com/office/drawing/2014/main" id="{535D4990-7DFF-4014-9078-D1F0C7ABFDA6}"/>
              </a:ext>
            </a:extLst>
          </p:cNvPr>
          <p:cNvPicPr>
            <a:picLocks noGrp="1" noChangeAspect="1"/>
          </p:cNvPicPr>
          <p:nvPr>
            <p:ph idx="1"/>
          </p:nvPr>
        </p:nvPicPr>
        <p:blipFill>
          <a:blip r:embed="rId2"/>
          <a:stretch>
            <a:fillRect/>
          </a:stretch>
        </p:blipFill>
        <p:spPr>
          <a:xfrm>
            <a:off x="493959" y="1447800"/>
            <a:ext cx="5417644" cy="4625975"/>
          </a:xfrm>
        </p:spPr>
      </p:pic>
      <p:pic>
        <p:nvPicPr>
          <p:cNvPr id="12" name="Sisällön paikkamerkki 11">
            <a:extLst>
              <a:ext uri="{FF2B5EF4-FFF2-40B4-BE49-F238E27FC236}">
                <a16:creationId xmlns:a16="http://schemas.microsoft.com/office/drawing/2014/main" id="{889095C0-2050-4A7A-B417-F174BDA07F7D}"/>
              </a:ext>
            </a:extLst>
          </p:cNvPr>
          <p:cNvPicPr>
            <a:picLocks noGrp="1" noChangeAspect="1"/>
          </p:cNvPicPr>
          <p:nvPr>
            <p:ph sz="quarter" idx="13"/>
          </p:nvPr>
        </p:nvPicPr>
        <p:blipFill>
          <a:blip r:embed="rId3"/>
          <a:stretch>
            <a:fillRect/>
          </a:stretch>
        </p:blipFill>
        <p:spPr>
          <a:xfrm>
            <a:off x="6295890" y="1447800"/>
            <a:ext cx="5386658" cy="4625975"/>
          </a:xfrm>
        </p:spPr>
      </p:pic>
      <p:sp>
        <p:nvSpPr>
          <p:cNvPr id="2" name="Otsikko 1">
            <a:extLst>
              <a:ext uri="{FF2B5EF4-FFF2-40B4-BE49-F238E27FC236}">
                <a16:creationId xmlns:a16="http://schemas.microsoft.com/office/drawing/2014/main" id="{F80231DC-4E12-40F1-B082-B702F1A96B6B}"/>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JYK koulutoiminta I vaihe 2023 ja II vaihe 2026</a:t>
            </a:r>
          </a:p>
        </p:txBody>
      </p:sp>
      <p:sp>
        <p:nvSpPr>
          <p:cNvPr id="5" name="Date Placeholder 4">
            <a:extLst>
              <a:ext uri="{FF2B5EF4-FFF2-40B4-BE49-F238E27FC236}">
                <a16:creationId xmlns:a16="http://schemas.microsoft.com/office/drawing/2014/main" id="{DA5382B1-26CA-4F40-8DF8-5C826951B72A}"/>
              </a:ext>
            </a:extLst>
          </p:cNvPr>
          <p:cNvSpPr>
            <a:spLocks noGrp="1"/>
          </p:cNvSpPr>
          <p:nvPr>
            <p:ph type="dt" sz="half" idx="14"/>
          </p:nvPr>
        </p:nvSpPr>
        <p:spPr/>
        <p:txBody>
          <a:bodyPr/>
          <a:lstStyle/>
          <a:p>
            <a:r>
              <a:rPr lang="fi-FI"/>
              <a:t>1.2.2023</a:t>
            </a:r>
          </a:p>
        </p:txBody>
      </p:sp>
      <p:sp>
        <p:nvSpPr>
          <p:cNvPr id="13" name="Tekstiruutu 12">
            <a:extLst>
              <a:ext uri="{FF2B5EF4-FFF2-40B4-BE49-F238E27FC236}">
                <a16:creationId xmlns:a16="http://schemas.microsoft.com/office/drawing/2014/main" id="{219ED7CC-9D65-4CC0-B466-7EAA13B83A71}"/>
              </a:ext>
            </a:extLst>
          </p:cNvPr>
          <p:cNvSpPr txBox="1"/>
          <p:nvPr/>
        </p:nvSpPr>
        <p:spPr>
          <a:xfrm>
            <a:off x="566057" y="1561322"/>
            <a:ext cx="783772" cy="369332"/>
          </a:xfrm>
          <a:prstGeom prst="rect">
            <a:avLst/>
          </a:prstGeom>
          <a:solidFill>
            <a:schemeClr val="bg1"/>
          </a:solidFill>
        </p:spPr>
        <p:txBody>
          <a:bodyPr wrap="square" rtlCol="0">
            <a:spAutoFit/>
          </a:bodyPr>
          <a:lstStyle/>
          <a:p>
            <a:r>
              <a:rPr lang="fi-FI"/>
              <a:t>2023</a:t>
            </a:r>
          </a:p>
        </p:txBody>
      </p:sp>
      <p:sp>
        <p:nvSpPr>
          <p:cNvPr id="18" name="Tekstiruutu 17">
            <a:extLst>
              <a:ext uri="{FF2B5EF4-FFF2-40B4-BE49-F238E27FC236}">
                <a16:creationId xmlns:a16="http://schemas.microsoft.com/office/drawing/2014/main" id="{DF2AA8EE-B741-4567-8E1B-AC04078DD8C0}"/>
              </a:ext>
            </a:extLst>
          </p:cNvPr>
          <p:cNvSpPr txBox="1"/>
          <p:nvPr/>
        </p:nvSpPr>
        <p:spPr>
          <a:xfrm>
            <a:off x="6379028" y="1561322"/>
            <a:ext cx="783772" cy="369332"/>
          </a:xfrm>
          <a:prstGeom prst="rect">
            <a:avLst/>
          </a:prstGeom>
          <a:solidFill>
            <a:schemeClr val="bg1"/>
          </a:solidFill>
        </p:spPr>
        <p:txBody>
          <a:bodyPr wrap="square" rtlCol="0">
            <a:spAutoFit/>
          </a:bodyPr>
          <a:lstStyle/>
          <a:p>
            <a:r>
              <a:rPr lang="fi-FI"/>
              <a:t>2026</a:t>
            </a:r>
          </a:p>
        </p:txBody>
      </p:sp>
      <p:sp>
        <p:nvSpPr>
          <p:cNvPr id="3" name="Tekstiruutu 2">
            <a:extLst>
              <a:ext uri="{FF2B5EF4-FFF2-40B4-BE49-F238E27FC236}">
                <a16:creationId xmlns:a16="http://schemas.microsoft.com/office/drawing/2014/main" id="{4A3949A2-BBC1-DFEB-D487-B84A392C1379}"/>
              </a:ext>
            </a:extLst>
          </p:cNvPr>
          <p:cNvSpPr txBox="1"/>
          <p:nvPr/>
        </p:nvSpPr>
        <p:spPr>
          <a:xfrm>
            <a:off x="1799677" y="1447800"/>
            <a:ext cx="1210639" cy="400110"/>
          </a:xfrm>
          <a:prstGeom prst="rect">
            <a:avLst/>
          </a:prstGeom>
          <a:solidFill>
            <a:schemeClr val="bg1"/>
          </a:solidFill>
        </p:spPr>
        <p:txBody>
          <a:bodyPr wrap="square" rtlCol="0">
            <a:spAutoFit/>
          </a:bodyPr>
          <a:lstStyle/>
          <a:p>
            <a:r>
              <a:rPr lang="fi-FI" sz="1000"/>
              <a:t>JYK Urheilukatu 7-9 puretaan 2023</a:t>
            </a:r>
          </a:p>
        </p:txBody>
      </p:sp>
      <p:sp>
        <p:nvSpPr>
          <p:cNvPr id="4" name="Tekstiruutu 3">
            <a:extLst>
              <a:ext uri="{FF2B5EF4-FFF2-40B4-BE49-F238E27FC236}">
                <a16:creationId xmlns:a16="http://schemas.microsoft.com/office/drawing/2014/main" id="{76801079-4AB5-F975-F67E-72D700A371E3}"/>
              </a:ext>
            </a:extLst>
          </p:cNvPr>
          <p:cNvSpPr txBox="1"/>
          <p:nvPr/>
        </p:nvSpPr>
        <p:spPr>
          <a:xfrm>
            <a:off x="8577036" y="5010090"/>
            <a:ext cx="1431937" cy="553998"/>
          </a:xfrm>
          <a:prstGeom prst="rect">
            <a:avLst/>
          </a:prstGeom>
          <a:solidFill>
            <a:schemeClr val="bg1"/>
          </a:solidFill>
        </p:spPr>
        <p:txBody>
          <a:bodyPr wrap="square" rtlCol="0">
            <a:spAutoFit/>
          </a:bodyPr>
          <a:lstStyle/>
          <a:p>
            <a:r>
              <a:rPr lang="fi-FI" sz="1000"/>
              <a:t>Juholan rakennuksen koulukäyttö loppuu 2026</a:t>
            </a:r>
          </a:p>
        </p:txBody>
      </p:sp>
      <p:sp>
        <p:nvSpPr>
          <p:cNvPr id="6" name="Tekstiruutu 5">
            <a:extLst>
              <a:ext uri="{FF2B5EF4-FFF2-40B4-BE49-F238E27FC236}">
                <a16:creationId xmlns:a16="http://schemas.microsoft.com/office/drawing/2014/main" id="{20F4C16B-EABC-B2ED-8586-A4633B71DAA7}"/>
              </a:ext>
            </a:extLst>
          </p:cNvPr>
          <p:cNvSpPr txBox="1"/>
          <p:nvPr/>
        </p:nvSpPr>
        <p:spPr>
          <a:xfrm>
            <a:off x="7566157" y="1447800"/>
            <a:ext cx="1210639" cy="400110"/>
          </a:xfrm>
          <a:prstGeom prst="rect">
            <a:avLst/>
          </a:prstGeom>
          <a:solidFill>
            <a:schemeClr val="bg1"/>
          </a:solidFill>
        </p:spPr>
        <p:txBody>
          <a:bodyPr wrap="square" rtlCol="0">
            <a:spAutoFit/>
          </a:bodyPr>
          <a:lstStyle/>
          <a:p>
            <a:r>
              <a:rPr lang="fi-FI" sz="1000"/>
              <a:t>JYK Urheilukatu 7-9 purettu 2023</a:t>
            </a:r>
          </a:p>
        </p:txBody>
      </p:sp>
    </p:spTree>
    <p:extLst>
      <p:ext uri="{BB962C8B-B14F-4D97-AF65-F5344CB8AC3E}">
        <p14:creationId xmlns:p14="http://schemas.microsoft.com/office/powerpoint/2010/main" val="1155954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4A3A6F-C46F-A305-C0B3-DC8EA75A927A}"/>
              </a:ext>
            </a:extLst>
          </p:cNvPr>
          <p:cNvSpPr>
            <a:spLocks noGrp="1"/>
          </p:cNvSpPr>
          <p:nvPr>
            <p:ph type="title"/>
          </p:nvPr>
        </p:nvSpPr>
        <p:spPr/>
        <p:txBody>
          <a:bodyPr>
            <a:normAutofit fontScale="90000"/>
          </a:bodyPr>
          <a:lstStyle/>
          <a:p>
            <a:r>
              <a:rPr lang="fi-FI" dirty="0">
                <a:latin typeface="DM Serif Display" pitchFamily="2" charset="0"/>
              </a:rPr>
              <a:t>1. vaihe: uudisrakennus, käyttöönotto kevät 2023</a:t>
            </a:r>
          </a:p>
        </p:txBody>
      </p:sp>
      <p:sp>
        <p:nvSpPr>
          <p:cNvPr id="3" name="Tekstin paikkamerkki 2">
            <a:extLst>
              <a:ext uri="{FF2B5EF4-FFF2-40B4-BE49-F238E27FC236}">
                <a16:creationId xmlns:a16="http://schemas.microsoft.com/office/drawing/2014/main" id="{5D3EB2B6-16E5-89ED-D165-5542C9091248}"/>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2972336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sällön paikkamerkki 7">
            <a:extLst>
              <a:ext uri="{FF2B5EF4-FFF2-40B4-BE49-F238E27FC236}">
                <a16:creationId xmlns:a16="http://schemas.microsoft.com/office/drawing/2014/main" id="{06E606C7-0E86-3A51-8792-42CE114325AA}"/>
              </a:ext>
            </a:extLst>
          </p:cNvPr>
          <p:cNvSpPr>
            <a:spLocks noGrp="1"/>
          </p:cNvSpPr>
          <p:nvPr>
            <p:ph idx="1"/>
          </p:nvPr>
        </p:nvSpPr>
        <p:spPr/>
        <p:txBody>
          <a:bodyPr>
            <a:normAutofit lnSpcReduction="10000"/>
          </a:bodyPr>
          <a:lstStyle/>
          <a:p>
            <a:r>
              <a:rPr lang="fi-FI" sz="1600" dirty="0">
                <a:latin typeface="Source Sans Pro" panose="020B0503030403020204" pitchFamily="34" charset="0"/>
                <a:ea typeface="Source Sans Pro" panose="020B0503030403020204" pitchFamily="34" charset="0"/>
              </a:rPr>
              <a:t>Rakennusurakan vastaanotto tammi – helmikuun vaihteessa. </a:t>
            </a:r>
          </a:p>
          <a:p>
            <a:r>
              <a:rPr lang="fi-FI" sz="1600" dirty="0">
                <a:latin typeface="Source Sans Pro" panose="020B0503030403020204" pitchFamily="34" charset="0"/>
                <a:ea typeface="Source Sans Pro" panose="020B0503030403020204" pitchFamily="34" charset="0"/>
              </a:rPr>
              <a:t>Kalustaminen ja käyttäjän varustaminen alkaa helmikuun puolivälissä ja tarkoitus on aloittaa ensimmäiset koulun toiminnat maanantaina 20.3.2023:</a:t>
            </a:r>
          </a:p>
          <a:p>
            <a:pPr lvl="1"/>
            <a:r>
              <a:rPr lang="fi-FI" sz="1600" dirty="0">
                <a:latin typeface="Source Sans Pro" panose="020B0503030403020204" pitchFamily="34" charset="0"/>
                <a:ea typeface="Source Sans Pro" panose="020B0503030403020204" pitchFamily="34" charset="0"/>
              </a:rPr>
              <a:t>Ruokailu </a:t>
            </a:r>
          </a:p>
          <a:p>
            <a:pPr lvl="1"/>
            <a:r>
              <a:rPr lang="fi-FI" sz="1600" dirty="0">
                <a:latin typeface="Source Sans Pro" panose="020B0503030403020204" pitchFamily="34" charset="0"/>
                <a:ea typeface="Source Sans Pro" panose="020B0503030403020204" pitchFamily="34" charset="0"/>
              </a:rPr>
              <a:t>Kädentaidot eli tekninen- ja tekstiilikäsityöt</a:t>
            </a:r>
          </a:p>
          <a:p>
            <a:pPr lvl="1"/>
            <a:r>
              <a:rPr lang="fi-FI" sz="1600" dirty="0">
                <a:latin typeface="Source Sans Pro" panose="020B0503030403020204" pitchFamily="34" charset="0"/>
                <a:ea typeface="Source Sans Pro" panose="020B0503030403020204" pitchFamily="34" charset="0"/>
              </a:rPr>
              <a:t>Kotitalous</a:t>
            </a:r>
          </a:p>
          <a:p>
            <a:pPr lvl="1"/>
            <a:r>
              <a:rPr lang="fi-FI" sz="1600" dirty="0">
                <a:latin typeface="Source Sans Pro" panose="020B0503030403020204" pitchFamily="34" charset="0"/>
                <a:ea typeface="Source Sans Pro" panose="020B0503030403020204" pitchFamily="34" charset="0"/>
              </a:rPr>
              <a:t>Liikunta </a:t>
            </a:r>
          </a:p>
          <a:p>
            <a:pPr lvl="1"/>
            <a:r>
              <a:rPr lang="fi-FI" sz="1600" dirty="0">
                <a:latin typeface="Source Sans Pro" panose="020B0503030403020204" pitchFamily="34" charset="0"/>
                <a:ea typeface="Source Sans Pro" panose="020B0503030403020204" pitchFamily="34" charset="0"/>
              </a:rPr>
              <a:t>Hallinto</a:t>
            </a:r>
          </a:p>
          <a:p>
            <a:r>
              <a:rPr lang="fi-FI" sz="1600" dirty="0">
                <a:latin typeface="Source Sans Pro" panose="020B0503030403020204" pitchFamily="34" charset="0"/>
                <a:ea typeface="Source Sans Pro" panose="020B0503030403020204" pitchFamily="34" charset="0"/>
              </a:rPr>
              <a:t>2.krs opetustiloissa toimintaa aloitetaan kevään 2023 aikana ja opetustoiminta siirtyy nykyisistä tiloista uusiin 2.krs tiloihin täysipainoisesti elokuussa 2023.</a:t>
            </a:r>
          </a:p>
          <a:p>
            <a:r>
              <a:rPr lang="fi-FI" sz="1600" dirty="0">
                <a:latin typeface="Source Sans Pro" panose="020B0503030403020204" pitchFamily="34" charset="0"/>
                <a:ea typeface="Source Sans Pro" panose="020B0503030403020204" pitchFamily="34" charset="0"/>
              </a:rPr>
              <a:t>Rakennuksen iltakäyttö alkaa elokuussa 2023.</a:t>
            </a:r>
          </a:p>
          <a:p>
            <a:pPr marL="0" indent="0">
              <a:buNone/>
            </a:pPr>
            <a:endParaRPr lang="fi-FI" dirty="0"/>
          </a:p>
          <a:p>
            <a:endParaRPr lang="fi-FI" dirty="0"/>
          </a:p>
        </p:txBody>
      </p:sp>
      <p:sp>
        <p:nvSpPr>
          <p:cNvPr id="7" name="Otsikko 6">
            <a:extLst>
              <a:ext uri="{FF2B5EF4-FFF2-40B4-BE49-F238E27FC236}">
                <a16:creationId xmlns:a16="http://schemas.microsoft.com/office/drawing/2014/main" id="{AF6CF13B-CA15-8E41-4982-A2DA1DFEAA52}"/>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2023 käyttöönottoaikataulu	</a:t>
            </a:r>
          </a:p>
        </p:txBody>
      </p:sp>
      <p:sp>
        <p:nvSpPr>
          <p:cNvPr id="9" name="Tekstin paikkamerkki 8">
            <a:extLst>
              <a:ext uri="{FF2B5EF4-FFF2-40B4-BE49-F238E27FC236}">
                <a16:creationId xmlns:a16="http://schemas.microsoft.com/office/drawing/2014/main" id="{094A7267-1314-4D8B-F737-03D1D7C3CF40}"/>
              </a:ext>
            </a:extLst>
          </p:cNvPr>
          <p:cNvSpPr>
            <a:spLocks noGrp="1"/>
          </p:cNvSpPr>
          <p:nvPr>
            <p:ph type="body" sz="quarter" idx="17"/>
          </p:nvPr>
        </p:nvSpPr>
        <p:spPr/>
        <p:txBody>
          <a:bodyPr/>
          <a:lstStyle/>
          <a:p>
            <a:r>
              <a:rPr lang="fi-FI" dirty="0">
                <a:latin typeface="Source Sans Pro" panose="020B0503030403020204" pitchFamily="34" charset="0"/>
                <a:ea typeface="Source Sans Pro" panose="020B0503030403020204" pitchFamily="34" charset="0"/>
              </a:rPr>
              <a:t>Toimintojen aloitus vaiheittain </a:t>
            </a:r>
          </a:p>
        </p:txBody>
      </p:sp>
      <p:sp>
        <p:nvSpPr>
          <p:cNvPr id="10" name="Päivämäärän paikkamerkki 9">
            <a:extLst>
              <a:ext uri="{FF2B5EF4-FFF2-40B4-BE49-F238E27FC236}">
                <a16:creationId xmlns:a16="http://schemas.microsoft.com/office/drawing/2014/main" id="{8229F836-91DF-569D-3B38-B64C27369C75}"/>
              </a:ext>
            </a:extLst>
          </p:cNvPr>
          <p:cNvSpPr>
            <a:spLocks noGrp="1"/>
          </p:cNvSpPr>
          <p:nvPr>
            <p:ph type="dt" sz="half" idx="14"/>
          </p:nvPr>
        </p:nvSpPr>
        <p:spPr/>
        <p:txBody>
          <a:bodyPr/>
          <a:lstStyle/>
          <a:p>
            <a:r>
              <a:rPr lang="fi-FI"/>
              <a:t>1.2.2023</a:t>
            </a:r>
          </a:p>
        </p:txBody>
      </p:sp>
    </p:spTree>
    <p:extLst>
      <p:ext uri="{BB962C8B-B14F-4D97-AF65-F5344CB8AC3E}">
        <p14:creationId xmlns:p14="http://schemas.microsoft.com/office/powerpoint/2010/main" val="1351280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A13DFA4-C285-DDFA-0AD5-125F0B91BC50}"/>
              </a:ext>
            </a:extLst>
          </p:cNvPr>
          <p:cNvSpPr>
            <a:spLocks noGrp="1"/>
          </p:cNvSpPr>
          <p:nvPr>
            <p:ph idx="1"/>
          </p:nvPr>
        </p:nvSpPr>
        <p:spPr>
          <a:xfrm>
            <a:off x="393812" y="1448473"/>
            <a:ext cx="4779550" cy="4625301"/>
          </a:xfrm>
        </p:spPr>
        <p:txBody>
          <a:bodyPr>
            <a:noAutofit/>
          </a:bodyPr>
          <a:lstStyle/>
          <a:p>
            <a:r>
              <a:rPr lang="fi-FI" sz="1500" dirty="0">
                <a:latin typeface="Source Sans Pro" panose="020B0503030403020204" pitchFamily="34" charset="0"/>
                <a:ea typeface="Source Sans Pro" panose="020B0503030403020204" pitchFamily="34" charset="0"/>
              </a:rPr>
              <a:t>Piha-aluetta otetaan käyttöön vaiheittain, toiminnan alkaessa käytössä on ainakin pysäköintialue ja tarvittavat kulkuväylät.</a:t>
            </a:r>
          </a:p>
          <a:p>
            <a:r>
              <a:rPr lang="fi-FI" sz="1500" dirty="0">
                <a:latin typeface="Source Sans Pro" panose="020B0503030403020204" pitchFamily="34" charset="0"/>
                <a:ea typeface="Source Sans Pro" panose="020B0503030403020204" pitchFamily="34" charset="0"/>
              </a:rPr>
              <a:t>Toiminnallinen piha-alue eli leikkipiha-alue pidetään aidattuna vielä toistaiseksi ja otetaan käyttöön keväällä kun lumet on sulaneet ja alue on voitu tarkastaa loppuun sekä varmistaa turvallisuusasiat. </a:t>
            </a:r>
          </a:p>
          <a:p>
            <a:r>
              <a:rPr lang="fi-FI" sz="1500" dirty="0">
                <a:latin typeface="Source Sans Pro" panose="020B0503030403020204" pitchFamily="34" charset="0"/>
                <a:ea typeface="Source Sans Pro" panose="020B0503030403020204" pitchFamily="34" charset="0"/>
              </a:rPr>
              <a:t>Nykyisen työmaatoimiston alueelle jää vielä toistaiseksi aidattu työmaan varastoalue.</a:t>
            </a:r>
          </a:p>
          <a:p>
            <a:r>
              <a:rPr lang="fi-FI" sz="1500" dirty="0">
                <a:latin typeface="Source Sans Pro" panose="020B0503030403020204" pitchFamily="34" charset="0"/>
                <a:ea typeface="Source Sans Pro" panose="020B0503030403020204" pitchFamily="34" charset="0"/>
              </a:rPr>
              <a:t>Kuvaan merkityn alueen lisäksi muita piha osia saatetaan pitää aidattuna lumien sulamiseen saakka.</a:t>
            </a:r>
          </a:p>
          <a:p>
            <a:r>
              <a:rPr lang="fi-FI" sz="1500" dirty="0">
                <a:latin typeface="Source Sans Pro" panose="020B0503030403020204" pitchFamily="34" charset="0"/>
                <a:ea typeface="Source Sans Pro" panose="020B0503030403020204" pitchFamily="34" charset="0"/>
              </a:rPr>
              <a:t>Viereiseen kuvaan rasteroitu parkkialueen ja saattopaikkojen osa on toistaiseksi asfalttipinnalla ja se tehdään loppuun 2.vaiheessa.</a:t>
            </a:r>
          </a:p>
          <a:p>
            <a:r>
              <a:rPr lang="fi-FI" sz="1500" dirty="0">
                <a:latin typeface="Source Sans Pro" panose="020B0503030403020204" pitchFamily="34" charset="0"/>
                <a:ea typeface="Source Sans Pro" panose="020B0503030403020204" pitchFamily="34" charset="0"/>
              </a:rPr>
              <a:t>Piha-alueen käyttöönottopäätökset tehdään koulun rehtoreiden kanssa turvallisuusnäkökulma edellä.</a:t>
            </a:r>
          </a:p>
        </p:txBody>
      </p:sp>
      <p:pic>
        <p:nvPicPr>
          <p:cNvPr id="7" name="Sisällön paikkamerkki 6">
            <a:extLst>
              <a:ext uri="{FF2B5EF4-FFF2-40B4-BE49-F238E27FC236}">
                <a16:creationId xmlns:a16="http://schemas.microsoft.com/office/drawing/2014/main" id="{7814DE6B-27D7-F51B-C067-8A0C7B7AD0B8}"/>
              </a:ext>
            </a:extLst>
          </p:cNvPr>
          <p:cNvPicPr>
            <a:picLocks noGrp="1" noChangeAspect="1"/>
          </p:cNvPicPr>
          <p:nvPr>
            <p:ph sz="quarter" idx="13"/>
          </p:nvPr>
        </p:nvPicPr>
        <p:blipFill>
          <a:blip r:embed="rId2"/>
          <a:stretch>
            <a:fillRect/>
          </a:stretch>
        </p:blipFill>
        <p:spPr>
          <a:xfrm>
            <a:off x="5511114" y="199450"/>
            <a:ext cx="6185442" cy="5874325"/>
          </a:xfrm>
        </p:spPr>
      </p:pic>
      <p:sp>
        <p:nvSpPr>
          <p:cNvPr id="4" name="Otsikko 3">
            <a:extLst>
              <a:ext uri="{FF2B5EF4-FFF2-40B4-BE49-F238E27FC236}">
                <a16:creationId xmlns:a16="http://schemas.microsoft.com/office/drawing/2014/main" id="{AD371142-9FDC-8356-3C6E-F64C85087924}"/>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2023 käyttöönottoaikataulu	</a:t>
            </a:r>
          </a:p>
        </p:txBody>
      </p:sp>
      <p:sp>
        <p:nvSpPr>
          <p:cNvPr id="5" name="Päivämäärän paikkamerkki 4">
            <a:extLst>
              <a:ext uri="{FF2B5EF4-FFF2-40B4-BE49-F238E27FC236}">
                <a16:creationId xmlns:a16="http://schemas.microsoft.com/office/drawing/2014/main" id="{0898DCE5-D8C2-2DF2-E14F-0F844BC2E353}"/>
              </a:ext>
            </a:extLst>
          </p:cNvPr>
          <p:cNvSpPr>
            <a:spLocks noGrp="1"/>
          </p:cNvSpPr>
          <p:nvPr>
            <p:ph type="dt" sz="half" idx="14"/>
          </p:nvPr>
        </p:nvSpPr>
        <p:spPr/>
        <p:txBody>
          <a:bodyPr/>
          <a:lstStyle/>
          <a:p>
            <a:r>
              <a:rPr lang="fi-FI"/>
              <a:t>1.2.2023</a:t>
            </a:r>
          </a:p>
        </p:txBody>
      </p:sp>
    </p:spTree>
    <p:extLst>
      <p:ext uri="{BB962C8B-B14F-4D97-AF65-F5344CB8AC3E}">
        <p14:creationId xmlns:p14="http://schemas.microsoft.com/office/powerpoint/2010/main" val="2802130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5397AC-AE03-990E-149E-A5A8B1F30C35}"/>
              </a:ext>
            </a:extLst>
          </p:cNvPr>
          <p:cNvSpPr>
            <a:spLocks noGrp="1"/>
          </p:cNvSpPr>
          <p:nvPr>
            <p:ph type="title"/>
          </p:nvPr>
        </p:nvSpPr>
        <p:spPr/>
        <p:txBody>
          <a:bodyPr/>
          <a:lstStyle/>
          <a:p>
            <a:r>
              <a:rPr lang="fi-FI" dirty="0">
                <a:latin typeface="DM Serif Display" pitchFamily="2" charset="0"/>
              </a:rPr>
              <a:t>2. vaihe, kokonaan valmis 1 / 2026 </a:t>
            </a:r>
          </a:p>
        </p:txBody>
      </p:sp>
      <p:sp>
        <p:nvSpPr>
          <p:cNvPr id="4" name="Päivämäärän paikkamerkki 3">
            <a:extLst>
              <a:ext uri="{FF2B5EF4-FFF2-40B4-BE49-F238E27FC236}">
                <a16:creationId xmlns:a16="http://schemas.microsoft.com/office/drawing/2014/main" id="{2FBD9E62-CE2F-E6E9-0EEF-50E889E36BF4}"/>
              </a:ext>
            </a:extLst>
          </p:cNvPr>
          <p:cNvSpPr>
            <a:spLocks noGrp="1"/>
          </p:cNvSpPr>
          <p:nvPr>
            <p:ph type="dt" sz="half" idx="10"/>
          </p:nvPr>
        </p:nvSpPr>
        <p:spPr/>
        <p:txBody>
          <a:bodyPr/>
          <a:lstStyle/>
          <a:p>
            <a:r>
              <a:rPr lang="fi-FI"/>
              <a:t>1.2.2023</a:t>
            </a:r>
          </a:p>
        </p:txBody>
      </p:sp>
    </p:spTree>
    <p:extLst>
      <p:ext uri="{BB962C8B-B14F-4D97-AF65-F5344CB8AC3E}">
        <p14:creationId xmlns:p14="http://schemas.microsoft.com/office/powerpoint/2010/main" val="3631963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7DD40F6-0111-2A9F-925E-81AB367F2CF9}"/>
              </a:ext>
            </a:extLst>
          </p:cNvPr>
          <p:cNvSpPr>
            <a:spLocks noGrp="1"/>
          </p:cNvSpPr>
          <p:nvPr>
            <p:ph sz="quarter" idx="13"/>
          </p:nvPr>
        </p:nvSpPr>
        <p:spPr>
          <a:xfrm>
            <a:off x="393812" y="1322663"/>
            <a:ext cx="3192468" cy="4750477"/>
          </a:xfrm>
        </p:spPr>
        <p:txBody>
          <a:bodyPr/>
          <a:lstStyle/>
          <a:p>
            <a:r>
              <a:rPr lang="fi-FI" sz="1600" dirty="0">
                <a:latin typeface="Source Sans Pro" panose="020B0503030403020204" pitchFamily="34" charset="0"/>
                <a:ea typeface="Source Sans Pro" panose="020B0503030403020204" pitchFamily="34" charset="0"/>
              </a:rPr>
              <a:t>Uudisrakennusta laajennetaan sekä </a:t>
            </a:r>
            <a:r>
              <a:rPr lang="fi-FI" sz="1600" dirty="0" err="1">
                <a:latin typeface="Source Sans Pro" panose="020B0503030403020204" pitchFamily="34" charset="0"/>
                <a:ea typeface="Source Sans Pro" panose="020B0503030403020204" pitchFamily="34" charset="0"/>
              </a:rPr>
              <a:t>perusparannetaan</a:t>
            </a:r>
            <a:r>
              <a:rPr lang="fi-FI" sz="1600" dirty="0">
                <a:latin typeface="Source Sans Pro" panose="020B0503030403020204" pitchFamily="34" charset="0"/>
                <a:ea typeface="Source Sans Pro" panose="020B0503030403020204" pitchFamily="34" charset="0"/>
              </a:rPr>
              <a:t> 1950-luvulla valmistunut Kansakoulunkatu 1:n rakennus.</a:t>
            </a:r>
          </a:p>
          <a:p>
            <a:r>
              <a:rPr lang="fi-FI" sz="1600" dirty="0">
                <a:latin typeface="Source Sans Pro" panose="020B0503030403020204" pitchFamily="34" charset="0"/>
                <a:ea typeface="Source Sans Pro" panose="020B0503030403020204" pitchFamily="34" charset="0"/>
              </a:rPr>
              <a:t>Hankesuunnitelma hyväksytty ja aloituspäätös tehty 1/2023.</a:t>
            </a:r>
          </a:p>
          <a:p>
            <a:r>
              <a:rPr lang="fi-FI" sz="1600" dirty="0">
                <a:latin typeface="Source Sans Pro" panose="020B0503030403020204" pitchFamily="34" charset="0"/>
                <a:ea typeface="Source Sans Pro" panose="020B0503030403020204" pitchFamily="34" charset="0"/>
              </a:rPr>
              <a:t>Suunnittelu aloitettu 1 / 2023.</a:t>
            </a:r>
          </a:p>
          <a:p>
            <a:r>
              <a:rPr lang="fi-FI" sz="1600" dirty="0">
                <a:latin typeface="Source Sans Pro" panose="020B0503030403020204" pitchFamily="34" charset="0"/>
                <a:ea typeface="Source Sans Pro" panose="020B0503030403020204" pitchFamily="34" charset="0"/>
              </a:rPr>
              <a:t>Rakentaminen alkaa näillä näkymin 3-4 / 2024.</a:t>
            </a:r>
          </a:p>
          <a:p>
            <a:r>
              <a:rPr lang="fi-FI" sz="1600" dirty="0">
                <a:latin typeface="Source Sans Pro" panose="020B0503030403020204" pitchFamily="34" charset="0"/>
                <a:ea typeface="Source Sans Pro" panose="020B0503030403020204" pitchFamily="34" charset="0"/>
              </a:rPr>
              <a:t>Uudisrakennuksen laajennuksen toiminnan aloitus 8 / 2025.</a:t>
            </a:r>
          </a:p>
          <a:p>
            <a:r>
              <a:rPr lang="fi-FI" sz="1600" dirty="0">
                <a:latin typeface="Source Sans Pro" panose="020B0503030403020204" pitchFamily="34" charset="0"/>
                <a:ea typeface="Source Sans Pro" panose="020B0503030403020204" pitchFamily="34" charset="0"/>
              </a:rPr>
              <a:t>Perusparannettavan rakennuksen toiminnan aloitus 1 / 2026.</a:t>
            </a:r>
          </a:p>
          <a:p>
            <a:endParaRPr lang="fi-FI" dirty="0"/>
          </a:p>
          <a:p>
            <a:endParaRPr lang="fi-FI" dirty="0"/>
          </a:p>
        </p:txBody>
      </p:sp>
      <p:sp>
        <p:nvSpPr>
          <p:cNvPr id="17" name="Otsikko 1">
            <a:extLst>
              <a:ext uri="{FF2B5EF4-FFF2-40B4-BE49-F238E27FC236}">
                <a16:creationId xmlns:a16="http://schemas.microsoft.com/office/drawing/2014/main" id="{F5B98513-CD9C-2ED3-5F08-69AE570E3C1D}"/>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2. vaiheen aikataulu</a:t>
            </a:r>
          </a:p>
        </p:txBody>
      </p:sp>
      <p:sp>
        <p:nvSpPr>
          <p:cNvPr id="4" name="Date Placeholder 3">
            <a:extLst>
              <a:ext uri="{FF2B5EF4-FFF2-40B4-BE49-F238E27FC236}">
                <a16:creationId xmlns:a16="http://schemas.microsoft.com/office/drawing/2014/main" id="{6785C7BD-F9BF-884B-9C52-A72C98855E39}"/>
              </a:ext>
            </a:extLst>
          </p:cNvPr>
          <p:cNvSpPr>
            <a:spLocks noGrp="1"/>
          </p:cNvSpPr>
          <p:nvPr>
            <p:ph type="dt" sz="half" idx="14"/>
          </p:nvPr>
        </p:nvSpPr>
        <p:spPr/>
        <p:txBody>
          <a:bodyPr/>
          <a:lstStyle/>
          <a:p>
            <a:r>
              <a:rPr lang="fi-FI"/>
              <a:t>1.2.2023</a:t>
            </a:r>
          </a:p>
        </p:txBody>
      </p:sp>
      <p:pic>
        <p:nvPicPr>
          <p:cNvPr id="7" name="Kuva 6">
            <a:extLst>
              <a:ext uri="{FF2B5EF4-FFF2-40B4-BE49-F238E27FC236}">
                <a16:creationId xmlns:a16="http://schemas.microsoft.com/office/drawing/2014/main" id="{876BC0A3-4383-DB0E-BB92-AA1E62691D9B}"/>
              </a:ext>
            </a:extLst>
          </p:cNvPr>
          <p:cNvPicPr>
            <a:picLocks noChangeAspect="1"/>
          </p:cNvPicPr>
          <p:nvPr/>
        </p:nvPicPr>
        <p:blipFill>
          <a:blip r:embed="rId2"/>
          <a:stretch>
            <a:fillRect/>
          </a:stretch>
        </p:blipFill>
        <p:spPr>
          <a:xfrm>
            <a:off x="6243154" y="1125540"/>
            <a:ext cx="4835664" cy="4947600"/>
          </a:xfrm>
          <a:prstGeom prst="rect">
            <a:avLst/>
          </a:prstGeom>
        </p:spPr>
      </p:pic>
      <p:pic>
        <p:nvPicPr>
          <p:cNvPr id="10" name="Kuva 9">
            <a:extLst>
              <a:ext uri="{FF2B5EF4-FFF2-40B4-BE49-F238E27FC236}">
                <a16:creationId xmlns:a16="http://schemas.microsoft.com/office/drawing/2014/main" id="{B8259D5A-D4BF-22B7-C6AC-A412C5D04E57}"/>
              </a:ext>
            </a:extLst>
          </p:cNvPr>
          <p:cNvPicPr>
            <a:picLocks noChangeAspect="1"/>
          </p:cNvPicPr>
          <p:nvPr/>
        </p:nvPicPr>
        <p:blipFill>
          <a:blip r:embed="rId3"/>
          <a:stretch>
            <a:fillRect/>
          </a:stretch>
        </p:blipFill>
        <p:spPr>
          <a:xfrm>
            <a:off x="7645095" y="184079"/>
            <a:ext cx="2703817" cy="999405"/>
          </a:xfrm>
          <a:prstGeom prst="rect">
            <a:avLst/>
          </a:prstGeom>
        </p:spPr>
      </p:pic>
    </p:spTree>
    <p:extLst>
      <p:ext uri="{BB962C8B-B14F-4D97-AF65-F5344CB8AC3E}">
        <p14:creationId xmlns:p14="http://schemas.microsoft.com/office/powerpoint/2010/main" val="1937507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isällön paikkamerkki 12">
            <a:extLst>
              <a:ext uri="{FF2B5EF4-FFF2-40B4-BE49-F238E27FC236}">
                <a16:creationId xmlns:a16="http://schemas.microsoft.com/office/drawing/2014/main" id="{5BBFE252-6F7F-3D79-2BF3-72ED7A583754}"/>
              </a:ext>
            </a:extLst>
          </p:cNvPr>
          <p:cNvPicPr>
            <a:picLocks noGrp="1" noChangeAspect="1"/>
          </p:cNvPicPr>
          <p:nvPr>
            <p:ph sz="quarter" idx="13"/>
          </p:nvPr>
        </p:nvPicPr>
        <p:blipFill>
          <a:blip r:embed="rId2"/>
          <a:stretch>
            <a:fillRect/>
          </a:stretch>
        </p:blipFill>
        <p:spPr>
          <a:xfrm>
            <a:off x="5310029" y="165403"/>
            <a:ext cx="5263977" cy="6237599"/>
          </a:xfrm>
        </p:spPr>
      </p:pic>
      <p:sp>
        <p:nvSpPr>
          <p:cNvPr id="17" name="Sisällön paikkamerkki 16">
            <a:extLst>
              <a:ext uri="{FF2B5EF4-FFF2-40B4-BE49-F238E27FC236}">
                <a16:creationId xmlns:a16="http://schemas.microsoft.com/office/drawing/2014/main" id="{1C7CC800-7F63-7768-BCC2-974597523D61}"/>
              </a:ext>
            </a:extLst>
          </p:cNvPr>
          <p:cNvSpPr>
            <a:spLocks noGrp="1"/>
          </p:cNvSpPr>
          <p:nvPr>
            <p:ph idx="1"/>
          </p:nvPr>
        </p:nvSpPr>
        <p:spPr>
          <a:xfrm>
            <a:off x="393812" y="1448473"/>
            <a:ext cx="4013431" cy="4882521"/>
          </a:xfrm>
        </p:spPr>
        <p:txBody>
          <a:bodyPr>
            <a:normAutofit/>
          </a:bodyPr>
          <a:lstStyle/>
          <a:p>
            <a:pPr marL="0" indent="0">
              <a:buNone/>
            </a:pPr>
            <a:r>
              <a:rPr lang="fi-FI" sz="1600" b="1" dirty="0">
                <a:latin typeface="Source Sans Pro" panose="020B0503030403020204" pitchFamily="34" charset="0"/>
                <a:ea typeface="Source Sans Pro" panose="020B0503030403020204" pitchFamily="34" charset="0"/>
              </a:rPr>
              <a:t>Polkupyörä- ja mopopaikat</a:t>
            </a:r>
          </a:p>
          <a:p>
            <a:r>
              <a:rPr lang="fi-FI" sz="1600" dirty="0">
                <a:latin typeface="Source Sans Pro" panose="020B0503030403020204" pitchFamily="34" charset="0"/>
                <a:ea typeface="Source Sans Pro" panose="020B0503030403020204" pitchFamily="34" charset="0"/>
              </a:rPr>
              <a:t>Mopopaikat toteutetaan 2.vaiheessa Kansakoulunkadun puolelle, siihen saakka mopopaikat väliaikaisjärjestelyin.</a:t>
            </a:r>
          </a:p>
          <a:p>
            <a:r>
              <a:rPr lang="fi-FI" sz="1600" dirty="0">
                <a:latin typeface="Source Sans Pro" panose="020B0503030403020204" pitchFamily="34" charset="0"/>
                <a:ea typeface="Source Sans Pro" panose="020B0503030403020204" pitchFamily="34" charset="0"/>
              </a:rPr>
              <a:t>2.vaiheen valmistuessa koulun pihoilla tulee olemaan eri puolilla n. 620-650  runkolukitusmahdollisuudella olevaa polkupyöräpaikkaa.</a:t>
            </a:r>
          </a:p>
          <a:p>
            <a:endParaRPr lang="fi-FI" sz="1600" dirty="0">
              <a:latin typeface="Source Sans Pro" panose="020B0503030403020204" pitchFamily="34" charset="0"/>
              <a:ea typeface="Source Sans Pro" panose="020B0503030403020204" pitchFamily="34" charset="0"/>
            </a:endParaRPr>
          </a:p>
          <a:p>
            <a:pPr marL="0" indent="0">
              <a:buNone/>
            </a:pPr>
            <a:r>
              <a:rPr lang="fi-FI" sz="1600" b="1" dirty="0">
                <a:latin typeface="Source Sans Pro" panose="020B0503030403020204" pitchFamily="34" charset="0"/>
                <a:ea typeface="Source Sans Pro" panose="020B0503030403020204" pitchFamily="34" charset="0"/>
              </a:rPr>
              <a:t>Pysäköinti</a:t>
            </a:r>
          </a:p>
          <a:p>
            <a:r>
              <a:rPr lang="fi-FI" sz="1600" dirty="0">
                <a:latin typeface="Source Sans Pro" panose="020B0503030403020204" pitchFamily="34" charset="0"/>
                <a:ea typeface="Source Sans Pro" panose="020B0503030403020204" pitchFamily="34" charset="0"/>
              </a:rPr>
              <a:t>Viereisen kuvan paikoitusalueen lisäksi urheilukentän eteläpään paikoitusalue.</a:t>
            </a:r>
          </a:p>
          <a:p>
            <a:endParaRPr lang="fi-FI" dirty="0"/>
          </a:p>
        </p:txBody>
      </p:sp>
      <p:sp>
        <p:nvSpPr>
          <p:cNvPr id="2" name="Title 1">
            <a:extLst>
              <a:ext uri="{FF2B5EF4-FFF2-40B4-BE49-F238E27FC236}">
                <a16:creationId xmlns:a16="http://schemas.microsoft.com/office/drawing/2014/main" id="{F39DE4B6-6257-A847-BC9C-FFBB6E2B355C}"/>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Piha-alueet 2026</a:t>
            </a:r>
            <a:endParaRPr dirty="0">
              <a:latin typeface="Source Sans Pro" panose="020B0503030403020204" pitchFamily="34" charset="0"/>
              <a:ea typeface="Source Sans Pro" panose="020B0503030403020204" pitchFamily="34" charset="0"/>
            </a:endParaRPr>
          </a:p>
        </p:txBody>
      </p:sp>
      <p:sp>
        <p:nvSpPr>
          <p:cNvPr id="4" name="Date Placeholder 3">
            <a:extLst>
              <a:ext uri="{FF2B5EF4-FFF2-40B4-BE49-F238E27FC236}">
                <a16:creationId xmlns:a16="http://schemas.microsoft.com/office/drawing/2014/main" id="{6785C7BD-F9BF-884B-9C52-A72C98855E39}"/>
              </a:ext>
            </a:extLst>
          </p:cNvPr>
          <p:cNvSpPr>
            <a:spLocks noGrp="1"/>
          </p:cNvSpPr>
          <p:nvPr>
            <p:ph type="dt" sz="half" idx="14"/>
          </p:nvPr>
        </p:nvSpPr>
        <p:spPr/>
        <p:txBody>
          <a:bodyPr/>
          <a:lstStyle/>
          <a:p>
            <a:r>
              <a:rPr lang="fi-FI"/>
              <a:t>1.2.2023</a:t>
            </a:r>
          </a:p>
        </p:txBody>
      </p:sp>
      <p:sp>
        <p:nvSpPr>
          <p:cNvPr id="18" name="Ellipsi 17">
            <a:extLst>
              <a:ext uri="{FF2B5EF4-FFF2-40B4-BE49-F238E27FC236}">
                <a16:creationId xmlns:a16="http://schemas.microsoft.com/office/drawing/2014/main" id="{C60E7FC9-B3D8-9A40-1AA4-9C1C85688EE7}"/>
              </a:ext>
            </a:extLst>
          </p:cNvPr>
          <p:cNvSpPr/>
          <p:nvPr/>
        </p:nvSpPr>
        <p:spPr>
          <a:xfrm>
            <a:off x="8511302" y="4755906"/>
            <a:ext cx="1882090" cy="6742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200" dirty="0"/>
              <a:t>Pienten aidattu piha E-2VL</a:t>
            </a:r>
          </a:p>
        </p:txBody>
      </p:sp>
      <p:sp>
        <p:nvSpPr>
          <p:cNvPr id="19" name="Ellipsi 18">
            <a:extLst>
              <a:ext uri="{FF2B5EF4-FFF2-40B4-BE49-F238E27FC236}">
                <a16:creationId xmlns:a16="http://schemas.microsoft.com/office/drawing/2014/main" id="{5693055D-F6AA-98A5-A212-5C219D53E319}"/>
              </a:ext>
            </a:extLst>
          </p:cNvPr>
          <p:cNvSpPr/>
          <p:nvPr/>
        </p:nvSpPr>
        <p:spPr>
          <a:xfrm>
            <a:off x="7882152" y="2504354"/>
            <a:ext cx="1570195" cy="10201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200" dirty="0"/>
              <a:t>Toimin-nallinen piha 3-9 VL</a:t>
            </a:r>
          </a:p>
        </p:txBody>
      </p:sp>
      <p:sp>
        <p:nvSpPr>
          <p:cNvPr id="31" name="Ellipsi 30">
            <a:extLst>
              <a:ext uri="{FF2B5EF4-FFF2-40B4-BE49-F238E27FC236}">
                <a16:creationId xmlns:a16="http://schemas.microsoft.com/office/drawing/2014/main" id="{19B3FF29-7640-D154-6CDD-792D8B4DB215}"/>
              </a:ext>
            </a:extLst>
          </p:cNvPr>
          <p:cNvSpPr/>
          <p:nvPr/>
        </p:nvSpPr>
        <p:spPr>
          <a:xfrm rot="19298545">
            <a:off x="5279220" y="1477467"/>
            <a:ext cx="1781047" cy="325133"/>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tx1"/>
                </a:solidFill>
              </a:rPr>
              <a:t>Saattopaikat</a:t>
            </a:r>
          </a:p>
        </p:txBody>
      </p:sp>
      <p:sp>
        <p:nvSpPr>
          <p:cNvPr id="32" name="Ellipsi 31">
            <a:extLst>
              <a:ext uri="{FF2B5EF4-FFF2-40B4-BE49-F238E27FC236}">
                <a16:creationId xmlns:a16="http://schemas.microsoft.com/office/drawing/2014/main" id="{55F5651E-0DA6-4EB6-0C8B-3F84FA8BA5E1}"/>
              </a:ext>
            </a:extLst>
          </p:cNvPr>
          <p:cNvSpPr/>
          <p:nvPr/>
        </p:nvSpPr>
        <p:spPr>
          <a:xfrm rot="20392024">
            <a:off x="7805256" y="444365"/>
            <a:ext cx="1723989" cy="373742"/>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tx1"/>
                </a:solidFill>
              </a:rPr>
              <a:t>Saattopaikat</a:t>
            </a:r>
          </a:p>
        </p:txBody>
      </p:sp>
      <p:sp>
        <p:nvSpPr>
          <p:cNvPr id="33" name="Ellipsi 32">
            <a:extLst>
              <a:ext uri="{FF2B5EF4-FFF2-40B4-BE49-F238E27FC236}">
                <a16:creationId xmlns:a16="http://schemas.microsoft.com/office/drawing/2014/main" id="{3A098C76-42A6-B308-6E53-082889CEE028}"/>
              </a:ext>
            </a:extLst>
          </p:cNvPr>
          <p:cNvSpPr/>
          <p:nvPr/>
        </p:nvSpPr>
        <p:spPr>
          <a:xfrm>
            <a:off x="7184876" y="5543831"/>
            <a:ext cx="1781047" cy="325133"/>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tx1"/>
                </a:solidFill>
              </a:rPr>
              <a:t>Saattopaikat</a:t>
            </a:r>
          </a:p>
        </p:txBody>
      </p:sp>
      <p:sp>
        <p:nvSpPr>
          <p:cNvPr id="34" name="Ellipsi 33">
            <a:extLst>
              <a:ext uri="{FF2B5EF4-FFF2-40B4-BE49-F238E27FC236}">
                <a16:creationId xmlns:a16="http://schemas.microsoft.com/office/drawing/2014/main" id="{251A2ABF-E762-1B4E-7107-790220CC5B2A}"/>
              </a:ext>
            </a:extLst>
          </p:cNvPr>
          <p:cNvSpPr/>
          <p:nvPr/>
        </p:nvSpPr>
        <p:spPr>
          <a:xfrm>
            <a:off x="6598730" y="4037664"/>
            <a:ext cx="1474967" cy="27350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tx1"/>
                </a:solidFill>
              </a:rPr>
              <a:t>Saattopaikat</a:t>
            </a:r>
          </a:p>
        </p:txBody>
      </p:sp>
      <p:sp>
        <p:nvSpPr>
          <p:cNvPr id="3" name="Ellipsi 2">
            <a:extLst>
              <a:ext uri="{FF2B5EF4-FFF2-40B4-BE49-F238E27FC236}">
                <a16:creationId xmlns:a16="http://schemas.microsoft.com/office/drawing/2014/main" id="{5A576C4C-9E75-12E3-4418-2C56C48C1FB2}"/>
              </a:ext>
            </a:extLst>
          </p:cNvPr>
          <p:cNvSpPr/>
          <p:nvPr/>
        </p:nvSpPr>
        <p:spPr>
          <a:xfrm>
            <a:off x="7302562" y="3604495"/>
            <a:ext cx="1278910" cy="4300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200" dirty="0"/>
              <a:t>Aidattu piha Toi</a:t>
            </a:r>
          </a:p>
        </p:txBody>
      </p:sp>
    </p:spTree>
    <p:extLst>
      <p:ext uri="{BB962C8B-B14F-4D97-AF65-F5344CB8AC3E}">
        <p14:creationId xmlns:p14="http://schemas.microsoft.com/office/powerpoint/2010/main" val="271113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0E04ABA-FDD9-76FD-F864-07F7AAA26C09}"/>
              </a:ext>
            </a:extLst>
          </p:cNvPr>
          <p:cNvSpPr>
            <a:spLocks noGrp="1"/>
          </p:cNvSpPr>
          <p:nvPr>
            <p:ph idx="1"/>
          </p:nvPr>
        </p:nvSpPr>
        <p:spPr/>
        <p:txBody>
          <a:bodyPr>
            <a:normAutofit/>
          </a:bodyPr>
          <a:lstStyle/>
          <a:p>
            <a:r>
              <a:rPr lang="fi-FI" sz="1600" dirty="0">
                <a:latin typeface="Source Sans Pro" panose="020B0503030403020204" pitchFamily="34" charset="0"/>
                <a:ea typeface="Source Sans Pro" panose="020B0503030403020204" pitchFamily="34" charset="0"/>
              </a:rPr>
              <a:t>Vuosina 2023 – 2024 toteutetaan urheilukentän peruskorjaus ja toimintojen laajennus osana Keskustan Liikuntapuistohanketta.</a:t>
            </a:r>
          </a:p>
          <a:p>
            <a:r>
              <a:rPr lang="fi-FI" sz="1600" dirty="0">
                <a:latin typeface="Source Sans Pro" panose="020B0503030403020204" pitchFamily="34" charset="0"/>
                <a:ea typeface="Source Sans Pro" panose="020B0503030403020204" pitchFamily="34" charset="0"/>
              </a:rPr>
              <a:t>Urheilukentän luoteiskulmaan tulee JYK koulun käyttöön leikkivälineitä sekä toiminnallista piha-aluetta. Tämä alue on kuntalaisten 24/7 käytössä eikä sitä aidata. Tämän pihan osan suunnittelu on käynnissä, viereinen kuva on alustava urheilukentän osalta.</a:t>
            </a:r>
          </a:p>
          <a:p>
            <a:r>
              <a:rPr lang="fi-FI" sz="1600" dirty="0">
                <a:latin typeface="Source Sans Pro" panose="020B0503030403020204" pitchFamily="34" charset="0"/>
                <a:ea typeface="Source Sans Pro" panose="020B0503030403020204" pitchFamily="34" charset="0"/>
              </a:rPr>
              <a:t>Muu urheilukentän alue on päivittäin kuntalaisten sekä koululaisten käytössä, kenttäalue aidataan ja suljetaan öisin. </a:t>
            </a:r>
          </a:p>
          <a:p>
            <a:r>
              <a:rPr lang="fi-FI" sz="1600" dirty="0">
                <a:latin typeface="Source Sans Pro" panose="020B0503030403020204" pitchFamily="34" charset="0"/>
                <a:ea typeface="Source Sans Pro" panose="020B0503030403020204" pitchFamily="34" charset="0"/>
              </a:rPr>
              <a:t>Koko urheilukentän alue tulee olemaan myös koululaisten välituntikäytössä.</a:t>
            </a:r>
          </a:p>
          <a:p>
            <a:endParaRPr lang="fi-FI" dirty="0"/>
          </a:p>
        </p:txBody>
      </p:sp>
      <p:pic>
        <p:nvPicPr>
          <p:cNvPr id="12" name="Sisällön paikkamerkki 11">
            <a:extLst>
              <a:ext uri="{FF2B5EF4-FFF2-40B4-BE49-F238E27FC236}">
                <a16:creationId xmlns:a16="http://schemas.microsoft.com/office/drawing/2014/main" id="{2503CF80-DC4D-8513-7455-09C1709284C4}"/>
              </a:ext>
            </a:extLst>
          </p:cNvPr>
          <p:cNvPicPr>
            <a:picLocks noGrp="1" noChangeAspect="1"/>
          </p:cNvPicPr>
          <p:nvPr>
            <p:ph sz="quarter" idx="13"/>
          </p:nvPr>
        </p:nvPicPr>
        <p:blipFill>
          <a:blip r:embed="rId2"/>
          <a:stretch>
            <a:fillRect/>
          </a:stretch>
        </p:blipFill>
        <p:spPr>
          <a:xfrm>
            <a:off x="6180138" y="1813196"/>
            <a:ext cx="5618162" cy="3895183"/>
          </a:xfrm>
        </p:spPr>
      </p:pic>
      <p:sp>
        <p:nvSpPr>
          <p:cNvPr id="2" name="Otsikko 1">
            <a:extLst>
              <a:ext uri="{FF2B5EF4-FFF2-40B4-BE49-F238E27FC236}">
                <a16:creationId xmlns:a16="http://schemas.microsoft.com/office/drawing/2014/main" id="{848B730B-94AA-22F5-2BC0-2B544F354FA2}"/>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JYK ja urheilukentän toimintojen yhteensovitus</a:t>
            </a:r>
          </a:p>
        </p:txBody>
      </p:sp>
      <p:sp>
        <p:nvSpPr>
          <p:cNvPr id="4" name="Date Placeholder 3">
            <a:extLst>
              <a:ext uri="{FF2B5EF4-FFF2-40B4-BE49-F238E27FC236}">
                <a16:creationId xmlns:a16="http://schemas.microsoft.com/office/drawing/2014/main" id="{2EABE7E2-E131-FA4F-96E3-DC03ECF55ED0}"/>
              </a:ext>
            </a:extLst>
          </p:cNvPr>
          <p:cNvSpPr>
            <a:spLocks noGrp="1"/>
          </p:cNvSpPr>
          <p:nvPr>
            <p:ph type="dt" sz="half" idx="14"/>
          </p:nvPr>
        </p:nvSpPr>
        <p:spPr/>
        <p:txBody>
          <a:bodyPr/>
          <a:lstStyle/>
          <a:p>
            <a:r>
              <a:rPr lang="fi-FI"/>
              <a:t>1.2.2023</a:t>
            </a:r>
          </a:p>
        </p:txBody>
      </p:sp>
    </p:spTree>
    <p:extLst>
      <p:ext uri="{BB962C8B-B14F-4D97-AF65-F5344CB8AC3E}">
        <p14:creationId xmlns:p14="http://schemas.microsoft.com/office/powerpoint/2010/main" val="239690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1BBB4CE-0E3C-457F-B360-72102CCF6925}"/>
              </a:ext>
            </a:extLst>
          </p:cNvPr>
          <p:cNvSpPr>
            <a:spLocks noGrp="1"/>
          </p:cNvSpPr>
          <p:nvPr>
            <p:ph idx="1"/>
          </p:nvPr>
        </p:nvSpPr>
        <p:spPr/>
        <p:txBody>
          <a:bodyPr>
            <a:normAutofit/>
          </a:bodyPr>
          <a:lstStyle/>
          <a:p>
            <a:r>
              <a:rPr lang="fi-FI" sz="1600" dirty="0">
                <a:latin typeface="Source Sans Pro" panose="020B0503030403020204" pitchFamily="34" charset="0"/>
                <a:ea typeface="Source Sans Pro" panose="020B0503030403020204" pitchFamily="34" charset="0"/>
              </a:rPr>
              <a:t>Urheilukenttä (korostettu punaisella) peruskorjataan ja sen eteläpäässä oleva pysäköintialue (korostettu oranssilla) peruskorjataan ja laajennetaan.</a:t>
            </a:r>
          </a:p>
          <a:p>
            <a:r>
              <a:rPr lang="fi-FI" sz="1600" dirty="0">
                <a:latin typeface="Source Sans Pro" panose="020B0503030403020204" pitchFamily="34" charset="0"/>
                <a:ea typeface="Source Sans Pro" panose="020B0503030403020204" pitchFamily="34" charset="0"/>
              </a:rPr>
              <a:t>Urheilukentän sekä sen pysäköintialueen toteutus syksy 2023- kesä 2024.</a:t>
            </a:r>
          </a:p>
          <a:p>
            <a:r>
              <a:rPr lang="fi-FI" sz="1600" dirty="0">
                <a:latin typeface="Source Sans Pro" panose="020B0503030403020204" pitchFamily="34" charset="0"/>
                <a:ea typeface="Source Sans Pro" panose="020B0503030403020204" pitchFamily="34" charset="0"/>
              </a:rPr>
              <a:t>Vihreällä korostettu kevyenliikenteen väylä tarkoitus pitää koko urheilukentän korjauksen ajan oppilaiden ja muun kevyen liikenteen käytössä lukuun ottamatta kesälomakaudella 2024 mahdollisesti tehtäviä JYK hankkeen töitä. </a:t>
            </a:r>
          </a:p>
          <a:p>
            <a:r>
              <a:rPr lang="fi-FI" sz="1600" dirty="0">
                <a:latin typeface="Source Sans Pro" panose="020B0503030403020204" pitchFamily="34" charset="0"/>
                <a:ea typeface="Source Sans Pro" panose="020B0503030403020204" pitchFamily="34" charset="0"/>
              </a:rPr>
              <a:t>Työmaaliikenne urheilukentälle Sipoontien ja Mannilantien suunnalta, keltaiset nuolet. Myös lopullinen huoltoreitti urheilukentälle on tulossa </a:t>
            </a:r>
            <a:r>
              <a:rPr lang="fi-FI" sz="1600" dirty="0" err="1">
                <a:latin typeface="Source Sans Pro" panose="020B0503030403020204" pitchFamily="34" charset="0"/>
                <a:ea typeface="Source Sans Pro" panose="020B0503030403020204" pitchFamily="34" charset="0"/>
              </a:rPr>
              <a:t>Sipoontieltä</a:t>
            </a:r>
            <a:r>
              <a:rPr lang="fi-FI" sz="1600" dirty="0">
                <a:latin typeface="Source Sans Pro" panose="020B0503030403020204" pitchFamily="34" charset="0"/>
                <a:ea typeface="Source Sans Pro" panose="020B0503030403020204" pitchFamily="34" charset="0"/>
              </a:rPr>
              <a:t>. </a:t>
            </a:r>
          </a:p>
          <a:p>
            <a:r>
              <a:rPr lang="fi-FI" sz="1600" dirty="0">
                <a:latin typeface="Source Sans Pro" panose="020B0503030403020204" pitchFamily="34" charset="0"/>
                <a:ea typeface="Source Sans Pro" panose="020B0503030403020204" pitchFamily="34" charset="0"/>
              </a:rPr>
              <a:t>Työmaa aidataan kokonaan.</a:t>
            </a:r>
          </a:p>
          <a:p>
            <a:endParaRPr lang="fi-FI" dirty="0"/>
          </a:p>
        </p:txBody>
      </p:sp>
      <p:pic>
        <p:nvPicPr>
          <p:cNvPr id="8" name="Sisällön paikkamerkki 7">
            <a:extLst>
              <a:ext uri="{FF2B5EF4-FFF2-40B4-BE49-F238E27FC236}">
                <a16:creationId xmlns:a16="http://schemas.microsoft.com/office/drawing/2014/main" id="{FF874D41-BD8F-4C21-8608-07D1BAF003BA}"/>
              </a:ext>
            </a:extLst>
          </p:cNvPr>
          <p:cNvPicPr>
            <a:picLocks noGrp="1" noChangeAspect="1"/>
          </p:cNvPicPr>
          <p:nvPr>
            <p:ph sz="quarter" idx="13"/>
          </p:nvPr>
        </p:nvPicPr>
        <p:blipFill>
          <a:blip r:embed="rId2"/>
          <a:stretch>
            <a:fillRect/>
          </a:stretch>
        </p:blipFill>
        <p:spPr>
          <a:xfrm>
            <a:off x="6300444" y="1447800"/>
            <a:ext cx="5377549" cy="4625975"/>
          </a:xfrm>
        </p:spPr>
      </p:pic>
      <p:sp>
        <p:nvSpPr>
          <p:cNvPr id="2" name="Otsikko 1">
            <a:extLst>
              <a:ext uri="{FF2B5EF4-FFF2-40B4-BE49-F238E27FC236}">
                <a16:creationId xmlns:a16="http://schemas.microsoft.com/office/drawing/2014/main" id="{8FDF92AB-E4AD-4612-99D0-14CF01CC199E}"/>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Urheilukentän peruskorjaus syksy 2023 – kesä 2024, rakentamisen aikainen ympäristön turvallisuus</a:t>
            </a:r>
          </a:p>
        </p:txBody>
      </p:sp>
      <p:sp>
        <p:nvSpPr>
          <p:cNvPr id="5" name="Date Placeholder 4">
            <a:extLst>
              <a:ext uri="{FF2B5EF4-FFF2-40B4-BE49-F238E27FC236}">
                <a16:creationId xmlns:a16="http://schemas.microsoft.com/office/drawing/2014/main" id="{DA5382B1-26CA-4F40-8DF8-5C826951B72A}"/>
              </a:ext>
            </a:extLst>
          </p:cNvPr>
          <p:cNvSpPr>
            <a:spLocks noGrp="1"/>
          </p:cNvSpPr>
          <p:nvPr>
            <p:ph type="dt" sz="half" idx="14"/>
          </p:nvPr>
        </p:nvSpPr>
        <p:spPr/>
        <p:txBody>
          <a:bodyPr/>
          <a:lstStyle/>
          <a:p>
            <a:r>
              <a:rPr lang="fi-FI"/>
              <a:t>1.2.2023</a:t>
            </a:r>
          </a:p>
        </p:txBody>
      </p:sp>
      <p:sp>
        <p:nvSpPr>
          <p:cNvPr id="12" name="Nuoli: Oikea 11">
            <a:extLst>
              <a:ext uri="{FF2B5EF4-FFF2-40B4-BE49-F238E27FC236}">
                <a16:creationId xmlns:a16="http://schemas.microsoft.com/office/drawing/2014/main" id="{5B4FC585-CAB7-46BB-89FC-595641BE72BE}"/>
              </a:ext>
            </a:extLst>
          </p:cNvPr>
          <p:cNvSpPr/>
          <p:nvPr/>
        </p:nvSpPr>
        <p:spPr>
          <a:xfrm rot="4357133">
            <a:off x="10623614" y="4552995"/>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3" name="Nuoli: Oikea 12">
            <a:extLst>
              <a:ext uri="{FF2B5EF4-FFF2-40B4-BE49-F238E27FC236}">
                <a16:creationId xmlns:a16="http://schemas.microsoft.com/office/drawing/2014/main" id="{B4AC0DD0-CC64-476D-8BDF-0BD0350804D8}"/>
              </a:ext>
            </a:extLst>
          </p:cNvPr>
          <p:cNvSpPr/>
          <p:nvPr/>
        </p:nvSpPr>
        <p:spPr>
          <a:xfrm rot="15054473">
            <a:off x="10733058" y="4470884"/>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4" name="Nuoli: Oikea 13">
            <a:extLst>
              <a:ext uri="{FF2B5EF4-FFF2-40B4-BE49-F238E27FC236}">
                <a16:creationId xmlns:a16="http://schemas.microsoft.com/office/drawing/2014/main" id="{3C9FAEFF-96BE-4C71-8936-454339DAD048}"/>
              </a:ext>
            </a:extLst>
          </p:cNvPr>
          <p:cNvSpPr/>
          <p:nvPr/>
        </p:nvSpPr>
        <p:spPr>
          <a:xfrm rot="9708173">
            <a:off x="11352049" y="3690589"/>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8" name="Nuoli: Oikea 17">
            <a:extLst>
              <a:ext uri="{FF2B5EF4-FFF2-40B4-BE49-F238E27FC236}">
                <a16:creationId xmlns:a16="http://schemas.microsoft.com/office/drawing/2014/main" id="{2CFC73CE-F971-4E3B-B670-05FECBCA16D8}"/>
              </a:ext>
            </a:extLst>
          </p:cNvPr>
          <p:cNvSpPr/>
          <p:nvPr/>
        </p:nvSpPr>
        <p:spPr>
          <a:xfrm rot="20405513">
            <a:off x="11400631" y="3801439"/>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928723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A9163B8-951A-4B4C-BBCB-FF69EB0EB014}"/>
              </a:ext>
            </a:extLst>
          </p:cNvPr>
          <p:cNvSpPr>
            <a:spLocks noGrp="1"/>
          </p:cNvSpPr>
          <p:nvPr>
            <p:ph idx="1"/>
          </p:nvPr>
        </p:nvSpPr>
        <p:spPr>
          <a:xfrm>
            <a:off x="393812" y="1447801"/>
            <a:ext cx="5756984" cy="4796480"/>
          </a:xfrm>
        </p:spPr>
        <p:txBody>
          <a:bodyPr>
            <a:noAutofit/>
          </a:bodyPr>
          <a:lstStyle/>
          <a:p>
            <a:r>
              <a:rPr lang="fi-FI" sz="1300" dirty="0">
                <a:latin typeface="Source Sans Pro" panose="020B0503030403020204" pitchFamily="34" charset="0"/>
                <a:ea typeface="Source Sans Pro" panose="020B0503030403020204" pitchFamily="34" charset="0"/>
              </a:rPr>
              <a:t>Punaisella korostettu tämän hetken näkemys aidattavasta JYK työmaa-alueesta. Työmaaliikenne ohjataan Kansakoulunkadulta, keltaiset nuolet.</a:t>
            </a:r>
          </a:p>
          <a:p>
            <a:r>
              <a:rPr lang="fi-FI" sz="1300" dirty="0">
                <a:latin typeface="Source Sans Pro" panose="020B0503030403020204" pitchFamily="34" charset="0"/>
                <a:ea typeface="Source Sans Pro" panose="020B0503030403020204" pitchFamily="34" charset="0"/>
              </a:rPr>
              <a:t>Työmaan aloitus kevättalvella 2024 mahdollistaa alkuvaiheen eniten ympäristöä haittaavien rakennustöiden tekemisen suurelta osin koulujen kesälomakaudella 2024. Toki työmaalta syntyy valitettavasti jonkinlaista meluhaittaa ympäristöön koko työmaa-ajan.</a:t>
            </a:r>
          </a:p>
          <a:p>
            <a:r>
              <a:rPr lang="fi-FI" sz="1300" dirty="0">
                <a:latin typeface="Source Sans Pro" panose="020B0503030403020204" pitchFamily="34" charset="0"/>
                <a:ea typeface="Source Sans Pro" panose="020B0503030403020204" pitchFamily="34" charset="0"/>
              </a:rPr>
              <a:t>Kirkkaan punaisella korostettu kevyen liikenteen väylän osa kunnostetaan osana JYK hanketta koulun kesälomakaudella joko 2024 tai 2025. Muina aikoina se on oppilaiden ja kevyen liikenteen käytössä.</a:t>
            </a:r>
          </a:p>
          <a:p>
            <a:r>
              <a:rPr lang="fi-FI" sz="1300" dirty="0">
                <a:latin typeface="Source Sans Pro" panose="020B0503030403020204" pitchFamily="34" charset="0"/>
                <a:ea typeface="Source Sans Pro" panose="020B0503030403020204" pitchFamily="34" charset="0"/>
              </a:rPr>
              <a:t>Kansakoulunkadun työmaan puoleinen jalkakäytävä tullaan rakentamisen ajaksi todennäköisesti ottamaan pois käytöstä vihreällä viivalla osoitetusti ja väliaikaiset suojatiet suljetun osan molempiin päihin. </a:t>
            </a:r>
          </a:p>
          <a:p>
            <a:r>
              <a:rPr lang="fi-FI" sz="1300" dirty="0">
                <a:latin typeface="Source Sans Pro" panose="020B0503030403020204" pitchFamily="34" charset="0"/>
                <a:ea typeface="Source Sans Pro" panose="020B0503030403020204" pitchFamily="34" charset="0"/>
              </a:rPr>
              <a:t>Uudisrakennuksen laajennuksen sekä sitä ympäröivän pihan käyttöönotto elokuu 2025 ja perusparannuksen sekä sitä ympäröivän pihan käyttöönotto tammikuu 2026.</a:t>
            </a:r>
          </a:p>
          <a:p>
            <a:r>
              <a:rPr lang="fi-FI" sz="1300" dirty="0">
                <a:latin typeface="Source Sans Pro" panose="020B0503030403020204" pitchFamily="34" charset="0"/>
                <a:ea typeface="Source Sans Pro" panose="020B0503030403020204" pitchFamily="34" charset="0"/>
              </a:rPr>
              <a:t>JYK 2.vaiheen rakentamisen aikana on toiminnallista piha-aluetta käytössä osa keväällä 2023 valmistuvan uudisrakennuksen pihasta sekä osa nykyisestä Juholan pihasta. Lisäksi Urheilukentän luoteiskulma sekä koko urheilukenttä on koululaisten käytössä elokuusta 2024 alkaen.</a:t>
            </a:r>
          </a:p>
        </p:txBody>
      </p:sp>
      <p:pic>
        <p:nvPicPr>
          <p:cNvPr id="10" name="Sisällön paikkamerkki 9">
            <a:extLst>
              <a:ext uri="{FF2B5EF4-FFF2-40B4-BE49-F238E27FC236}">
                <a16:creationId xmlns:a16="http://schemas.microsoft.com/office/drawing/2014/main" id="{BAED09E8-FBCF-4B8A-A423-519C1E1D5387}"/>
              </a:ext>
            </a:extLst>
          </p:cNvPr>
          <p:cNvPicPr>
            <a:picLocks noGrp="1" noChangeAspect="1"/>
          </p:cNvPicPr>
          <p:nvPr>
            <p:ph sz="quarter" idx="13"/>
          </p:nvPr>
        </p:nvPicPr>
        <p:blipFill>
          <a:blip r:embed="rId2"/>
          <a:stretch>
            <a:fillRect/>
          </a:stretch>
        </p:blipFill>
        <p:spPr>
          <a:xfrm>
            <a:off x="6286113" y="1447800"/>
            <a:ext cx="5406212" cy="4625975"/>
          </a:xfrm>
        </p:spPr>
      </p:pic>
      <p:sp>
        <p:nvSpPr>
          <p:cNvPr id="4" name="Otsikko 3">
            <a:extLst>
              <a:ext uri="{FF2B5EF4-FFF2-40B4-BE49-F238E27FC236}">
                <a16:creationId xmlns:a16="http://schemas.microsoft.com/office/drawing/2014/main" id="{3B94EEF1-F9E3-4294-AE25-3F78EF32CFCC}"/>
              </a:ext>
            </a:extLst>
          </p:cNvPr>
          <p:cNvSpPr>
            <a:spLocks noGrp="1"/>
          </p:cNvSpPr>
          <p:nvPr>
            <p:ph type="title"/>
          </p:nvPr>
        </p:nvSpPr>
        <p:spPr/>
        <p:txBody>
          <a:bodyPr>
            <a:normAutofit/>
          </a:bodyPr>
          <a:lstStyle/>
          <a:p>
            <a:r>
              <a:rPr lang="fi-FI" dirty="0">
                <a:latin typeface="Source Sans Pro" panose="020B0503030403020204" pitchFamily="34" charset="0"/>
                <a:ea typeface="Source Sans Pro" panose="020B0503030403020204" pitchFamily="34" charset="0"/>
              </a:rPr>
              <a:t>JYK 2.vaihe rakentamisen aikainen ympäristön turvallisuus</a:t>
            </a:r>
          </a:p>
        </p:txBody>
      </p:sp>
      <p:sp>
        <p:nvSpPr>
          <p:cNvPr id="5" name="Päivämäärän paikkamerkki 4">
            <a:extLst>
              <a:ext uri="{FF2B5EF4-FFF2-40B4-BE49-F238E27FC236}">
                <a16:creationId xmlns:a16="http://schemas.microsoft.com/office/drawing/2014/main" id="{2E903739-5CED-40F8-8725-543FF487D5AE}"/>
              </a:ext>
            </a:extLst>
          </p:cNvPr>
          <p:cNvSpPr>
            <a:spLocks noGrp="1"/>
          </p:cNvSpPr>
          <p:nvPr>
            <p:ph type="dt" sz="half" idx="14"/>
          </p:nvPr>
        </p:nvSpPr>
        <p:spPr/>
        <p:txBody>
          <a:bodyPr/>
          <a:lstStyle/>
          <a:p>
            <a:r>
              <a:rPr lang="fi-FI"/>
              <a:t>1.2.2023</a:t>
            </a:r>
          </a:p>
        </p:txBody>
      </p:sp>
      <p:sp>
        <p:nvSpPr>
          <p:cNvPr id="12" name="Nuoli: Oikea 11">
            <a:extLst>
              <a:ext uri="{FF2B5EF4-FFF2-40B4-BE49-F238E27FC236}">
                <a16:creationId xmlns:a16="http://schemas.microsoft.com/office/drawing/2014/main" id="{C7F99E1D-71A0-4EAB-8D9D-69B2C844D9B0}"/>
              </a:ext>
            </a:extLst>
          </p:cNvPr>
          <p:cNvSpPr/>
          <p:nvPr/>
        </p:nvSpPr>
        <p:spPr>
          <a:xfrm rot="9089780">
            <a:off x="7796248" y="3945890"/>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3" name="Nuoli: Oikea 12">
            <a:extLst>
              <a:ext uri="{FF2B5EF4-FFF2-40B4-BE49-F238E27FC236}">
                <a16:creationId xmlns:a16="http://schemas.microsoft.com/office/drawing/2014/main" id="{A1020861-227F-4335-8707-DFF1936F58D3}"/>
              </a:ext>
            </a:extLst>
          </p:cNvPr>
          <p:cNvSpPr/>
          <p:nvPr/>
        </p:nvSpPr>
        <p:spPr>
          <a:xfrm rot="19787120">
            <a:off x="7931738" y="4067489"/>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4" name="Nuoli: Oikea 13">
            <a:extLst>
              <a:ext uri="{FF2B5EF4-FFF2-40B4-BE49-F238E27FC236}">
                <a16:creationId xmlns:a16="http://schemas.microsoft.com/office/drawing/2014/main" id="{ABC8C869-D926-4699-B3A5-064529D8171E}"/>
              </a:ext>
            </a:extLst>
          </p:cNvPr>
          <p:cNvSpPr/>
          <p:nvPr/>
        </p:nvSpPr>
        <p:spPr>
          <a:xfrm rot="9089780">
            <a:off x="8090869" y="4525579"/>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
        <p:nvSpPr>
          <p:cNvPr id="15" name="Nuoli: Oikea 14">
            <a:extLst>
              <a:ext uri="{FF2B5EF4-FFF2-40B4-BE49-F238E27FC236}">
                <a16:creationId xmlns:a16="http://schemas.microsoft.com/office/drawing/2014/main" id="{1D284B62-C9B7-4CC8-B5BD-84C0E603B4ED}"/>
              </a:ext>
            </a:extLst>
          </p:cNvPr>
          <p:cNvSpPr/>
          <p:nvPr/>
        </p:nvSpPr>
        <p:spPr>
          <a:xfrm rot="19787120">
            <a:off x="8226359" y="4647178"/>
            <a:ext cx="262338" cy="13428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701324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C762920-31D3-7D5E-AA84-1AEA82D05023}"/>
              </a:ext>
            </a:extLst>
          </p:cNvPr>
          <p:cNvSpPr>
            <a:spLocks noGrp="1"/>
          </p:cNvSpPr>
          <p:nvPr>
            <p:ph type="title"/>
          </p:nvPr>
        </p:nvSpPr>
        <p:spPr/>
        <p:txBody>
          <a:bodyPr/>
          <a:lstStyle/>
          <a:p>
            <a:r>
              <a:rPr lang="fi-FI" dirty="0">
                <a:latin typeface="DM Serif Display" pitchFamily="2" charset="0"/>
              </a:rPr>
              <a:t>Toimintakulttuuri ja toiminnan kuvaus</a:t>
            </a:r>
          </a:p>
        </p:txBody>
      </p:sp>
      <p:sp>
        <p:nvSpPr>
          <p:cNvPr id="5" name="Päivämäärän paikkamerkki 4">
            <a:extLst>
              <a:ext uri="{FF2B5EF4-FFF2-40B4-BE49-F238E27FC236}">
                <a16:creationId xmlns:a16="http://schemas.microsoft.com/office/drawing/2014/main" id="{36B192E1-E7DB-7F5A-BD2E-A369C9FDD4BC}"/>
              </a:ext>
            </a:extLst>
          </p:cNvPr>
          <p:cNvSpPr>
            <a:spLocks noGrp="1"/>
          </p:cNvSpPr>
          <p:nvPr>
            <p:ph type="dt" sz="half" idx="4294967295"/>
          </p:nvPr>
        </p:nvSpPr>
        <p:spPr>
          <a:xfrm>
            <a:off x="0" y="6330950"/>
            <a:ext cx="941388" cy="242888"/>
          </a:xfrm>
        </p:spPr>
        <p:txBody>
          <a:bodyPr/>
          <a:lstStyle/>
          <a:p>
            <a:r>
              <a:rPr lang="fi-FI"/>
              <a:t>1.2.2023</a:t>
            </a:r>
          </a:p>
        </p:txBody>
      </p:sp>
    </p:spTree>
    <p:extLst>
      <p:ext uri="{BB962C8B-B14F-4D97-AF65-F5344CB8AC3E}">
        <p14:creationId xmlns:p14="http://schemas.microsoft.com/office/powerpoint/2010/main" val="14659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FA74A4F0-799F-4669-B896-07697318A1DE}"/>
              </a:ext>
            </a:extLst>
          </p:cNvPr>
          <p:cNvSpPr>
            <a:spLocks noGrp="1"/>
          </p:cNvSpPr>
          <p:nvPr>
            <p:ph idx="1"/>
          </p:nvPr>
        </p:nvSpPr>
        <p:spPr>
          <a:xfrm>
            <a:off x="393812" y="1756881"/>
            <a:ext cx="6555628" cy="4320237"/>
          </a:xfrm>
        </p:spPr>
        <p:txBody>
          <a:bodyPr>
            <a:normAutofit/>
          </a:bodyPr>
          <a:lstStyle/>
          <a:p>
            <a:pPr algn="just">
              <a:spcAft>
                <a:spcPts val="600"/>
              </a:spcAft>
            </a:pPr>
            <a:r>
              <a:rPr lang="fi-FI" sz="1600" b="0" i="0" dirty="0">
                <a:solidFill>
                  <a:srgbClr val="000000"/>
                </a:solidFill>
                <a:effectLst/>
                <a:latin typeface="Source Sans Pro" panose="020B0503030403020204" pitchFamily="34" charset="0"/>
                <a:ea typeface="Source Sans Pro" panose="020B0503030403020204" pitchFamily="34" charset="0"/>
              </a:rPr>
              <a:t>Järvenpään </a:t>
            </a:r>
            <a:r>
              <a:rPr lang="fi-FI" sz="1600" b="0" i="0" dirty="0">
                <a:effectLst/>
                <a:latin typeface="Source Sans Pro" panose="020B0503030403020204" pitchFamily="34" charset="0"/>
                <a:ea typeface="Source Sans Pro" panose="020B0503030403020204" pitchFamily="34" charset="0"/>
              </a:rPr>
              <a:t>yhteiskoulu (JYK) on </a:t>
            </a:r>
            <a:r>
              <a:rPr lang="fi-FI" sz="1600" b="0" i="0" dirty="0">
                <a:solidFill>
                  <a:srgbClr val="000000"/>
                </a:solidFill>
                <a:effectLst/>
                <a:latin typeface="Source Sans Pro" panose="020B0503030403020204" pitchFamily="34" charset="0"/>
                <a:ea typeface="Source Sans Pro" panose="020B0503030403020204" pitchFamily="34" charset="0"/>
              </a:rPr>
              <a:t>yhtenäiskoulu, jossa erilaiset oppijat ja tavat oppia kohtaavat. Jokaiselle oppilaalle mahdollistetaan yksilöllinen koulupolku, jossa on huomioitu oppilaan taitotaso sekä monipuoliset tuen keinot. Tavoitteena on tukea oppilaan osallisuutta hänen omassa oppimisprosessissaan, jotta hän saisi oppimisen ilon ja onnistumisen kokemuksia. Osallisuus ja oppimisen ilo syntyvät tavoitteellisuudesta, dialogisuudesta, vahvuuspedagogiikasta, </a:t>
            </a:r>
            <a:r>
              <a:rPr lang="fi-FI" sz="1600" b="0" i="0" dirty="0" err="1">
                <a:solidFill>
                  <a:srgbClr val="000000"/>
                </a:solidFill>
                <a:effectLst/>
                <a:latin typeface="Source Sans Pro" panose="020B0503030403020204" pitchFamily="34" charset="0"/>
                <a:ea typeface="Source Sans Pro" panose="020B0503030403020204" pitchFamily="34" charset="0"/>
              </a:rPr>
              <a:t>restoratiivisesta</a:t>
            </a:r>
            <a:r>
              <a:rPr lang="fi-FI" sz="1600" b="0" i="0" dirty="0">
                <a:solidFill>
                  <a:srgbClr val="000000"/>
                </a:solidFill>
                <a:effectLst/>
                <a:latin typeface="Source Sans Pro" panose="020B0503030403020204" pitchFamily="34" charset="0"/>
                <a:ea typeface="Source Sans Pro" panose="020B0503030403020204" pitchFamily="34" charset="0"/>
              </a:rPr>
              <a:t> lähestymistavasta, positiivisesta kannustamisesta ja ratkaisukeskeisyydestä. </a:t>
            </a:r>
            <a:endParaRPr lang="fi-FI" sz="1600" strike="sngStrike" dirty="0">
              <a:effectLst/>
              <a:latin typeface="Source Sans Pro" panose="020B0503030403020204" pitchFamily="34" charset="0"/>
              <a:ea typeface="Source Sans Pro" panose="020B0503030403020204" pitchFamily="34" charset="0"/>
            </a:endParaRPr>
          </a:p>
          <a:p>
            <a:pPr algn="just">
              <a:spcAft>
                <a:spcPts val="600"/>
              </a:spcAft>
            </a:pPr>
            <a:r>
              <a:rPr lang="fi-FI" sz="1600" b="0" i="0" dirty="0">
                <a:solidFill>
                  <a:srgbClr val="000000"/>
                </a:solidFill>
                <a:effectLst/>
                <a:latin typeface="Source Sans Pro" panose="020B0503030403020204" pitchFamily="34" charset="0"/>
                <a:ea typeface="Source Sans Pro" panose="020B0503030403020204" pitchFamily="34" charset="0"/>
              </a:rPr>
              <a:t>Koulun toimintakulttuurissa panostetaan yhteisöllisyyden kokemukseen. Tätä vahvistetaan esimerkiksi siten, että oppilaat kohtaavat arjessa tavoitteellisessa yhteistyössä yli luokka-asteiden, jotta syntyy yhteisöllisyyden ja jatkuvuuden tunne sekä eri ikäiset oppilaat tulevat tutuiksi toisilleen.</a:t>
            </a:r>
            <a:endParaRPr lang="fi-FI" sz="1600" strike="sngStrike" dirty="0">
              <a:effectLst/>
              <a:highlight>
                <a:srgbClr val="FFFF00"/>
              </a:highlight>
              <a:latin typeface="Source Sans Pro" panose="020B0503030403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5B6C81D3-2344-4442-8B6E-3376B34E3327}"/>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Kasvatus- ja opetustoiminnan tavoitteet</a:t>
            </a:r>
            <a:endParaRPr dirty="0">
              <a:latin typeface="Source Sans Pro" panose="020B0503030403020204" pitchFamily="34" charset="0"/>
              <a:ea typeface="Source Sans Pro" panose="020B0503030403020204" pitchFamily="34" charset="0"/>
            </a:endParaRPr>
          </a:p>
        </p:txBody>
      </p:sp>
      <p:sp>
        <p:nvSpPr>
          <p:cNvPr id="5" name="Date Placeholder 4">
            <a:extLst>
              <a:ext uri="{FF2B5EF4-FFF2-40B4-BE49-F238E27FC236}">
                <a16:creationId xmlns:a16="http://schemas.microsoft.com/office/drawing/2014/main" id="{460D23F9-109A-E344-B400-48689274A6C0}"/>
              </a:ext>
            </a:extLst>
          </p:cNvPr>
          <p:cNvSpPr>
            <a:spLocks noGrp="1"/>
          </p:cNvSpPr>
          <p:nvPr>
            <p:ph type="dt" sz="half" idx="14"/>
          </p:nvPr>
        </p:nvSpPr>
        <p:spPr/>
        <p:txBody>
          <a:bodyPr/>
          <a:lstStyle/>
          <a:p>
            <a:r>
              <a:rPr lang="fi-FI"/>
              <a:t>1.2.2023</a:t>
            </a:r>
          </a:p>
        </p:txBody>
      </p:sp>
      <p:sp>
        <p:nvSpPr>
          <p:cNvPr id="8" name="Tekstin paikkamerkki 7">
            <a:extLst>
              <a:ext uri="{FF2B5EF4-FFF2-40B4-BE49-F238E27FC236}">
                <a16:creationId xmlns:a16="http://schemas.microsoft.com/office/drawing/2014/main" id="{34432A70-66AF-4AAF-929A-314ACCC5BA3D}"/>
              </a:ext>
            </a:extLst>
          </p:cNvPr>
          <p:cNvSpPr>
            <a:spLocks noGrp="1"/>
          </p:cNvSpPr>
          <p:nvPr>
            <p:ph type="body" sz="quarter" idx="17"/>
          </p:nvPr>
        </p:nvSpPr>
        <p:spPr/>
        <p:txBody>
          <a:bodyPr/>
          <a:lstStyle/>
          <a:p>
            <a:r>
              <a:rPr lang="fi-FI" dirty="0">
                <a:latin typeface="Source Sans Pro" panose="020B0503030403020204" pitchFamily="34" charset="0"/>
                <a:ea typeface="Source Sans Pro" panose="020B0503030403020204" pitchFamily="34" charset="0"/>
              </a:rPr>
              <a:t>Kasvatus- ja opetustoiminnan tavoitteita on kuvattu yksityiskohtaisesti pedagogisessa visiossa</a:t>
            </a:r>
          </a:p>
        </p:txBody>
      </p:sp>
    </p:spTree>
    <p:extLst>
      <p:ext uri="{BB962C8B-B14F-4D97-AF65-F5344CB8AC3E}">
        <p14:creationId xmlns:p14="http://schemas.microsoft.com/office/powerpoint/2010/main" val="428083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F46D686-3FDE-42C3-B4A1-60C01EFF4F91}"/>
              </a:ext>
            </a:extLst>
          </p:cNvPr>
          <p:cNvSpPr>
            <a:spLocks noGrp="1"/>
          </p:cNvSpPr>
          <p:nvPr>
            <p:ph idx="1"/>
          </p:nvPr>
        </p:nvSpPr>
        <p:spPr/>
        <p:txBody>
          <a:bodyPr/>
          <a:lstStyle/>
          <a:p>
            <a:pPr marL="0" indent="0">
              <a:buNone/>
            </a:pPr>
            <a:r>
              <a:rPr lang="fi-FI" b="0" i="0">
                <a:solidFill>
                  <a:srgbClr val="000000"/>
                </a:solidFill>
                <a:effectLst/>
                <a:latin typeface="Times New Roman" panose="02020603050405020304" pitchFamily="18" charset="0"/>
              </a:rPr>
              <a:t>  </a:t>
            </a:r>
            <a:endParaRPr lang="fi-FI"/>
          </a:p>
        </p:txBody>
      </p:sp>
      <p:sp>
        <p:nvSpPr>
          <p:cNvPr id="3" name="Otsikko 2">
            <a:extLst>
              <a:ext uri="{FF2B5EF4-FFF2-40B4-BE49-F238E27FC236}">
                <a16:creationId xmlns:a16="http://schemas.microsoft.com/office/drawing/2014/main" id="{EAD4EE0D-121D-1F84-59E9-CCCFC8D48566}"/>
              </a:ext>
            </a:extLst>
          </p:cNvPr>
          <p:cNvSpPr>
            <a:spLocks noGrp="1"/>
          </p:cNvSpPr>
          <p:nvPr>
            <p:ph type="title"/>
          </p:nvPr>
        </p:nvSpPr>
        <p:spPr/>
        <p:txBody>
          <a:bodyPr/>
          <a:lstStyle/>
          <a:p>
            <a:endParaRPr lang="fi-FI"/>
          </a:p>
        </p:txBody>
      </p:sp>
      <p:sp>
        <p:nvSpPr>
          <p:cNvPr id="4" name="Päivämäärän paikkamerkki 3">
            <a:extLst>
              <a:ext uri="{FF2B5EF4-FFF2-40B4-BE49-F238E27FC236}">
                <a16:creationId xmlns:a16="http://schemas.microsoft.com/office/drawing/2014/main" id="{84FB11CA-4099-4216-85B2-69C0A959DA41}"/>
              </a:ext>
            </a:extLst>
          </p:cNvPr>
          <p:cNvSpPr>
            <a:spLocks noGrp="1"/>
          </p:cNvSpPr>
          <p:nvPr>
            <p:ph type="dt" sz="half" idx="14"/>
          </p:nvPr>
        </p:nvSpPr>
        <p:spPr/>
        <p:txBody>
          <a:bodyPr/>
          <a:lstStyle/>
          <a:p>
            <a:r>
              <a:rPr lang="fi-FI"/>
              <a:t>1.2.2023</a:t>
            </a:r>
          </a:p>
        </p:txBody>
      </p:sp>
      <p:pic>
        <p:nvPicPr>
          <p:cNvPr id="12" name="Kuva 11">
            <a:extLst>
              <a:ext uri="{FF2B5EF4-FFF2-40B4-BE49-F238E27FC236}">
                <a16:creationId xmlns:a16="http://schemas.microsoft.com/office/drawing/2014/main" id="{3EBD0C5D-6272-4F07-8778-8FF596515EC4}"/>
              </a:ext>
            </a:extLst>
          </p:cNvPr>
          <p:cNvPicPr>
            <a:picLocks noChangeAspect="1"/>
          </p:cNvPicPr>
          <p:nvPr/>
        </p:nvPicPr>
        <p:blipFill>
          <a:blip r:embed="rId3"/>
          <a:stretch>
            <a:fillRect/>
          </a:stretch>
        </p:blipFill>
        <p:spPr>
          <a:xfrm>
            <a:off x="393813" y="440113"/>
            <a:ext cx="11164614" cy="5718160"/>
          </a:xfrm>
          <a:prstGeom prst="rect">
            <a:avLst/>
          </a:prstGeom>
        </p:spPr>
      </p:pic>
    </p:spTree>
    <p:extLst>
      <p:ext uri="{BB962C8B-B14F-4D97-AF65-F5344CB8AC3E}">
        <p14:creationId xmlns:p14="http://schemas.microsoft.com/office/powerpoint/2010/main" val="409964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isällön paikkamerkki 7">
            <a:extLst>
              <a:ext uri="{FF2B5EF4-FFF2-40B4-BE49-F238E27FC236}">
                <a16:creationId xmlns:a16="http://schemas.microsoft.com/office/drawing/2014/main" id="{0881B7A3-2382-64C3-7932-F6309302C2DF}"/>
              </a:ext>
            </a:extLst>
          </p:cNvPr>
          <p:cNvPicPr>
            <a:picLocks noGrp="1" noChangeAspect="1"/>
          </p:cNvPicPr>
          <p:nvPr>
            <p:ph idx="1"/>
          </p:nvPr>
        </p:nvPicPr>
        <p:blipFill>
          <a:blip r:embed="rId2"/>
          <a:stretch>
            <a:fillRect/>
          </a:stretch>
        </p:blipFill>
        <p:spPr>
          <a:xfrm>
            <a:off x="1950219" y="867776"/>
            <a:ext cx="7868739" cy="5920201"/>
          </a:xfrm>
        </p:spPr>
      </p:pic>
      <p:sp>
        <p:nvSpPr>
          <p:cNvPr id="17" name="Otsikko 1">
            <a:extLst>
              <a:ext uri="{FF2B5EF4-FFF2-40B4-BE49-F238E27FC236}">
                <a16:creationId xmlns:a16="http://schemas.microsoft.com/office/drawing/2014/main" id="{F5B98513-CD9C-2ED3-5F08-69AE570E3C1D}"/>
              </a:ext>
            </a:extLst>
          </p:cNvPr>
          <p:cNvSpPr>
            <a:spLocks noGrp="1"/>
          </p:cNvSpPr>
          <p:nvPr>
            <p:ph type="title"/>
          </p:nvPr>
        </p:nvSpPr>
        <p:spPr/>
        <p:txBody>
          <a:bodyPr/>
          <a:lstStyle/>
          <a:p>
            <a:r>
              <a:rPr lang="fi-FI" dirty="0">
                <a:latin typeface="Source Sans Pro" panose="020B0503030403020204" pitchFamily="34" charset="0"/>
                <a:ea typeface="Source Sans Pro" panose="020B0503030403020204" pitchFamily="34" charset="0"/>
              </a:rPr>
              <a:t>JYK</a:t>
            </a:r>
            <a:br>
              <a:rPr lang="fi-FI" dirty="0">
                <a:latin typeface="Source Sans Pro" panose="020B0503030403020204" pitchFamily="34" charset="0"/>
                <a:ea typeface="Source Sans Pro" panose="020B0503030403020204" pitchFamily="34" charset="0"/>
              </a:rPr>
            </a:br>
            <a:r>
              <a:rPr lang="fi-FI" dirty="0">
                <a:latin typeface="Source Sans Pro" panose="020B0503030403020204" pitchFamily="34" charset="0"/>
                <a:ea typeface="Source Sans Pro" panose="020B0503030403020204" pitchFamily="34" charset="0"/>
              </a:rPr>
              <a:t>2.vaihe ”MASTERPLAN”</a:t>
            </a:r>
          </a:p>
        </p:txBody>
      </p:sp>
      <p:sp>
        <p:nvSpPr>
          <p:cNvPr id="4" name="Date Placeholder 3">
            <a:extLst>
              <a:ext uri="{FF2B5EF4-FFF2-40B4-BE49-F238E27FC236}">
                <a16:creationId xmlns:a16="http://schemas.microsoft.com/office/drawing/2014/main" id="{6785C7BD-F9BF-884B-9C52-A72C98855E39}"/>
              </a:ext>
            </a:extLst>
          </p:cNvPr>
          <p:cNvSpPr>
            <a:spLocks noGrp="1"/>
          </p:cNvSpPr>
          <p:nvPr>
            <p:ph type="dt" sz="half" idx="14"/>
          </p:nvPr>
        </p:nvSpPr>
        <p:spPr/>
        <p:txBody>
          <a:bodyPr/>
          <a:lstStyle/>
          <a:p>
            <a:r>
              <a:rPr lang="fi-FI"/>
              <a:t>1.2.2023</a:t>
            </a:r>
          </a:p>
        </p:txBody>
      </p:sp>
    </p:spTree>
    <p:extLst>
      <p:ext uri="{BB962C8B-B14F-4D97-AF65-F5344CB8AC3E}">
        <p14:creationId xmlns:p14="http://schemas.microsoft.com/office/powerpoint/2010/main" val="3752734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341D-538A-C847-B465-4DF1D223015A}"/>
              </a:ext>
            </a:extLst>
          </p:cNvPr>
          <p:cNvSpPr>
            <a:spLocks noGrp="1"/>
          </p:cNvSpPr>
          <p:nvPr>
            <p:ph type="title"/>
          </p:nvPr>
        </p:nvSpPr>
        <p:spPr/>
        <p:txBody>
          <a:bodyPr>
            <a:normAutofit fontScale="90000"/>
          </a:bodyPr>
          <a:lstStyle/>
          <a:p>
            <a:r>
              <a:rPr lang="fi-FI" dirty="0">
                <a:latin typeface="Source Sans Pro" panose="020B0503030403020204" pitchFamily="34" charset="0"/>
                <a:ea typeface="Source Sans Pro" panose="020B0503030403020204" pitchFamily="34" charset="0"/>
              </a:rPr>
              <a:t>Kysy ja kommentoi</a:t>
            </a:r>
            <a:br>
              <a:rPr lang="fi-FI" dirty="0">
                <a:latin typeface="Source Sans Pro" panose="020B0503030403020204" pitchFamily="34" charset="0"/>
                <a:ea typeface="Source Sans Pro" panose="020B0503030403020204" pitchFamily="34" charset="0"/>
              </a:rPr>
            </a:br>
            <a:br>
              <a:rPr lang="fi-FI" dirty="0">
                <a:latin typeface="Source Sans Pro" panose="020B0503030403020204" pitchFamily="34" charset="0"/>
                <a:ea typeface="Source Sans Pro" panose="020B0503030403020204" pitchFamily="34" charset="0"/>
              </a:rPr>
            </a:br>
            <a:endParaRPr lang="fi-FI" dirty="0">
              <a:latin typeface="Source Sans Pro" panose="020B0503030403020204" pitchFamily="34" charset="0"/>
              <a:ea typeface="Source Sans Pro" panose="020B0503030403020204" pitchFamily="34" charset="0"/>
            </a:endParaRPr>
          </a:p>
        </p:txBody>
      </p:sp>
      <p:sp>
        <p:nvSpPr>
          <p:cNvPr id="5" name="Date Placeholder 4">
            <a:extLst>
              <a:ext uri="{FF2B5EF4-FFF2-40B4-BE49-F238E27FC236}">
                <a16:creationId xmlns:a16="http://schemas.microsoft.com/office/drawing/2014/main" id="{DA5382B1-26CA-4F40-8DF8-5C826951B72A}"/>
              </a:ext>
            </a:extLst>
          </p:cNvPr>
          <p:cNvSpPr>
            <a:spLocks noGrp="1"/>
          </p:cNvSpPr>
          <p:nvPr>
            <p:ph type="dt" sz="half" idx="14"/>
          </p:nvPr>
        </p:nvSpPr>
        <p:spPr/>
        <p:txBody>
          <a:bodyPr/>
          <a:lstStyle/>
          <a:p>
            <a:r>
              <a:rPr lang="fi-FI"/>
              <a:t>1.2.2023</a:t>
            </a:r>
          </a:p>
        </p:txBody>
      </p:sp>
      <p:sp>
        <p:nvSpPr>
          <p:cNvPr id="4" name="Text Placeholder 3">
            <a:extLst>
              <a:ext uri="{FF2B5EF4-FFF2-40B4-BE49-F238E27FC236}">
                <a16:creationId xmlns:a16="http://schemas.microsoft.com/office/drawing/2014/main" id="{4C0485DD-DA39-EA41-A430-4CBEB0D5A0FB}"/>
              </a:ext>
            </a:extLst>
          </p:cNvPr>
          <p:cNvSpPr>
            <a:spLocks noGrp="1"/>
          </p:cNvSpPr>
          <p:nvPr>
            <p:ph type="body" sz="quarter" idx="17"/>
          </p:nvPr>
        </p:nvSpPr>
        <p:spPr/>
        <p:txBody>
          <a:bodyPr/>
          <a:lstStyle/>
          <a:p>
            <a:r>
              <a:rPr lang="fi-FI" dirty="0">
                <a:latin typeface="Source Sans Pro" panose="020B0503030403020204" pitchFamily="34" charset="0"/>
                <a:ea typeface="Source Sans Pro" panose="020B0503030403020204" pitchFamily="34" charset="0"/>
              </a:rPr>
              <a:t>Kiitos osallistumisestasi!</a:t>
            </a:r>
          </a:p>
          <a:p>
            <a:r>
              <a:rPr lang="fi-FI" dirty="0">
                <a:latin typeface="Source Sans Pro" panose="020B0503030403020204" pitchFamily="34" charset="0"/>
                <a:ea typeface="Source Sans Pro" panose="020B0503030403020204" pitchFamily="34" charset="0"/>
              </a:rPr>
              <a:t>Ole yhteydessä</a:t>
            </a:r>
          </a:p>
          <a:p>
            <a:r>
              <a:rPr lang="fi-FI" dirty="0">
                <a:latin typeface="Source Sans Pro" panose="020B0503030403020204" pitchFamily="34" charset="0"/>
                <a:ea typeface="Source Sans Pro" panose="020B0503030403020204" pitchFamily="34" charset="0"/>
              </a:rPr>
              <a:t>jan.mikkonen@jarvenpaa.fi</a:t>
            </a:r>
          </a:p>
          <a:p>
            <a:endParaRPr dirty="0"/>
          </a:p>
        </p:txBody>
      </p:sp>
      <p:sp>
        <p:nvSpPr>
          <p:cNvPr id="3" name="Tekstiruutu 2">
            <a:extLst>
              <a:ext uri="{FF2B5EF4-FFF2-40B4-BE49-F238E27FC236}">
                <a16:creationId xmlns:a16="http://schemas.microsoft.com/office/drawing/2014/main" id="{D08894C3-AEEF-4813-8BBD-5BB7BABFF627}"/>
              </a:ext>
            </a:extLst>
          </p:cNvPr>
          <p:cNvSpPr txBox="1"/>
          <p:nvPr/>
        </p:nvSpPr>
        <p:spPr>
          <a:xfrm>
            <a:off x="493580" y="2136338"/>
            <a:ext cx="5837655" cy="3693319"/>
          </a:xfrm>
          <a:prstGeom prst="rect">
            <a:avLst/>
          </a:prstGeom>
          <a:noFill/>
        </p:spPr>
        <p:txBody>
          <a:bodyPr wrap="square" rtlCol="0">
            <a:spAutoFit/>
          </a:bodyPr>
          <a:lstStyle/>
          <a:p>
            <a:r>
              <a:rPr lang="fi-FI" dirty="0">
                <a:latin typeface="Source Sans Pro" panose="020B0503030403020204" pitchFamily="34" charset="0"/>
                <a:ea typeface="Source Sans Pro" panose="020B0503030403020204" pitchFamily="34" charset="0"/>
              </a:rPr>
              <a:t>Teemu Jaakkola, projektipäällikkö, Mestaritoiminta </a:t>
            </a:r>
            <a:r>
              <a:rPr lang="fi-FI" dirty="0">
                <a:solidFill>
                  <a:srgbClr val="000000"/>
                </a:solidFill>
                <a:latin typeface="Source Sans Pro" panose="020B0503030403020204" pitchFamily="34" charset="0"/>
                <a:ea typeface="Source Sans Pro" panose="020B0503030403020204" pitchFamily="34" charset="0"/>
                <a:hlinkClick r:id="rId2"/>
              </a:rPr>
              <a:t>teemu.jaakkola@mestaritoiminta.fi</a:t>
            </a:r>
          </a:p>
          <a:p>
            <a:endParaRPr lang="fi-FI" dirty="0">
              <a:solidFill>
                <a:srgbClr val="000000"/>
              </a:solidFill>
              <a:latin typeface="Source Sans Pro" panose="020B0503030403020204" pitchFamily="34" charset="0"/>
              <a:ea typeface="Source Sans Pro" panose="020B0503030403020204" pitchFamily="34" charset="0"/>
              <a:hlinkClick r:id="rId2"/>
            </a:endParaRPr>
          </a:p>
          <a:p>
            <a:r>
              <a:rPr lang="fi-FI" dirty="0">
                <a:latin typeface="Source Sans Pro" panose="020B0503030403020204" pitchFamily="34" charset="0"/>
                <a:ea typeface="Source Sans Pro" panose="020B0503030403020204" pitchFamily="34" charset="0"/>
              </a:rPr>
              <a:t>Jens Martin, projektipäällikkö, Mestaritoiminta</a:t>
            </a:r>
          </a:p>
          <a:p>
            <a:r>
              <a:rPr lang="fi-FI" dirty="0">
                <a:solidFill>
                  <a:srgbClr val="000000"/>
                </a:solidFill>
                <a:latin typeface="Source Sans Pro" panose="020B0503030403020204" pitchFamily="34" charset="0"/>
                <a:ea typeface="Source Sans Pro" panose="020B0503030403020204" pitchFamily="34" charset="0"/>
                <a:hlinkClick r:id="rId2"/>
              </a:rPr>
              <a:t>jens.martin@mestaritoiminta.fi</a:t>
            </a:r>
          </a:p>
          <a:p>
            <a:endParaRPr lang="fi-FI" dirty="0">
              <a:solidFill>
                <a:srgbClr val="000000"/>
              </a:solidFill>
              <a:latin typeface="Source Sans Pro" panose="020B0503030403020204" pitchFamily="34" charset="0"/>
              <a:ea typeface="Source Sans Pro" panose="020B0503030403020204" pitchFamily="34" charset="0"/>
              <a:hlinkClick r:id="rId2"/>
            </a:endParaRPr>
          </a:p>
          <a:p>
            <a:r>
              <a:rPr lang="fi-FI" sz="1800" b="0" i="0" dirty="0">
                <a:solidFill>
                  <a:srgbClr val="000000"/>
                </a:solidFill>
                <a:effectLst/>
                <a:latin typeface="Source Sans Pro" panose="020B0503030403020204" pitchFamily="34" charset="0"/>
                <a:ea typeface="Source Sans Pro" panose="020B0503030403020204" pitchFamily="34" charset="0"/>
              </a:rPr>
              <a:t>Pia Pohjanpalo, rehtori, Järvenpään kaupunki</a:t>
            </a:r>
          </a:p>
          <a:p>
            <a:r>
              <a:rPr lang="fi-FI" dirty="0">
                <a:solidFill>
                  <a:srgbClr val="000000"/>
                </a:solidFill>
                <a:latin typeface="Source Sans Pro" panose="020B0503030403020204" pitchFamily="34" charset="0"/>
                <a:ea typeface="Source Sans Pro" panose="020B0503030403020204" pitchFamily="34" charset="0"/>
                <a:hlinkClick r:id="rId2"/>
              </a:rPr>
              <a:t>pia.pohjanpalo@jarvenpaa.fi</a:t>
            </a:r>
            <a:endParaRPr lang="fi-FI" dirty="0">
              <a:solidFill>
                <a:srgbClr val="000000"/>
              </a:solidFill>
              <a:latin typeface="Source Sans Pro" panose="020B0503030403020204" pitchFamily="34" charset="0"/>
              <a:ea typeface="Source Sans Pro" panose="020B0503030403020204" pitchFamily="34" charset="0"/>
            </a:endParaRPr>
          </a:p>
          <a:p>
            <a:endParaRPr lang="fi-FI" dirty="0">
              <a:solidFill>
                <a:srgbClr val="000000"/>
              </a:solidFill>
              <a:latin typeface="Source Sans Pro" panose="020B0503030403020204" pitchFamily="34" charset="0"/>
              <a:ea typeface="Source Sans Pro" panose="020B0503030403020204" pitchFamily="34" charset="0"/>
            </a:endParaRPr>
          </a:p>
          <a:p>
            <a:r>
              <a:rPr lang="fi-FI" sz="1800" b="0" i="0" dirty="0">
                <a:solidFill>
                  <a:srgbClr val="000000"/>
                </a:solidFill>
                <a:effectLst/>
                <a:latin typeface="Source Sans Pro" panose="020B0503030403020204" pitchFamily="34" charset="0"/>
                <a:ea typeface="Source Sans Pro" panose="020B0503030403020204" pitchFamily="34" charset="0"/>
              </a:rPr>
              <a:t>Maritta Mäkipää, virka-apulaisrehtori, Järvenpään kaupunki</a:t>
            </a:r>
          </a:p>
          <a:p>
            <a:r>
              <a:rPr lang="fi-FI" dirty="0">
                <a:solidFill>
                  <a:srgbClr val="000000"/>
                </a:solidFill>
                <a:latin typeface="Source Sans Pro" panose="020B0503030403020204" pitchFamily="34" charset="0"/>
                <a:ea typeface="Source Sans Pro" panose="020B0503030403020204" pitchFamily="34" charset="0"/>
                <a:hlinkClick r:id="rId3"/>
              </a:rPr>
              <a:t>maritta.makipaa@jarvenpaa.fi</a:t>
            </a:r>
            <a:endParaRPr lang="fi-FI" dirty="0">
              <a:solidFill>
                <a:srgbClr val="000000"/>
              </a:solidFill>
              <a:latin typeface="Source Sans Pro" panose="020B0503030403020204" pitchFamily="34" charset="0"/>
              <a:ea typeface="Source Sans Pro" panose="020B0503030403020204" pitchFamily="34" charset="0"/>
            </a:endParaRPr>
          </a:p>
          <a:p>
            <a:endParaRPr lang="fi-FI" dirty="0">
              <a:solidFill>
                <a:srgbClr val="000000"/>
              </a:solidFill>
              <a:latin typeface="Segoe UI" panose="020B0502040204020203" pitchFamily="34" charset="0"/>
            </a:endParaRPr>
          </a:p>
        </p:txBody>
      </p:sp>
    </p:spTree>
    <p:extLst>
      <p:ext uri="{BB962C8B-B14F-4D97-AF65-F5344CB8AC3E}">
        <p14:creationId xmlns:p14="http://schemas.microsoft.com/office/powerpoint/2010/main" val="365248884"/>
      </p:ext>
    </p:extLst>
  </p:cSld>
  <p:clrMapOvr>
    <a:masterClrMapping/>
  </p:clrMapOvr>
</p:sld>
</file>

<file path=ppt/theme/theme1.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954341CEA4DCC04BB2EC306F0EE579BF" ma:contentTypeVersion="2" ma:contentTypeDescription="Luo uusi asiakirja." ma:contentTypeScope="" ma:versionID="d58cd7b140b1fdc59111b11d7ee95f6a">
  <xsd:schema xmlns:xsd="http://www.w3.org/2001/XMLSchema" xmlns:xs="http://www.w3.org/2001/XMLSchema" xmlns:p="http://schemas.microsoft.com/office/2006/metadata/properties" xmlns:ns2="afc6bf24-faf0-4274-9c47-e8133af4ac12" targetNamespace="http://schemas.microsoft.com/office/2006/metadata/properties" ma:root="true" ma:fieldsID="9f3233d2061a261c3ef67f07e80bf525" ns2:_="">
    <xsd:import namespace="afc6bf24-faf0-4274-9c47-e8133af4ac12"/>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c6bf24-faf0-4274-9c47-e8133af4ac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64C5E5F-BE04-4D8A-95C5-618B2C6195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c6bf24-faf0-4274-9c47-e8133af4ac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EF80A3-68D1-434B-BD62-7293C2E3A440}">
  <ds:schemaRefs>
    <ds:schemaRef ds:uri="http://schemas.microsoft.com/sharepoint/v3/contenttype/forms"/>
  </ds:schemaRefs>
</ds:datastoreItem>
</file>

<file path=customXml/itemProps3.xml><?xml version="1.0" encoding="utf-8"?>
<ds:datastoreItem xmlns:ds="http://schemas.openxmlformats.org/officeDocument/2006/customXml" ds:itemID="{57F69EA3-B3CF-4D80-8892-BCF0CDCF2628}">
  <ds:schemaRefs>
    <ds:schemaRef ds:uri="http://purl.org/dc/terms/"/>
    <ds:schemaRef ds:uri="http://purl.org/dc/dcmitype/"/>
    <ds:schemaRef ds:uri="http://purl.org/dc/elements/1.1/"/>
    <ds:schemaRef ds:uri="http://www.w3.org/XML/1998/namespace"/>
    <ds:schemaRef ds:uri="afc6bf24-faf0-4274-9c47-e8133af4ac12"/>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6290</TotalTime>
  <Words>1244</Words>
  <Application>Microsoft Office PowerPoint</Application>
  <PresentationFormat>Laajakuva</PresentationFormat>
  <Paragraphs>131</Paragraphs>
  <Slides>17</Slides>
  <Notes>2</Notes>
  <HiddenSlides>0</HiddenSlides>
  <MMClips>0</MMClips>
  <ScaleCrop>false</ScaleCrop>
  <HeadingPairs>
    <vt:vector size="6" baseType="variant">
      <vt:variant>
        <vt:lpstr>Käytetyt fontit</vt:lpstr>
      </vt:variant>
      <vt:variant>
        <vt:i4>8</vt:i4>
      </vt:variant>
      <vt:variant>
        <vt:lpstr>Teema</vt:lpstr>
      </vt:variant>
      <vt:variant>
        <vt:i4>4</vt:i4>
      </vt:variant>
      <vt:variant>
        <vt:lpstr>Dian otsikot</vt:lpstr>
      </vt:variant>
      <vt:variant>
        <vt:i4>17</vt:i4>
      </vt:variant>
    </vt:vector>
  </HeadingPairs>
  <TitlesOfParts>
    <vt:vector size="29" baseType="lpstr">
      <vt:lpstr>Arial</vt:lpstr>
      <vt:lpstr>Calibri</vt:lpstr>
      <vt:lpstr>DM Serif Display</vt:lpstr>
      <vt:lpstr>Segoe UI</vt:lpstr>
      <vt:lpstr>Source Sans Pro</vt:lpstr>
      <vt:lpstr>Tahoma</vt:lpstr>
      <vt:lpstr>Times</vt:lpstr>
      <vt:lpstr>Times New Roman</vt:lpstr>
      <vt:lpstr>Keltainen</vt:lpstr>
      <vt:lpstr>Turkoosi</vt:lpstr>
      <vt:lpstr>Syaani</vt:lpstr>
      <vt:lpstr>Vihreä</vt:lpstr>
      <vt:lpstr>JYK infotilaisuus</vt:lpstr>
      <vt:lpstr>Tilaisuuden kulku</vt:lpstr>
      <vt:lpstr>JYK koulutoiminta I vaihe 2023 ja II vaihe 2026</vt:lpstr>
      <vt:lpstr>1. vaihe: uudisrakennus, käyttöönotto kevät 2023</vt:lpstr>
      <vt:lpstr>2023 käyttöönottoaikataulu </vt:lpstr>
      <vt:lpstr>2023 käyttöönottoaikataulu </vt:lpstr>
      <vt:lpstr>2. vaihe, kokonaan valmis 1 / 2026 </vt:lpstr>
      <vt:lpstr>2. vaiheen aikataulu</vt:lpstr>
      <vt:lpstr>Piha-alueet 2026</vt:lpstr>
      <vt:lpstr>JYK ja urheilukentän toimintojen yhteensovitus</vt:lpstr>
      <vt:lpstr>Urheilukentän peruskorjaus syksy 2023 – kesä 2024, rakentamisen aikainen ympäristön turvallisuus</vt:lpstr>
      <vt:lpstr>JYK 2.vaihe rakentamisen aikainen ympäristön turvallisuus</vt:lpstr>
      <vt:lpstr>Toimintakulttuuri ja toiminnan kuvaus</vt:lpstr>
      <vt:lpstr>Kasvatus- ja opetustoiminnan tavoitteet</vt:lpstr>
      <vt:lpstr>PowerPoint-esitys</vt:lpstr>
      <vt:lpstr>JYK 2.vaihe ”MASTERPLAN”</vt:lpstr>
      <vt:lpstr>Kysy ja kommentoi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Roope Lehtoranta</dc:creator>
  <cp:lastModifiedBy>Lassila Maria</cp:lastModifiedBy>
  <cp:revision>31</cp:revision>
  <dcterms:created xsi:type="dcterms:W3CDTF">2019-12-31T08:08:24Z</dcterms:created>
  <dcterms:modified xsi:type="dcterms:W3CDTF">2023-02-03T07:37:11Z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0x010100954341CEA4DCC04BB2EC306F0EE579BF</vt:lpwstr>
  </property>
</Properties>
</file>