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 id="2147483666" r:id="rId2"/>
    <p:sldMasterId id="2147483648" r:id="rId3"/>
    <p:sldMasterId id="2147483671" r:id="rId4"/>
    <p:sldMasterId id="2147483667" r:id="rId5"/>
  </p:sldMasterIdLst>
  <p:notesMasterIdLst>
    <p:notesMasterId r:id="rId24"/>
  </p:notesMasterIdLst>
  <p:sldIdLst>
    <p:sldId id="274" r:id="rId6"/>
    <p:sldId id="258" r:id="rId7"/>
    <p:sldId id="367" r:id="rId8"/>
    <p:sldId id="260" r:id="rId9"/>
    <p:sldId id="261" r:id="rId10"/>
    <p:sldId id="262" r:id="rId11"/>
    <p:sldId id="264" r:id="rId12"/>
    <p:sldId id="263" r:id="rId13"/>
    <p:sldId id="265" r:id="rId14"/>
    <p:sldId id="266" r:id="rId15"/>
    <p:sldId id="267" r:id="rId16"/>
    <p:sldId id="268" r:id="rId17"/>
    <p:sldId id="269" r:id="rId18"/>
    <p:sldId id="270" r:id="rId19"/>
    <p:sldId id="271" r:id="rId20"/>
    <p:sldId id="366" r:id="rId21"/>
    <p:sldId id="272" r:id="rId22"/>
    <p:sldId id="273" r:id="rId23"/>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letusosa" id="{3C152154-1022-491A-9F68-7EABF614C600}">
          <p14:sldIdLst/>
        </p14:section>
        <p14:section name="Sisällysluettelon osa" id="{F9F500AF-A54A-4216-AEE5-4FC61ADD8134}">
          <p14:sldIdLst>
            <p14:sldId id="274"/>
          </p14:sldIdLst>
        </p14:section>
        <p14:section name="Osa 1" id="{BBAF9EBD-8DF7-49A3-81FC-39C90BF0D1B0}">
          <p14:sldIdLst>
            <p14:sldId id="258"/>
            <p14:sldId id="367"/>
            <p14:sldId id="260"/>
            <p14:sldId id="261"/>
            <p14:sldId id="262"/>
          </p14:sldIdLst>
        </p14:section>
        <p14:section name="Osa 2" id="{98FDAC2A-2B47-405E-87DE-AED429A36EE0}">
          <p14:sldIdLst>
            <p14:sldId id="264"/>
            <p14:sldId id="263"/>
            <p14:sldId id="265"/>
            <p14:sldId id="266"/>
          </p14:sldIdLst>
        </p14:section>
        <p14:section name="Osa 3" id="{842629C6-EC63-4707-9DC7-7F590C4033F2}">
          <p14:sldIdLst>
            <p14:sldId id="267"/>
            <p14:sldId id="268"/>
            <p14:sldId id="269"/>
          </p14:sldIdLst>
        </p14:section>
        <p14:section name="Osa 4" id="{214181F1-8884-4D2F-A42A-3CB486EEEC9D}">
          <p14:sldIdLst>
            <p14:sldId id="270"/>
            <p14:sldId id="271"/>
            <p14:sldId id="366"/>
            <p14:sldId id="272"/>
            <p14:sldId id="27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9BA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179716-A6D4-42E5-A407-644BF728C67C}" type="doc">
      <dgm:prSet loTypeId="urn:microsoft.com/office/officeart/2005/8/layout/pyramid1" loCatId="pyramid" qsTypeId="urn:microsoft.com/office/officeart/2005/8/quickstyle/simple1" qsCatId="simple" csTypeId="urn:microsoft.com/office/officeart/2005/8/colors/accent1_2" csCatId="accent1" phldr="1"/>
      <dgm:spPr/>
    </dgm:pt>
    <dgm:pt modelId="{66E189F4-BE91-40B1-AEBC-214006D914ED}">
      <dgm:prSet phldrT="[Teksti]" custT="1"/>
      <dgm:spPr>
        <a:solidFill>
          <a:srgbClr val="EEA3B6"/>
        </a:solidFill>
      </dgm:spPr>
      <dgm:t>
        <a:bodyPr/>
        <a:lstStyle/>
        <a:p>
          <a:endParaRPr lang="fi-FI" sz="1200" b="1" dirty="0"/>
        </a:p>
        <a:p>
          <a:endParaRPr lang="fi-FI" sz="1200" b="1" dirty="0"/>
        </a:p>
        <a:p>
          <a:endParaRPr lang="fi-FI" sz="1200" b="1" dirty="0"/>
        </a:p>
      </dgm:t>
    </dgm:pt>
    <dgm:pt modelId="{F4CFA4DE-A5F3-4D23-8E11-FA09D7E7EC24}" type="parTrans" cxnId="{5E34DBDA-CA89-45EC-A331-0602807D1B92}">
      <dgm:prSet/>
      <dgm:spPr/>
      <dgm:t>
        <a:bodyPr/>
        <a:lstStyle/>
        <a:p>
          <a:endParaRPr lang="fi-FI"/>
        </a:p>
      </dgm:t>
    </dgm:pt>
    <dgm:pt modelId="{F67CF5F1-7A1B-4978-AB0A-0E1E652BA094}" type="sibTrans" cxnId="{5E34DBDA-CA89-45EC-A331-0602807D1B92}">
      <dgm:prSet/>
      <dgm:spPr/>
      <dgm:t>
        <a:bodyPr/>
        <a:lstStyle/>
        <a:p>
          <a:endParaRPr lang="fi-FI"/>
        </a:p>
      </dgm:t>
    </dgm:pt>
    <dgm:pt modelId="{6FDF3812-FEAE-4DC3-AB92-83F971EF8C2B}">
      <dgm:prSet phldrT="[Teksti]" custT="1"/>
      <dgm:spPr>
        <a:solidFill>
          <a:srgbClr val="5DA4BA"/>
        </a:solidFill>
      </dgm:spPr>
      <dgm:t>
        <a:bodyPr/>
        <a:lstStyle/>
        <a:p>
          <a:endParaRPr lang="fi-FI" sz="1200" dirty="0"/>
        </a:p>
      </dgm:t>
    </dgm:pt>
    <dgm:pt modelId="{48FB990C-7E93-4BC5-B031-F98932429702}" type="parTrans" cxnId="{1F394D46-AB28-454A-9E11-C52A65AA68FC}">
      <dgm:prSet/>
      <dgm:spPr/>
      <dgm:t>
        <a:bodyPr/>
        <a:lstStyle/>
        <a:p>
          <a:endParaRPr lang="fi-FI"/>
        </a:p>
      </dgm:t>
    </dgm:pt>
    <dgm:pt modelId="{DE9B816A-9B04-4B0D-8E63-92C55B87153F}" type="sibTrans" cxnId="{1F394D46-AB28-454A-9E11-C52A65AA68FC}">
      <dgm:prSet/>
      <dgm:spPr/>
      <dgm:t>
        <a:bodyPr/>
        <a:lstStyle/>
        <a:p>
          <a:endParaRPr lang="fi-FI"/>
        </a:p>
      </dgm:t>
    </dgm:pt>
    <dgm:pt modelId="{B33DB822-5770-497C-9374-A80EDCB17255}">
      <dgm:prSet phldrT="[Teksti]" custT="1"/>
      <dgm:spPr>
        <a:solidFill>
          <a:srgbClr val="7ABCB4"/>
        </a:solidFill>
      </dgm:spPr>
      <dgm:t>
        <a:bodyPr/>
        <a:lstStyle/>
        <a:p>
          <a:endParaRPr lang="fi-FI" sz="1200" dirty="0"/>
        </a:p>
      </dgm:t>
    </dgm:pt>
    <dgm:pt modelId="{1A6D1F7A-E847-46A7-8C68-79A84FFB62A1}" type="parTrans" cxnId="{2EAFB472-40C3-4397-A768-6C394A9B0AC4}">
      <dgm:prSet/>
      <dgm:spPr/>
      <dgm:t>
        <a:bodyPr/>
        <a:lstStyle/>
        <a:p>
          <a:endParaRPr lang="fi-FI"/>
        </a:p>
      </dgm:t>
    </dgm:pt>
    <dgm:pt modelId="{D2BBA993-F580-4C6D-8846-21440D5C925A}" type="sibTrans" cxnId="{2EAFB472-40C3-4397-A768-6C394A9B0AC4}">
      <dgm:prSet/>
      <dgm:spPr/>
      <dgm:t>
        <a:bodyPr/>
        <a:lstStyle/>
        <a:p>
          <a:endParaRPr lang="fi-FI"/>
        </a:p>
      </dgm:t>
    </dgm:pt>
    <dgm:pt modelId="{BEEBAEB4-F275-4149-83C0-8D47B9F54D78}" type="pres">
      <dgm:prSet presAssocID="{92179716-A6D4-42E5-A407-644BF728C67C}" presName="Name0" presStyleCnt="0">
        <dgm:presLayoutVars>
          <dgm:dir/>
          <dgm:animLvl val="lvl"/>
          <dgm:resizeHandles val="exact"/>
        </dgm:presLayoutVars>
      </dgm:prSet>
      <dgm:spPr/>
    </dgm:pt>
    <dgm:pt modelId="{D079A4A9-FA62-4641-BB8B-EF333CC7B43E}" type="pres">
      <dgm:prSet presAssocID="{66E189F4-BE91-40B1-AEBC-214006D914ED}" presName="Name8" presStyleCnt="0"/>
      <dgm:spPr/>
    </dgm:pt>
    <dgm:pt modelId="{0C9B8492-3509-4AD7-A3F5-A81BDDB7E3DF}" type="pres">
      <dgm:prSet presAssocID="{66E189F4-BE91-40B1-AEBC-214006D914ED}" presName="level" presStyleLbl="node1" presStyleIdx="0" presStyleCnt="3">
        <dgm:presLayoutVars>
          <dgm:chMax val="1"/>
          <dgm:bulletEnabled val="1"/>
        </dgm:presLayoutVars>
      </dgm:prSet>
      <dgm:spPr/>
    </dgm:pt>
    <dgm:pt modelId="{2E746EC8-5134-45D6-8143-FC0A758CD2E9}" type="pres">
      <dgm:prSet presAssocID="{66E189F4-BE91-40B1-AEBC-214006D914ED}" presName="levelTx" presStyleLbl="revTx" presStyleIdx="0" presStyleCnt="0">
        <dgm:presLayoutVars>
          <dgm:chMax val="1"/>
          <dgm:bulletEnabled val="1"/>
        </dgm:presLayoutVars>
      </dgm:prSet>
      <dgm:spPr/>
    </dgm:pt>
    <dgm:pt modelId="{76235625-74F4-4ACB-9556-BE2CC12E9454}" type="pres">
      <dgm:prSet presAssocID="{6FDF3812-FEAE-4DC3-AB92-83F971EF8C2B}" presName="Name8" presStyleCnt="0"/>
      <dgm:spPr/>
    </dgm:pt>
    <dgm:pt modelId="{C621A4EA-A1FC-46B4-A340-6244C1C812E1}" type="pres">
      <dgm:prSet presAssocID="{6FDF3812-FEAE-4DC3-AB92-83F971EF8C2B}" presName="level" presStyleLbl="node1" presStyleIdx="1" presStyleCnt="3">
        <dgm:presLayoutVars>
          <dgm:chMax val="1"/>
          <dgm:bulletEnabled val="1"/>
        </dgm:presLayoutVars>
      </dgm:prSet>
      <dgm:spPr/>
    </dgm:pt>
    <dgm:pt modelId="{38C1ACFB-6E08-4DA6-9343-585351B7F2F8}" type="pres">
      <dgm:prSet presAssocID="{6FDF3812-FEAE-4DC3-AB92-83F971EF8C2B}" presName="levelTx" presStyleLbl="revTx" presStyleIdx="0" presStyleCnt="0">
        <dgm:presLayoutVars>
          <dgm:chMax val="1"/>
          <dgm:bulletEnabled val="1"/>
        </dgm:presLayoutVars>
      </dgm:prSet>
      <dgm:spPr/>
    </dgm:pt>
    <dgm:pt modelId="{4D2C8537-B2DE-46CC-86FA-6A82B4E05A8F}" type="pres">
      <dgm:prSet presAssocID="{B33DB822-5770-497C-9374-A80EDCB17255}" presName="Name8" presStyleCnt="0"/>
      <dgm:spPr/>
    </dgm:pt>
    <dgm:pt modelId="{072AD82E-8CBC-4B75-A863-C3D29412C4E0}" type="pres">
      <dgm:prSet presAssocID="{B33DB822-5770-497C-9374-A80EDCB17255}" presName="level" presStyleLbl="node1" presStyleIdx="2" presStyleCnt="3">
        <dgm:presLayoutVars>
          <dgm:chMax val="1"/>
          <dgm:bulletEnabled val="1"/>
        </dgm:presLayoutVars>
      </dgm:prSet>
      <dgm:spPr/>
    </dgm:pt>
    <dgm:pt modelId="{4ACD8CFF-800F-4530-B3D8-4E7402489357}" type="pres">
      <dgm:prSet presAssocID="{B33DB822-5770-497C-9374-A80EDCB17255}" presName="levelTx" presStyleLbl="revTx" presStyleIdx="0" presStyleCnt="0">
        <dgm:presLayoutVars>
          <dgm:chMax val="1"/>
          <dgm:bulletEnabled val="1"/>
        </dgm:presLayoutVars>
      </dgm:prSet>
      <dgm:spPr/>
    </dgm:pt>
  </dgm:ptLst>
  <dgm:cxnLst>
    <dgm:cxn modelId="{D5431B0A-2617-459C-B939-03257886C1D6}" type="presOf" srcId="{92179716-A6D4-42E5-A407-644BF728C67C}" destId="{BEEBAEB4-F275-4149-83C0-8D47B9F54D78}" srcOrd="0" destOrd="0" presId="urn:microsoft.com/office/officeart/2005/8/layout/pyramid1"/>
    <dgm:cxn modelId="{04927916-CF19-40D5-A326-F9E09873B965}" type="presOf" srcId="{6FDF3812-FEAE-4DC3-AB92-83F971EF8C2B}" destId="{C621A4EA-A1FC-46B4-A340-6244C1C812E1}" srcOrd="0" destOrd="0" presId="urn:microsoft.com/office/officeart/2005/8/layout/pyramid1"/>
    <dgm:cxn modelId="{D372C917-F17E-4243-B719-F814055EE2B6}" type="presOf" srcId="{B33DB822-5770-497C-9374-A80EDCB17255}" destId="{4ACD8CFF-800F-4530-B3D8-4E7402489357}" srcOrd="1" destOrd="0" presId="urn:microsoft.com/office/officeart/2005/8/layout/pyramid1"/>
    <dgm:cxn modelId="{1F394D46-AB28-454A-9E11-C52A65AA68FC}" srcId="{92179716-A6D4-42E5-A407-644BF728C67C}" destId="{6FDF3812-FEAE-4DC3-AB92-83F971EF8C2B}" srcOrd="1" destOrd="0" parTransId="{48FB990C-7E93-4BC5-B031-F98932429702}" sibTransId="{DE9B816A-9B04-4B0D-8E63-92C55B87153F}"/>
    <dgm:cxn modelId="{F7D1CF4C-0A11-4E76-B82A-CE419F611412}" type="presOf" srcId="{66E189F4-BE91-40B1-AEBC-214006D914ED}" destId="{0C9B8492-3509-4AD7-A3F5-A81BDDB7E3DF}" srcOrd="0" destOrd="0" presId="urn:microsoft.com/office/officeart/2005/8/layout/pyramid1"/>
    <dgm:cxn modelId="{2EAFB472-40C3-4397-A768-6C394A9B0AC4}" srcId="{92179716-A6D4-42E5-A407-644BF728C67C}" destId="{B33DB822-5770-497C-9374-A80EDCB17255}" srcOrd="2" destOrd="0" parTransId="{1A6D1F7A-E847-46A7-8C68-79A84FFB62A1}" sibTransId="{D2BBA993-F580-4C6D-8846-21440D5C925A}"/>
    <dgm:cxn modelId="{6C4BE280-1A35-40B3-8459-7F051C08EE73}" type="presOf" srcId="{B33DB822-5770-497C-9374-A80EDCB17255}" destId="{072AD82E-8CBC-4B75-A863-C3D29412C4E0}" srcOrd="0" destOrd="0" presId="urn:microsoft.com/office/officeart/2005/8/layout/pyramid1"/>
    <dgm:cxn modelId="{58ECFA86-3C62-4092-A79D-9E43A9AE0911}" type="presOf" srcId="{66E189F4-BE91-40B1-AEBC-214006D914ED}" destId="{2E746EC8-5134-45D6-8143-FC0A758CD2E9}" srcOrd="1" destOrd="0" presId="urn:microsoft.com/office/officeart/2005/8/layout/pyramid1"/>
    <dgm:cxn modelId="{FFEAE7C7-BD7F-48F2-B4CF-C7D7FBE0818B}" type="presOf" srcId="{6FDF3812-FEAE-4DC3-AB92-83F971EF8C2B}" destId="{38C1ACFB-6E08-4DA6-9343-585351B7F2F8}" srcOrd="1" destOrd="0" presId="urn:microsoft.com/office/officeart/2005/8/layout/pyramid1"/>
    <dgm:cxn modelId="{5E34DBDA-CA89-45EC-A331-0602807D1B92}" srcId="{92179716-A6D4-42E5-A407-644BF728C67C}" destId="{66E189F4-BE91-40B1-AEBC-214006D914ED}" srcOrd="0" destOrd="0" parTransId="{F4CFA4DE-A5F3-4D23-8E11-FA09D7E7EC24}" sibTransId="{F67CF5F1-7A1B-4978-AB0A-0E1E652BA094}"/>
    <dgm:cxn modelId="{1BE63895-03F6-4DC4-B13C-6E4C03D415B3}" type="presParOf" srcId="{BEEBAEB4-F275-4149-83C0-8D47B9F54D78}" destId="{D079A4A9-FA62-4641-BB8B-EF333CC7B43E}" srcOrd="0" destOrd="0" presId="urn:microsoft.com/office/officeart/2005/8/layout/pyramid1"/>
    <dgm:cxn modelId="{86F50FFD-EA5F-4ADC-BED4-5F3393B481D9}" type="presParOf" srcId="{D079A4A9-FA62-4641-BB8B-EF333CC7B43E}" destId="{0C9B8492-3509-4AD7-A3F5-A81BDDB7E3DF}" srcOrd="0" destOrd="0" presId="urn:microsoft.com/office/officeart/2005/8/layout/pyramid1"/>
    <dgm:cxn modelId="{0CFC1BCC-5F32-4912-B51B-4CC5BA269C9D}" type="presParOf" srcId="{D079A4A9-FA62-4641-BB8B-EF333CC7B43E}" destId="{2E746EC8-5134-45D6-8143-FC0A758CD2E9}" srcOrd="1" destOrd="0" presId="urn:microsoft.com/office/officeart/2005/8/layout/pyramid1"/>
    <dgm:cxn modelId="{CF00CDF7-7264-4C39-A949-71D56712C643}" type="presParOf" srcId="{BEEBAEB4-F275-4149-83C0-8D47B9F54D78}" destId="{76235625-74F4-4ACB-9556-BE2CC12E9454}" srcOrd="1" destOrd="0" presId="urn:microsoft.com/office/officeart/2005/8/layout/pyramid1"/>
    <dgm:cxn modelId="{B220F8DB-BA12-4B6C-A729-84F8DDDB4AE0}" type="presParOf" srcId="{76235625-74F4-4ACB-9556-BE2CC12E9454}" destId="{C621A4EA-A1FC-46B4-A340-6244C1C812E1}" srcOrd="0" destOrd="0" presId="urn:microsoft.com/office/officeart/2005/8/layout/pyramid1"/>
    <dgm:cxn modelId="{D96DA167-9331-4427-BDB2-9D70303BA2F8}" type="presParOf" srcId="{76235625-74F4-4ACB-9556-BE2CC12E9454}" destId="{38C1ACFB-6E08-4DA6-9343-585351B7F2F8}" srcOrd="1" destOrd="0" presId="urn:microsoft.com/office/officeart/2005/8/layout/pyramid1"/>
    <dgm:cxn modelId="{1553526C-C89C-4FDC-9A54-CEC3B8CC1448}" type="presParOf" srcId="{BEEBAEB4-F275-4149-83C0-8D47B9F54D78}" destId="{4D2C8537-B2DE-46CC-86FA-6A82B4E05A8F}" srcOrd="2" destOrd="0" presId="urn:microsoft.com/office/officeart/2005/8/layout/pyramid1"/>
    <dgm:cxn modelId="{05D1B7F8-9726-4762-A85F-1AB71F820E1E}" type="presParOf" srcId="{4D2C8537-B2DE-46CC-86FA-6A82B4E05A8F}" destId="{072AD82E-8CBC-4B75-A863-C3D29412C4E0}" srcOrd="0" destOrd="0" presId="urn:microsoft.com/office/officeart/2005/8/layout/pyramid1"/>
    <dgm:cxn modelId="{6780E1C3-E555-4B9C-802A-12EE2AEFC0DC}" type="presParOf" srcId="{4D2C8537-B2DE-46CC-86FA-6A82B4E05A8F}" destId="{4ACD8CFF-800F-4530-B3D8-4E7402489357}"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179716-A6D4-42E5-A407-644BF728C67C}" type="doc">
      <dgm:prSet loTypeId="urn:microsoft.com/office/officeart/2005/8/layout/pyramid1" loCatId="pyramid" qsTypeId="urn:microsoft.com/office/officeart/2005/8/quickstyle/simple1" qsCatId="simple" csTypeId="urn:microsoft.com/office/officeart/2005/8/colors/accent1_2" csCatId="accent1" phldr="1"/>
      <dgm:spPr/>
    </dgm:pt>
    <dgm:pt modelId="{66E189F4-BE91-40B1-AEBC-214006D914ED}">
      <dgm:prSet phldrT="[Teksti]" custT="1"/>
      <dgm:spPr>
        <a:solidFill>
          <a:srgbClr val="EEA3B6"/>
        </a:solidFill>
      </dgm:spPr>
      <dgm:t>
        <a:bodyPr/>
        <a:lstStyle/>
        <a:p>
          <a:endParaRPr lang="fi-FI" sz="1200" b="1" dirty="0"/>
        </a:p>
        <a:p>
          <a:endParaRPr lang="fi-FI" sz="1200" b="1" dirty="0"/>
        </a:p>
        <a:p>
          <a:endParaRPr lang="fi-FI" sz="1200" b="0" dirty="0">
            <a:latin typeface="+mj-lt"/>
          </a:endParaRPr>
        </a:p>
        <a:p>
          <a:r>
            <a:rPr lang="fi-FI" sz="1200" b="1" dirty="0">
              <a:latin typeface="+mj-lt"/>
            </a:rPr>
            <a:t>ERITYINEN TUKI  </a:t>
          </a:r>
          <a:br>
            <a:rPr lang="fi-FI" sz="1200" b="1" dirty="0">
              <a:latin typeface="+mj-lt"/>
            </a:rPr>
          </a:br>
          <a:r>
            <a:rPr lang="fi-FI" sz="1200" dirty="0">
              <a:latin typeface="+mj-lt"/>
            </a:rPr>
            <a:t>HOJKS</a:t>
          </a:r>
        </a:p>
      </dgm:t>
    </dgm:pt>
    <dgm:pt modelId="{F4CFA4DE-A5F3-4D23-8E11-FA09D7E7EC24}" type="parTrans" cxnId="{5E34DBDA-CA89-45EC-A331-0602807D1B92}">
      <dgm:prSet/>
      <dgm:spPr/>
      <dgm:t>
        <a:bodyPr/>
        <a:lstStyle/>
        <a:p>
          <a:endParaRPr lang="fi-FI"/>
        </a:p>
      </dgm:t>
    </dgm:pt>
    <dgm:pt modelId="{F67CF5F1-7A1B-4978-AB0A-0E1E652BA094}" type="sibTrans" cxnId="{5E34DBDA-CA89-45EC-A331-0602807D1B92}">
      <dgm:prSet/>
      <dgm:spPr/>
      <dgm:t>
        <a:bodyPr/>
        <a:lstStyle/>
        <a:p>
          <a:endParaRPr lang="fi-FI"/>
        </a:p>
      </dgm:t>
    </dgm:pt>
    <dgm:pt modelId="{6FDF3812-FEAE-4DC3-AB92-83F971EF8C2B}">
      <dgm:prSet phldrT="[Teksti]" custT="1"/>
      <dgm:spPr>
        <a:solidFill>
          <a:srgbClr val="5DA4BA"/>
        </a:solidFill>
      </dgm:spPr>
      <dgm:t>
        <a:bodyPr/>
        <a:lstStyle/>
        <a:p>
          <a:r>
            <a:rPr lang="fi-FI" sz="1200" b="1" dirty="0">
              <a:latin typeface="+mj-lt"/>
            </a:rPr>
            <a:t>TEHOSTETTU TUKI</a:t>
          </a:r>
        </a:p>
        <a:p>
          <a:r>
            <a:rPr lang="fi-FI" sz="1200" dirty="0">
              <a:latin typeface="+mj-lt"/>
            </a:rPr>
            <a:t>oppimissuunnitelma</a:t>
          </a:r>
        </a:p>
      </dgm:t>
    </dgm:pt>
    <dgm:pt modelId="{48FB990C-7E93-4BC5-B031-F98932429702}" type="parTrans" cxnId="{1F394D46-AB28-454A-9E11-C52A65AA68FC}">
      <dgm:prSet/>
      <dgm:spPr/>
      <dgm:t>
        <a:bodyPr/>
        <a:lstStyle/>
        <a:p>
          <a:endParaRPr lang="fi-FI"/>
        </a:p>
      </dgm:t>
    </dgm:pt>
    <dgm:pt modelId="{DE9B816A-9B04-4B0D-8E63-92C55B87153F}" type="sibTrans" cxnId="{1F394D46-AB28-454A-9E11-C52A65AA68FC}">
      <dgm:prSet/>
      <dgm:spPr/>
      <dgm:t>
        <a:bodyPr/>
        <a:lstStyle/>
        <a:p>
          <a:endParaRPr lang="fi-FI"/>
        </a:p>
      </dgm:t>
    </dgm:pt>
    <dgm:pt modelId="{B33DB822-5770-497C-9374-A80EDCB17255}">
      <dgm:prSet phldrT="[Teksti]" custT="1"/>
      <dgm:spPr>
        <a:solidFill>
          <a:srgbClr val="7ABCB4"/>
        </a:solidFill>
      </dgm:spPr>
      <dgm:t>
        <a:bodyPr/>
        <a:lstStyle/>
        <a:p>
          <a:r>
            <a:rPr lang="fi-FI" sz="1200" b="1" dirty="0">
              <a:latin typeface="+mj-lt"/>
            </a:rPr>
            <a:t>YLEINEN TUKI </a:t>
          </a:r>
          <a:endParaRPr lang="fi-FI" sz="1200" dirty="0">
            <a:latin typeface="+mj-lt"/>
          </a:endParaRPr>
        </a:p>
      </dgm:t>
    </dgm:pt>
    <dgm:pt modelId="{1A6D1F7A-E847-46A7-8C68-79A84FFB62A1}" type="parTrans" cxnId="{2EAFB472-40C3-4397-A768-6C394A9B0AC4}">
      <dgm:prSet/>
      <dgm:spPr/>
      <dgm:t>
        <a:bodyPr/>
        <a:lstStyle/>
        <a:p>
          <a:endParaRPr lang="fi-FI"/>
        </a:p>
      </dgm:t>
    </dgm:pt>
    <dgm:pt modelId="{D2BBA993-F580-4C6D-8846-21440D5C925A}" type="sibTrans" cxnId="{2EAFB472-40C3-4397-A768-6C394A9B0AC4}">
      <dgm:prSet/>
      <dgm:spPr/>
      <dgm:t>
        <a:bodyPr/>
        <a:lstStyle/>
        <a:p>
          <a:endParaRPr lang="fi-FI"/>
        </a:p>
      </dgm:t>
    </dgm:pt>
    <dgm:pt modelId="{BEEBAEB4-F275-4149-83C0-8D47B9F54D78}" type="pres">
      <dgm:prSet presAssocID="{92179716-A6D4-42E5-A407-644BF728C67C}" presName="Name0" presStyleCnt="0">
        <dgm:presLayoutVars>
          <dgm:dir/>
          <dgm:animLvl val="lvl"/>
          <dgm:resizeHandles val="exact"/>
        </dgm:presLayoutVars>
      </dgm:prSet>
      <dgm:spPr/>
    </dgm:pt>
    <dgm:pt modelId="{D079A4A9-FA62-4641-BB8B-EF333CC7B43E}" type="pres">
      <dgm:prSet presAssocID="{66E189F4-BE91-40B1-AEBC-214006D914ED}" presName="Name8" presStyleCnt="0"/>
      <dgm:spPr/>
    </dgm:pt>
    <dgm:pt modelId="{0C9B8492-3509-4AD7-A3F5-A81BDDB7E3DF}" type="pres">
      <dgm:prSet presAssocID="{66E189F4-BE91-40B1-AEBC-214006D914ED}" presName="level" presStyleLbl="node1" presStyleIdx="0" presStyleCnt="3">
        <dgm:presLayoutVars>
          <dgm:chMax val="1"/>
          <dgm:bulletEnabled val="1"/>
        </dgm:presLayoutVars>
      </dgm:prSet>
      <dgm:spPr/>
    </dgm:pt>
    <dgm:pt modelId="{2E746EC8-5134-45D6-8143-FC0A758CD2E9}" type="pres">
      <dgm:prSet presAssocID="{66E189F4-BE91-40B1-AEBC-214006D914ED}" presName="levelTx" presStyleLbl="revTx" presStyleIdx="0" presStyleCnt="0">
        <dgm:presLayoutVars>
          <dgm:chMax val="1"/>
          <dgm:bulletEnabled val="1"/>
        </dgm:presLayoutVars>
      </dgm:prSet>
      <dgm:spPr/>
    </dgm:pt>
    <dgm:pt modelId="{76235625-74F4-4ACB-9556-BE2CC12E9454}" type="pres">
      <dgm:prSet presAssocID="{6FDF3812-FEAE-4DC3-AB92-83F971EF8C2B}" presName="Name8" presStyleCnt="0"/>
      <dgm:spPr/>
    </dgm:pt>
    <dgm:pt modelId="{C621A4EA-A1FC-46B4-A340-6244C1C812E1}" type="pres">
      <dgm:prSet presAssocID="{6FDF3812-FEAE-4DC3-AB92-83F971EF8C2B}" presName="level" presStyleLbl="node1" presStyleIdx="1" presStyleCnt="3">
        <dgm:presLayoutVars>
          <dgm:chMax val="1"/>
          <dgm:bulletEnabled val="1"/>
        </dgm:presLayoutVars>
      </dgm:prSet>
      <dgm:spPr/>
    </dgm:pt>
    <dgm:pt modelId="{38C1ACFB-6E08-4DA6-9343-585351B7F2F8}" type="pres">
      <dgm:prSet presAssocID="{6FDF3812-FEAE-4DC3-AB92-83F971EF8C2B}" presName="levelTx" presStyleLbl="revTx" presStyleIdx="0" presStyleCnt="0">
        <dgm:presLayoutVars>
          <dgm:chMax val="1"/>
          <dgm:bulletEnabled val="1"/>
        </dgm:presLayoutVars>
      </dgm:prSet>
      <dgm:spPr/>
    </dgm:pt>
    <dgm:pt modelId="{4D2C8537-B2DE-46CC-86FA-6A82B4E05A8F}" type="pres">
      <dgm:prSet presAssocID="{B33DB822-5770-497C-9374-A80EDCB17255}" presName="Name8" presStyleCnt="0"/>
      <dgm:spPr/>
    </dgm:pt>
    <dgm:pt modelId="{072AD82E-8CBC-4B75-A863-C3D29412C4E0}" type="pres">
      <dgm:prSet presAssocID="{B33DB822-5770-497C-9374-A80EDCB17255}" presName="level" presStyleLbl="node1" presStyleIdx="2" presStyleCnt="3">
        <dgm:presLayoutVars>
          <dgm:chMax val="1"/>
          <dgm:bulletEnabled val="1"/>
        </dgm:presLayoutVars>
      </dgm:prSet>
      <dgm:spPr/>
    </dgm:pt>
    <dgm:pt modelId="{4ACD8CFF-800F-4530-B3D8-4E7402489357}" type="pres">
      <dgm:prSet presAssocID="{B33DB822-5770-497C-9374-A80EDCB17255}" presName="levelTx" presStyleLbl="revTx" presStyleIdx="0" presStyleCnt="0">
        <dgm:presLayoutVars>
          <dgm:chMax val="1"/>
          <dgm:bulletEnabled val="1"/>
        </dgm:presLayoutVars>
      </dgm:prSet>
      <dgm:spPr/>
    </dgm:pt>
  </dgm:ptLst>
  <dgm:cxnLst>
    <dgm:cxn modelId="{D5431B0A-2617-459C-B939-03257886C1D6}" type="presOf" srcId="{92179716-A6D4-42E5-A407-644BF728C67C}" destId="{BEEBAEB4-F275-4149-83C0-8D47B9F54D78}" srcOrd="0" destOrd="0" presId="urn:microsoft.com/office/officeart/2005/8/layout/pyramid1"/>
    <dgm:cxn modelId="{04927916-CF19-40D5-A326-F9E09873B965}" type="presOf" srcId="{6FDF3812-FEAE-4DC3-AB92-83F971EF8C2B}" destId="{C621A4EA-A1FC-46B4-A340-6244C1C812E1}" srcOrd="0" destOrd="0" presId="urn:microsoft.com/office/officeart/2005/8/layout/pyramid1"/>
    <dgm:cxn modelId="{D372C917-F17E-4243-B719-F814055EE2B6}" type="presOf" srcId="{B33DB822-5770-497C-9374-A80EDCB17255}" destId="{4ACD8CFF-800F-4530-B3D8-4E7402489357}" srcOrd="1" destOrd="0" presId="urn:microsoft.com/office/officeart/2005/8/layout/pyramid1"/>
    <dgm:cxn modelId="{1F394D46-AB28-454A-9E11-C52A65AA68FC}" srcId="{92179716-A6D4-42E5-A407-644BF728C67C}" destId="{6FDF3812-FEAE-4DC3-AB92-83F971EF8C2B}" srcOrd="1" destOrd="0" parTransId="{48FB990C-7E93-4BC5-B031-F98932429702}" sibTransId="{DE9B816A-9B04-4B0D-8E63-92C55B87153F}"/>
    <dgm:cxn modelId="{F7D1CF4C-0A11-4E76-B82A-CE419F611412}" type="presOf" srcId="{66E189F4-BE91-40B1-AEBC-214006D914ED}" destId="{0C9B8492-3509-4AD7-A3F5-A81BDDB7E3DF}" srcOrd="0" destOrd="0" presId="urn:microsoft.com/office/officeart/2005/8/layout/pyramid1"/>
    <dgm:cxn modelId="{2EAFB472-40C3-4397-A768-6C394A9B0AC4}" srcId="{92179716-A6D4-42E5-A407-644BF728C67C}" destId="{B33DB822-5770-497C-9374-A80EDCB17255}" srcOrd="2" destOrd="0" parTransId="{1A6D1F7A-E847-46A7-8C68-79A84FFB62A1}" sibTransId="{D2BBA993-F580-4C6D-8846-21440D5C925A}"/>
    <dgm:cxn modelId="{6C4BE280-1A35-40B3-8459-7F051C08EE73}" type="presOf" srcId="{B33DB822-5770-497C-9374-A80EDCB17255}" destId="{072AD82E-8CBC-4B75-A863-C3D29412C4E0}" srcOrd="0" destOrd="0" presId="urn:microsoft.com/office/officeart/2005/8/layout/pyramid1"/>
    <dgm:cxn modelId="{58ECFA86-3C62-4092-A79D-9E43A9AE0911}" type="presOf" srcId="{66E189F4-BE91-40B1-AEBC-214006D914ED}" destId="{2E746EC8-5134-45D6-8143-FC0A758CD2E9}" srcOrd="1" destOrd="0" presId="urn:microsoft.com/office/officeart/2005/8/layout/pyramid1"/>
    <dgm:cxn modelId="{FFEAE7C7-BD7F-48F2-B4CF-C7D7FBE0818B}" type="presOf" srcId="{6FDF3812-FEAE-4DC3-AB92-83F971EF8C2B}" destId="{38C1ACFB-6E08-4DA6-9343-585351B7F2F8}" srcOrd="1" destOrd="0" presId="urn:microsoft.com/office/officeart/2005/8/layout/pyramid1"/>
    <dgm:cxn modelId="{5E34DBDA-CA89-45EC-A331-0602807D1B92}" srcId="{92179716-A6D4-42E5-A407-644BF728C67C}" destId="{66E189F4-BE91-40B1-AEBC-214006D914ED}" srcOrd="0" destOrd="0" parTransId="{F4CFA4DE-A5F3-4D23-8E11-FA09D7E7EC24}" sibTransId="{F67CF5F1-7A1B-4978-AB0A-0E1E652BA094}"/>
    <dgm:cxn modelId="{1BE63895-03F6-4DC4-B13C-6E4C03D415B3}" type="presParOf" srcId="{BEEBAEB4-F275-4149-83C0-8D47B9F54D78}" destId="{D079A4A9-FA62-4641-BB8B-EF333CC7B43E}" srcOrd="0" destOrd="0" presId="urn:microsoft.com/office/officeart/2005/8/layout/pyramid1"/>
    <dgm:cxn modelId="{86F50FFD-EA5F-4ADC-BED4-5F3393B481D9}" type="presParOf" srcId="{D079A4A9-FA62-4641-BB8B-EF333CC7B43E}" destId="{0C9B8492-3509-4AD7-A3F5-A81BDDB7E3DF}" srcOrd="0" destOrd="0" presId="urn:microsoft.com/office/officeart/2005/8/layout/pyramid1"/>
    <dgm:cxn modelId="{0CFC1BCC-5F32-4912-B51B-4CC5BA269C9D}" type="presParOf" srcId="{D079A4A9-FA62-4641-BB8B-EF333CC7B43E}" destId="{2E746EC8-5134-45D6-8143-FC0A758CD2E9}" srcOrd="1" destOrd="0" presId="urn:microsoft.com/office/officeart/2005/8/layout/pyramid1"/>
    <dgm:cxn modelId="{CF00CDF7-7264-4C39-A949-71D56712C643}" type="presParOf" srcId="{BEEBAEB4-F275-4149-83C0-8D47B9F54D78}" destId="{76235625-74F4-4ACB-9556-BE2CC12E9454}" srcOrd="1" destOrd="0" presId="urn:microsoft.com/office/officeart/2005/8/layout/pyramid1"/>
    <dgm:cxn modelId="{B220F8DB-BA12-4B6C-A729-84F8DDDB4AE0}" type="presParOf" srcId="{76235625-74F4-4ACB-9556-BE2CC12E9454}" destId="{C621A4EA-A1FC-46B4-A340-6244C1C812E1}" srcOrd="0" destOrd="0" presId="urn:microsoft.com/office/officeart/2005/8/layout/pyramid1"/>
    <dgm:cxn modelId="{D96DA167-9331-4427-BDB2-9D70303BA2F8}" type="presParOf" srcId="{76235625-74F4-4ACB-9556-BE2CC12E9454}" destId="{38C1ACFB-6E08-4DA6-9343-585351B7F2F8}" srcOrd="1" destOrd="0" presId="urn:microsoft.com/office/officeart/2005/8/layout/pyramid1"/>
    <dgm:cxn modelId="{1553526C-C89C-4FDC-9A54-CEC3B8CC1448}" type="presParOf" srcId="{BEEBAEB4-F275-4149-83C0-8D47B9F54D78}" destId="{4D2C8537-B2DE-46CC-86FA-6A82B4E05A8F}" srcOrd="2" destOrd="0" presId="urn:microsoft.com/office/officeart/2005/8/layout/pyramid1"/>
    <dgm:cxn modelId="{05D1B7F8-9726-4762-A85F-1AB71F820E1E}" type="presParOf" srcId="{4D2C8537-B2DE-46CC-86FA-6A82B4E05A8F}" destId="{072AD82E-8CBC-4B75-A863-C3D29412C4E0}" srcOrd="0" destOrd="0" presId="urn:microsoft.com/office/officeart/2005/8/layout/pyramid1"/>
    <dgm:cxn modelId="{6780E1C3-E555-4B9C-802A-12EE2AEFC0DC}" type="presParOf" srcId="{4D2C8537-B2DE-46CC-86FA-6A82B4E05A8F}" destId="{4ACD8CFF-800F-4530-B3D8-4E7402489357}" srcOrd="1" destOrd="0" presId="urn:microsoft.com/office/officeart/2005/8/layout/pyramid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2179716-A6D4-42E5-A407-644BF728C67C}" type="doc">
      <dgm:prSet loTypeId="urn:microsoft.com/office/officeart/2005/8/layout/pyramid1" loCatId="pyramid" qsTypeId="urn:microsoft.com/office/officeart/2005/8/quickstyle/simple1" qsCatId="simple" csTypeId="urn:microsoft.com/office/officeart/2005/8/colors/accent1_2" csCatId="accent1" phldr="1"/>
      <dgm:spPr/>
    </dgm:pt>
    <dgm:pt modelId="{66E189F4-BE91-40B1-AEBC-214006D914ED}">
      <dgm:prSet phldrT="[Teksti]" custT="1"/>
      <dgm:spPr>
        <a:solidFill>
          <a:srgbClr val="EEA3B6"/>
        </a:solidFill>
      </dgm:spPr>
      <dgm:t>
        <a:bodyPr/>
        <a:lstStyle/>
        <a:p>
          <a:endParaRPr lang="fi-FI" sz="1200" b="1" dirty="0"/>
        </a:p>
        <a:p>
          <a:endParaRPr lang="fi-FI" sz="1200" b="1" dirty="0"/>
        </a:p>
        <a:p>
          <a:endParaRPr lang="fi-FI" sz="1200" b="1" dirty="0"/>
        </a:p>
        <a:p>
          <a:r>
            <a:rPr lang="fi-FI" sz="1200" b="1" dirty="0"/>
            <a:t>ERITYINEN TUKI  </a:t>
          </a:r>
          <a:br>
            <a:rPr lang="fi-FI" sz="1200" b="1" dirty="0"/>
          </a:br>
          <a:r>
            <a:rPr lang="fi-FI" sz="1200" dirty="0"/>
            <a:t>HOJKS</a:t>
          </a:r>
        </a:p>
      </dgm:t>
    </dgm:pt>
    <dgm:pt modelId="{F4CFA4DE-A5F3-4D23-8E11-FA09D7E7EC24}" type="parTrans" cxnId="{5E34DBDA-CA89-45EC-A331-0602807D1B92}">
      <dgm:prSet/>
      <dgm:spPr/>
      <dgm:t>
        <a:bodyPr/>
        <a:lstStyle/>
        <a:p>
          <a:endParaRPr lang="fi-FI"/>
        </a:p>
      </dgm:t>
    </dgm:pt>
    <dgm:pt modelId="{F67CF5F1-7A1B-4978-AB0A-0E1E652BA094}" type="sibTrans" cxnId="{5E34DBDA-CA89-45EC-A331-0602807D1B92}">
      <dgm:prSet/>
      <dgm:spPr/>
      <dgm:t>
        <a:bodyPr/>
        <a:lstStyle/>
        <a:p>
          <a:endParaRPr lang="fi-FI"/>
        </a:p>
      </dgm:t>
    </dgm:pt>
    <dgm:pt modelId="{6FDF3812-FEAE-4DC3-AB92-83F971EF8C2B}">
      <dgm:prSet phldrT="[Teksti]" custT="1"/>
      <dgm:spPr>
        <a:solidFill>
          <a:srgbClr val="5DA4BA"/>
        </a:solidFill>
      </dgm:spPr>
      <dgm:t>
        <a:bodyPr/>
        <a:lstStyle/>
        <a:p>
          <a:r>
            <a:rPr lang="fi-FI" sz="1200" b="1" dirty="0"/>
            <a:t>TEHOSTETTU TUKI</a:t>
          </a:r>
        </a:p>
        <a:p>
          <a:r>
            <a:rPr lang="fi-FI" sz="1200" dirty="0"/>
            <a:t>oppimissuunnitelma</a:t>
          </a:r>
        </a:p>
      </dgm:t>
    </dgm:pt>
    <dgm:pt modelId="{48FB990C-7E93-4BC5-B031-F98932429702}" type="parTrans" cxnId="{1F394D46-AB28-454A-9E11-C52A65AA68FC}">
      <dgm:prSet/>
      <dgm:spPr/>
      <dgm:t>
        <a:bodyPr/>
        <a:lstStyle/>
        <a:p>
          <a:endParaRPr lang="fi-FI"/>
        </a:p>
      </dgm:t>
    </dgm:pt>
    <dgm:pt modelId="{DE9B816A-9B04-4B0D-8E63-92C55B87153F}" type="sibTrans" cxnId="{1F394D46-AB28-454A-9E11-C52A65AA68FC}">
      <dgm:prSet/>
      <dgm:spPr/>
      <dgm:t>
        <a:bodyPr/>
        <a:lstStyle/>
        <a:p>
          <a:endParaRPr lang="fi-FI"/>
        </a:p>
      </dgm:t>
    </dgm:pt>
    <dgm:pt modelId="{B33DB822-5770-497C-9374-A80EDCB17255}">
      <dgm:prSet phldrT="[Teksti]" custT="1"/>
      <dgm:spPr>
        <a:solidFill>
          <a:srgbClr val="7ABCB4"/>
        </a:solidFill>
      </dgm:spPr>
      <dgm:t>
        <a:bodyPr/>
        <a:lstStyle/>
        <a:p>
          <a:r>
            <a:rPr lang="fi-FI" sz="1200" b="1" dirty="0"/>
            <a:t>YLEINEN TUKI</a:t>
          </a:r>
          <a:endParaRPr lang="fi-FI" sz="1200" dirty="0"/>
        </a:p>
      </dgm:t>
    </dgm:pt>
    <dgm:pt modelId="{1A6D1F7A-E847-46A7-8C68-79A84FFB62A1}" type="parTrans" cxnId="{2EAFB472-40C3-4397-A768-6C394A9B0AC4}">
      <dgm:prSet/>
      <dgm:spPr/>
      <dgm:t>
        <a:bodyPr/>
        <a:lstStyle/>
        <a:p>
          <a:endParaRPr lang="fi-FI"/>
        </a:p>
      </dgm:t>
    </dgm:pt>
    <dgm:pt modelId="{D2BBA993-F580-4C6D-8846-21440D5C925A}" type="sibTrans" cxnId="{2EAFB472-40C3-4397-A768-6C394A9B0AC4}">
      <dgm:prSet/>
      <dgm:spPr/>
      <dgm:t>
        <a:bodyPr/>
        <a:lstStyle/>
        <a:p>
          <a:endParaRPr lang="fi-FI"/>
        </a:p>
      </dgm:t>
    </dgm:pt>
    <dgm:pt modelId="{BEEBAEB4-F275-4149-83C0-8D47B9F54D78}" type="pres">
      <dgm:prSet presAssocID="{92179716-A6D4-42E5-A407-644BF728C67C}" presName="Name0" presStyleCnt="0">
        <dgm:presLayoutVars>
          <dgm:dir/>
          <dgm:animLvl val="lvl"/>
          <dgm:resizeHandles val="exact"/>
        </dgm:presLayoutVars>
      </dgm:prSet>
      <dgm:spPr/>
    </dgm:pt>
    <dgm:pt modelId="{D079A4A9-FA62-4641-BB8B-EF333CC7B43E}" type="pres">
      <dgm:prSet presAssocID="{66E189F4-BE91-40B1-AEBC-214006D914ED}" presName="Name8" presStyleCnt="0"/>
      <dgm:spPr/>
    </dgm:pt>
    <dgm:pt modelId="{0C9B8492-3509-4AD7-A3F5-A81BDDB7E3DF}" type="pres">
      <dgm:prSet presAssocID="{66E189F4-BE91-40B1-AEBC-214006D914ED}" presName="level" presStyleLbl="node1" presStyleIdx="0" presStyleCnt="3">
        <dgm:presLayoutVars>
          <dgm:chMax val="1"/>
          <dgm:bulletEnabled val="1"/>
        </dgm:presLayoutVars>
      </dgm:prSet>
      <dgm:spPr/>
    </dgm:pt>
    <dgm:pt modelId="{2E746EC8-5134-45D6-8143-FC0A758CD2E9}" type="pres">
      <dgm:prSet presAssocID="{66E189F4-BE91-40B1-AEBC-214006D914ED}" presName="levelTx" presStyleLbl="revTx" presStyleIdx="0" presStyleCnt="0">
        <dgm:presLayoutVars>
          <dgm:chMax val="1"/>
          <dgm:bulletEnabled val="1"/>
        </dgm:presLayoutVars>
      </dgm:prSet>
      <dgm:spPr/>
    </dgm:pt>
    <dgm:pt modelId="{76235625-74F4-4ACB-9556-BE2CC12E9454}" type="pres">
      <dgm:prSet presAssocID="{6FDF3812-FEAE-4DC3-AB92-83F971EF8C2B}" presName="Name8" presStyleCnt="0"/>
      <dgm:spPr/>
    </dgm:pt>
    <dgm:pt modelId="{C621A4EA-A1FC-46B4-A340-6244C1C812E1}" type="pres">
      <dgm:prSet presAssocID="{6FDF3812-FEAE-4DC3-AB92-83F971EF8C2B}" presName="level" presStyleLbl="node1" presStyleIdx="1" presStyleCnt="3">
        <dgm:presLayoutVars>
          <dgm:chMax val="1"/>
          <dgm:bulletEnabled val="1"/>
        </dgm:presLayoutVars>
      </dgm:prSet>
      <dgm:spPr/>
    </dgm:pt>
    <dgm:pt modelId="{38C1ACFB-6E08-4DA6-9343-585351B7F2F8}" type="pres">
      <dgm:prSet presAssocID="{6FDF3812-FEAE-4DC3-AB92-83F971EF8C2B}" presName="levelTx" presStyleLbl="revTx" presStyleIdx="0" presStyleCnt="0">
        <dgm:presLayoutVars>
          <dgm:chMax val="1"/>
          <dgm:bulletEnabled val="1"/>
        </dgm:presLayoutVars>
      </dgm:prSet>
      <dgm:spPr/>
    </dgm:pt>
    <dgm:pt modelId="{4D2C8537-B2DE-46CC-86FA-6A82B4E05A8F}" type="pres">
      <dgm:prSet presAssocID="{B33DB822-5770-497C-9374-A80EDCB17255}" presName="Name8" presStyleCnt="0"/>
      <dgm:spPr/>
    </dgm:pt>
    <dgm:pt modelId="{072AD82E-8CBC-4B75-A863-C3D29412C4E0}" type="pres">
      <dgm:prSet presAssocID="{B33DB822-5770-497C-9374-A80EDCB17255}" presName="level" presStyleLbl="node1" presStyleIdx="2" presStyleCnt="3">
        <dgm:presLayoutVars>
          <dgm:chMax val="1"/>
          <dgm:bulletEnabled val="1"/>
        </dgm:presLayoutVars>
      </dgm:prSet>
      <dgm:spPr/>
    </dgm:pt>
    <dgm:pt modelId="{4ACD8CFF-800F-4530-B3D8-4E7402489357}" type="pres">
      <dgm:prSet presAssocID="{B33DB822-5770-497C-9374-A80EDCB17255}" presName="levelTx" presStyleLbl="revTx" presStyleIdx="0" presStyleCnt="0">
        <dgm:presLayoutVars>
          <dgm:chMax val="1"/>
          <dgm:bulletEnabled val="1"/>
        </dgm:presLayoutVars>
      </dgm:prSet>
      <dgm:spPr/>
    </dgm:pt>
  </dgm:ptLst>
  <dgm:cxnLst>
    <dgm:cxn modelId="{D5431B0A-2617-459C-B939-03257886C1D6}" type="presOf" srcId="{92179716-A6D4-42E5-A407-644BF728C67C}" destId="{BEEBAEB4-F275-4149-83C0-8D47B9F54D78}" srcOrd="0" destOrd="0" presId="urn:microsoft.com/office/officeart/2005/8/layout/pyramid1"/>
    <dgm:cxn modelId="{04927916-CF19-40D5-A326-F9E09873B965}" type="presOf" srcId="{6FDF3812-FEAE-4DC3-AB92-83F971EF8C2B}" destId="{C621A4EA-A1FC-46B4-A340-6244C1C812E1}" srcOrd="0" destOrd="0" presId="urn:microsoft.com/office/officeart/2005/8/layout/pyramid1"/>
    <dgm:cxn modelId="{D372C917-F17E-4243-B719-F814055EE2B6}" type="presOf" srcId="{B33DB822-5770-497C-9374-A80EDCB17255}" destId="{4ACD8CFF-800F-4530-B3D8-4E7402489357}" srcOrd="1" destOrd="0" presId="urn:microsoft.com/office/officeart/2005/8/layout/pyramid1"/>
    <dgm:cxn modelId="{1F394D46-AB28-454A-9E11-C52A65AA68FC}" srcId="{92179716-A6D4-42E5-A407-644BF728C67C}" destId="{6FDF3812-FEAE-4DC3-AB92-83F971EF8C2B}" srcOrd="1" destOrd="0" parTransId="{48FB990C-7E93-4BC5-B031-F98932429702}" sibTransId="{DE9B816A-9B04-4B0D-8E63-92C55B87153F}"/>
    <dgm:cxn modelId="{F7D1CF4C-0A11-4E76-B82A-CE419F611412}" type="presOf" srcId="{66E189F4-BE91-40B1-AEBC-214006D914ED}" destId="{0C9B8492-3509-4AD7-A3F5-A81BDDB7E3DF}" srcOrd="0" destOrd="0" presId="urn:microsoft.com/office/officeart/2005/8/layout/pyramid1"/>
    <dgm:cxn modelId="{2EAFB472-40C3-4397-A768-6C394A9B0AC4}" srcId="{92179716-A6D4-42E5-A407-644BF728C67C}" destId="{B33DB822-5770-497C-9374-A80EDCB17255}" srcOrd="2" destOrd="0" parTransId="{1A6D1F7A-E847-46A7-8C68-79A84FFB62A1}" sibTransId="{D2BBA993-F580-4C6D-8846-21440D5C925A}"/>
    <dgm:cxn modelId="{6C4BE280-1A35-40B3-8459-7F051C08EE73}" type="presOf" srcId="{B33DB822-5770-497C-9374-A80EDCB17255}" destId="{072AD82E-8CBC-4B75-A863-C3D29412C4E0}" srcOrd="0" destOrd="0" presId="urn:microsoft.com/office/officeart/2005/8/layout/pyramid1"/>
    <dgm:cxn modelId="{58ECFA86-3C62-4092-A79D-9E43A9AE0911}" type="presOf" srcId="{66E189F4-BE91-40B1-AEBC-214006D914ED}" destId="{2E746EC8-5134-45D6-8143-FC0A758CD2E9}" srcOrd="1" destOrd="0" presId="urn:microsoft.com/office/officeart/2005/8/layout/pyramid1"/>
    <dgm:cxn modelId="{FFEAE7C7-BD7F-48F2-B4CF-C7D7FBE0818B}" type="presOf" srcId="{6FDF3812-FEAE-4DC3-AB92-83F971EF8C2B}" destId="{38C1ACFB-6E08-4DA6-9343-585351B7F2F8}" srcOrd="1" destOrd="0" presId="urn:microsoft.com/office/officeart/2005/8/layout/pyramid1"/>
    <dgm:cxn modelId="{5E34DBDA-CA89-45EC-A331-0602807D1B92}" srcId="{92179716-A6D4-42E5-A407-644BF728C67C}" destId="{66E189F4-BE91-40B1-AEBC-214006D914ED}" srcOrd="0" destOrd="0" parTransId="{F4CFA4DE-A5F3-4D23-8E11-FA09D7E7EC24}" sibTransId="{F67CF5F1-7A1B-4978-AB0A-0E1E652BA094}"/>
    <dgm:cxn modelId="{1BE63895-03F6-4DC4-B13C-6E4C03D415B3}" type="presParOf" srcId="{BEEBAEB4-F275-4149-83C0-8D47B9F54D78}" destId="{D079A4A9-FA62-4641-BB8B-EF333CC7B43E}" srcOrd="0" destOrd="0" presId="urn:microsoft.com/office/officeart/2005/8/layout/pyramid1"/>
    <dgm:cxn modelId="{86F50FFD-EA5F-4ADC-BED4-5F3393B481D9}" type="presParOf" srcId="{D079A4A9-FA62-4641-BB8B-EF333CC7B43E}" destId="{0C9B8492-3509-4AD7-A3F5-A81BDDB7E3DF}" srcOrd="0" destOrd="0" presId="urn:microsoft.com/office/officeart/2005/8/layout/pyramid1"/>
    <dgm:cxn modelId="{0CFC1BCC-5F32-4912-B51B-4CC5BA269C9D}" type="presParOf" srcId="{D079A4A9-FA62-4641-BB8B-EF333CC7B43E}" destId="{2E746EC8-5134-45D6-8143-FC0A758CD2E9}" srcOrd="1" destOrd="0" presId="urn:microsoft.com/office/officeart/2005/8/layout/pyramid1"/>
    <dgm:cxn modelId="{CF00CDF7-7264-4C39-A949-71D56712C643}" type="presParOf" srcId="{BEEBAEB4-F275-4149-83C0-8D47B9F54D78}" destId="{76235625-74F4-4ACB-9556-BE2CC12E9454}" srcOrd="1" destOrd="0" presId="urn:microsoft.com/office/officeart/2005/8/layout/pyramid1"/>
    <dgm:cxn modelId="{B220F8DB-BA12-4B6C-A729-84F8DDDB4AE0}" type="presParOf" srcId="{76235625-74F4-4ACB-9556-BE2CC12E9454}" destId="{C621A4EA-A1FC-46B4-A340-6244C1C812E1}" srcOrd="0" destOrd="0" presId="urn:microsoft.com/office/officeart/2005/8/layout/pyramid1"/>
    <dgm:cxn modelId="{D96DA167-9331-4427-BDB2-9D70303BA2F8}" type="presParOf" srcId="{76235625-74F4-4ACB-9556-BE2CC12E9454}" destId="{38C1ACFB-6E08-4DA6-9343-585351B7F2F8}" srcOrd="1" destOrd="0" presId="urn:microsoft.com/office/officeart/2005/8/layout/pyramid1"/>
    <dgm:cxn modelId="{1553526C-C89C-4FDC-9A54-CEC3B8CC1448}" type="presParOf" srcId="{BEEBAEB4-F275-4149-83C0-8D47B9F54D78}" destId="{4D2C8537-B2DE-46CC-86FA-6A82B4E05A8F}" srcOrd="2" destOrd="0" presId="urn:microsoft.com/office/officeart/2005/8/layout/pyramid1"/>
    <dgm:cxn modelId="{05D1B7F8-9726-4762-A85F-1AB71F820E1E}" type="presParOf" srcId="{4D2C8537-B2DE-46CC-86FA-6A82B4E05A8F}" destId="{072AD82E-8CBC-4B75-A863-C3D29412C4E0}" srcOrd="0" destOrd="0" presId="urn:microsoft.com/office/officeart/2005/8/layout/pyramid1"/>
    <dgm:cxn modelId="{6780E1C3-E555-4B9C-802A-12EE2AEFC0DC}" type="presParOf" srcId="{4D2C8537-B2DE-46CC-86FA-6A82B4E05A8F}" destId="{4ACD8CFF-800F-4530-B3D8-4E7402489357}" srcOrd="1" destOrd="0" presId="urn:microsoft.com/office/officeart/2005/8/layout/pyramid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9B8492-3509-4AD7-A3F5-A81BDDB7E3DF}">
      <dsp:nvSpPr>
        <dsp:cNvPr id="0" name=""/>
        <dsp:cNvSpPr/>
      </dsp:nvSpPr>
      <dsp:spPr>
        <a:xfrm>
          <a:off x="1882870" y="0"/>
          <a:ext cx="1882870" cy="1324170"/>
        </a:xfrm>
        <a:prstGeom prst="trapezoid">
          <a:avLst>
            <a:gd name="adj" fmla="val 71096"/>
          </a:avLst>
        </a:prstGeom>
        <a:solidFill>
          <a:srgbClr val="EEA3B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endParaRPr lang="fi-FI" sz="1200" b="1" kern="1200" dirty="0"/>
        </a:p>
        <a:p>
          <a:pPr marL="0" lvl="0" indent="0" algn="ctr" defTabSz="533400">
            <a:lnSpc>
              <a:spcPct val="90000"/>
            </a:lnSpc>
            <a:spcBef>
              <a:spcPct val="0"/>
            </a:spcBef>
            <a:spcAft>
              <a:spcPct val="35000"/>
            </a:spcAft>
            <a:buNone/>
          </a:pPr>
          <a:endParaRPr lang="fi-FI" sz="1200" b="1" kern="1200" dirty="0"/>
        </a:p>
        <a:p>
          <a:pPr marL="0" lvl="0" indent="0" algn="ctr" defTabSz="533400">
            <a:lnSpc>
              <a:spcPct val="90000"/>
            </a:lnSpc>
            <a:spcBef>
              <a:spcPct val="0"/>
            </a:spcBef>
            <a:spcAft>
              <a:spcPct val="35000"/>
            </a:spcAft>
            <a:buNone/>
          </a:pPr>
          <a:endParaRPr lang="fi-FI" sz="1200" b="1" kern="1200" dirty="0"/>
        </a:p>
      </dsp:txBody>
      <dsp:txXfrm>
        <a:off x="1882870" y="0"/>
        <a:ext cx="1882870" cy="1324170"/>
      </dsp:txXfrm>
    </dsp:sp>
    <dsp:sp modelId="{C621A4EA-A1FC-46B4-A340-6244C1C812E1}">
      <dsp:nvSpPr>
        <dsp:cNvPr id="0" name=""/>
        <dsp:cNvSpPr/>
      </dsp:nvSpPr>
      <dsp:spPr>
        <a:xfrm>
          <a:off x="941435" y="1324170"/>
          <a:ext cx="3765741" cy="1324170"/>
        </a:xfrm>
        <a:prstGeom prst="trapezoid">
          <a:avLst>
            <a:gd name="adj" fmla="val 71096"/>
          </a:avLst>
        </a:prstGeom>
        <a:solidFill>
          <a:srgbClr val="5DA4B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endParaRPr lang="fi-FI" sz="1200" kern="1200" dirty="0"/>
        </a:p>
      </dsp:txBody>
      <dsp:txXfrm>
        <a:off x="1600440" y="1324170"/>
        <a:ext cx="2447731" cy="1324170"/>
      </dsp:txXfrm>
    </dsp:sp>
    <dsp:sp modelId="{072AD82E-8CBC-4B75-A863-C3D29412C4E0}">
      <dsp:nvSpPr>
        <dsp:cNvPr id="0" name=""/>
        <dsp:cNvSpPr/>
      </dsp:nvSpPr>
      <dsp:spPr>
        <a:xfrm>
          <a:off x="0" y="2648341"/>
          <a:ext cx="5648612" cy="1324170"/>
        </a:xfrm>
        <a:prstGeom prst="trapezoid">
          <a:avLst>
            <a:gd name="adj" fmla="val 71096"/>
          </a:avLst>
        </a:prstGeom>
        <a:solidFill>
          <a:srgbClr val="7ABCB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endParaRPr lang="fi-FI" sz="1200" kern="1200" dirty="0"/>
        </a:p>
      </dsp:txBody>
      <dsp:txXfrm>
        <a:off x="988507" y="2648341"/>
        <a:ext cx="3671597" cy="13241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9B8492-3509-4AD7-A3F5-A81BDDB7E3DF}">
      <dsp:nvSpPr>
        <dsp:cNvPr id="0" name=""/>
        <dsp:cNvSpPr/>
      </dsp:nvSpPr>
      <dsp:spPr>
        <a:xfrm>
          <a:off x="1164744" y="0"/>
          <a:ext cx="1164744" cy="980724"/>
        </a:xfrm>
        <a:prstGeom prst="trapezoid">
          <a:avLst>
            <a:gd name="adj" fmla="val 59382"/>
          </a:avLst>
        </a:prstGeom>
        <a:solidFill>
          <a:srgbClr val="EEA3B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endParaRPr lang="fi-FI" sz="1200" b="1" kern="1200" dirty="0"/>
        </a:p>
        <a:p>
          <a:pPr marL="0" lvl="0" indent="0" algn="ctr" defTabSz="533400">
            <a:lnSpc>
              <a:spcPct val="90000"/>
            </a:lnSpc>
            <a:spcBef>
              <a:spcPct val="0"/>
            </a:spcBef>
            <a:spcAft>
              <a:spcPct val="35000"/>
            </a:spcAft>
            <a:buNone/>
          </a:pPr>
          <a:endParaRPr lang="fi-FI" sz="1200" b="1" kern="1200" dirty="0"/>
        </a:p>
        <a:p>
          <a:pPr marL="0" lvl="0" indent="0" algn="ctr" defTabSz="533400">
            <a:lnSpc>
              <a:spcPct val="90000"/>
            </a:lnSpc>
            <a:spcBef>
              <a:spcPct val="0"/>
            </a:spcBef>
            <a:spcAft>
              <a:spcPct val="35000"/>
            </a:spcAft>
            <a:buNone/>
          </a:pPr>
          <a:endParaRPr lang="fi-FI" sz="1200" b="0" kern="1200" dirty="0">
            <a:latin typeface="+mj-lt"/>
          </a:endParaRPr>
        </a:p>
        <a:p>
          <a:pPr marL="0" lvl="0" indent="0" algn="ctr" defTabSz="533400">
            <a:lnSpc>
              <a:spcPct val="90000"/>
            </a:lnSpc>
            <a:spcBef>
              <a:spcPct val="0"/>
            </a:spcBef>
            <a:spcAft>
              <a:spcPct val="35000"/>
            </a:spcAft>
            <a:buNone/>
          </a:pPr>
          <a:r>
            <a:rPr lang="fi-FI" sz="1200" b="1" kern="1200" dirty="0">
              <a:latin typeface="+mj-lt"/>
            </a:rPr>
            <a:t>ERITYINEN TUKI  </a:t>
          </a:r>
          <a:br>
            <a:rPr lang="fi-FI" sz="1200" b="1" kern="1200" dirty="0">
              <a:latin typeface="+mj-lt"/>
            </a:rPr>
          </a:br>
          <a:r>
            <a:rPr lang="fi-FI" sz="1200" kern="1200" dirty="0">
              <a:latin typeface="+mj-lt"/>
            </a:rPr>
            <a:t>HOJKS</a:t>
          </a:r>
        </a:p>
      </dsp:txBody>
      <dsp:txXfrm>
        <a:off x="1164744" y="0"/>
        <a:ext cx="1164744" cy="980724"/>
      </dsp:txXfrm>
    </dsp:sp>
    <dsp:sp modelId="{C621A4EA-A1FC-46B4-A340-6244C1C812E1}">
      <dsp:nvSpPr>
        <dsp:cNvPr id="0" name=""/>
        <dsp:cNvSpPr/>
      </dsp:nvSpPr>
      <dsp:spPr>
        <a:xfrm>
          <a:off x="582372" y="980724"/>
          <a:ext cx="2329488" cy="980724"/>
        </a:xfrm>
        <a:prstGeom prst="trapezoid">
          <a:avLst>
            <a:gd name="adj" fmla="val 59382"/>
          </a:avLst>
        </a:prstGeom>
        <a:solidFill>
          <a:srgbClr val="5DA4B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i-FI" sz="1200" b="1" kern="1200" dirty="0">
              <a:latin typeface="+mj-lt"/>
            </a:rPr>
            <a:t>TEHOSTETTU TUKI</a:t>
          </a:r>
        </a:p>
        <a:p>
          <a:pPr marL="0" lvl="0" indent="0" algn="ctr" defTabSz="533400">
            <a:lnSpc>
              <a:spcPct val="90000"/>
            </a:lnSpc>
            <a:spcBef>
              <a:spcPct val="0"/>
            </a:spcBef>
            <a:spcAft>
              <a:spcPct val="35000"/>
            </a:spcAft>
            <a:buNone/>
          </a:pPr>
          <a:r>
            <a:rPr lang="fi-FI" sz="1200" kern="1200" dirty="0">
              <a:latin typeface="+mj-lt"/>
            </a:rPr>
            <a:t>oppimissuunnitelma</a:t>
          </a:r>
        </a:p>
      </dsp:txBody>
      <dsp:txXfrm>
        <a:off x="990032" y="980724"/>
        <a:ext cx="1514167" cy="980724"/>
      </dsp:txXfrm>
    </dsp:sp>
    <dsp:sp modelId="{072AD82E-8CBC-4B75-A863-C3D29412C4E0}">
      <dsp:nvSpPr>
        <dsp:cNvPr id="0" name=""/>
        <dsp:cNvSpPr/>
      </dsp:nvSpPr>
      <dsp:spPr>
        <a:xfrm>
          <a:off x="0" y="1961448"/>
          <a:ext cx="3494233" cy="980724"/>
        </a:xfrm>
        <a:prstGeom prst="trapezoid">
          <a:avLst>
            <a:gd name="adj" fmla="val 59382"/>
          </a:avLst>
        </a:prstGeom>
        <a:solidFill>
          <a:srgbClr val="7ABCB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i-FI" sz="1200" b="1" kern="1200" dirty="0">
              <a:latin typeface="+mj-lt"/>
            </a:rPr>
            <a:t>YLEINEN TUKI </a:t>
          </a:r>
          <a:endParaRPr lang="fi-FI" sz="1200" kern="1200" dirty="0">
            <a:latin typeface="+mj-lt"/>
          </a:endParaRPr>
        </a:p>
      </dsp:txBody>
      <dsp:txXfrm>
        <a:off x="611490" y="1961448"/>
        <a:ext cx="2271251" cy="9807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9B8492-3509-4AD7-A3F5-A81BDDB7E3DF}">
      <dsp:nvSpPr>
        <dsp:cNvPr id="0" name=""/>
        <dsp:cNvSpPr/>
      </dsp:nvSpPr>
      <dsp:spPr>
        <a:xfrm>
          <a:off x="1968499" y="0"/>
          <a:ext cx="1968500" cy="1654149"/>
        </a:xfrm>
        <a:prstGeom prst="trapezoid">
          <a:avLst>
            <a:gd name="adj" fmla="val 59502"/>
          </a:avLst>
        </a:prstGeom>
        <a:solidFill>
          <a:srgbClr val="EEA3B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endParaRPr lang="fi-FI" sz="1200" b="1" kern="1200" dirty="0"/>
        </a:p>
        <a:p>
          <a:pPr marL="0" lvl="0" indent="0" algn="ctr" defTabSz="533400">
            <a:lnSpc>
              <a:spcPct val="90000"/>
            </a:lnSpc>
            <a:spcBef>
              <a:spcPct val="0"/>
            </a:spcBef>
            <a:spcAft>
              <a:spcPct val="35000"/>
            </a:spcAft>
            <a:buNone/>
          </a:pPr>
          <a:endParaRPr lang="fi-FI" sz="1200" b="1" kern="1200" dirty="0"/>
        </a:p>
        <a:p>
          <a:pPr marL="0" lvl="0" indent="0" algn="ctr" defTabSz="533400">
            <a:lnSpc>
              <a:spcPct val="90000"/>
            </a:lnSpc>
            <a:spcBef>
              <a:spcPct val="0"/>
            </a:spcBef>
            <a:spcAft>
              <a:spcPct val="35000"/>
            </a:spcAft>
            <a:buNone/>
          </a:pPr>
          <a:endParaRPr lang="fi-FI" sz="1200" b="1" kern="1200" dirty="0"/>
        </a:p>
        <a:p>
          <a:pPr marL="0" lvl="0" indent="0" algn="ctr" defTabSz="533400">
            <a:lnSpc>
              <a:spcPct val="90000"/>
            </a:lnSpc>
            <a:spcBef>
              <a:spcPct val="0"/>
            </a:spcBef>
            <a:spcAft>
              <a:spcPct val="35000"/>
            </a:spcAft>
            <a:buNone/>
          </a:pPr>
          <a:r>
            <a:rPr lang="fi-FI" sz="1200" b="1" kern="1200" dirty="0"/>
            <a:t>ERITYINEN TUKI  </a:t>
          </a:r>
          <a:br>
            <a:rPr lang="fi-FI" sz="1200" b="1" kern="1200" dirty="0"/>
          </a:br>
          <a:r>
            <a:rPr lang="fi-FI" sz="1200" kern="1200" dirty="0"/>
            <a:t>HOJKS</a:t>
          </a:r>
        </a:p>
      </dsp:txBody>
      <dsp:txXfrm>
        <a:off x="1968499" y="0"/>
        <a:ext cx="1968500" cy="1654149"/>
      </dsp:txXfrm>
    </dsp:sp>
    <dsp:sp modelId="{C621A4EA-A1FC-46B4-A340-6244C1C812E1}">
      <dsp:nvSpPr>
        <dsp:cNvPr id="0" name=""/>
        <dsp:cNvSpPr/>
      </dsp:nvSpPr>
      <dsp:spPr>
        <a:xfrm>
          <a:off x="984249" y="1654149"/>
          <a:ext cx="3937000" cy="1654149"/>
        </a:xfrm>
        <a:prstGeom prst="trapezoid">
          <a:avLst>
            <a:gd name="adj" fmla="val 59502"/>
          </a:avLst>
        </a:prstGeom>
        <a:solidFill>
          <a:srgbClr val="5DA4B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i-FI" sz="1200" b="1" kern="1200" dirty="0"/>
            <a:t>TEHOSTETTU TUKI</a:t>
          </a:r>
        </a:p>
        <a:p>
          <a:pPr marL="0" lvl="0" indent="0" algn="ctr" defTabSz="533400">
            <a:lnSpc>
              <a:spcPct val="90000"/>
            </a:lnSpc>
            <a:spcBef>
              <a:spcPct val="0"/>
            </a:spcBef>
            <a:spcAft>
              <a:spcPct val="35000"/>
            </a:spcAft>
            <a:buNone/>
          </a:pPr>
          <a:r>
            <a:rPr lang="fi-FI" sz="1200" kern="1200" dirty="0"/>
            <a:t>oppimissuunnitelma</a:t>
          </a:r>
        </a:p>
      </dsp:txBody>
      <dsp:txXfrm>
        <a:off x="1673224" y="1654149"/>
        <a:ext cx="2559050" cy="1654149"/>
      </dsp:txXfrm>
    </dsp:sp>
    <dsp:sp modelId="{072AD82E-8CBC-4B75-A863-C3D29412C4E0}">
      <dsp:nvSpPr>
        <dsp:cNvPr id="0" name=""/>
        <dsp:cNvSpPr/>
      </dsp:nvSpPr>
      <dsp:spPr>
        <a:xfrm>
          <a:off x="0" y="3308298"/>
          <a:ext cx="5905500" cy="1654149"/>
        </a:xfrm>
        <a:prstGeom prst="trapezoid">
          <a:avLst>
            <a:gd name="adj" fmla="val 59502"/>
          </a:avLst>
        </a:prstGeom>
        <a:solidFill>
          <a:srgbClr val="7ABCB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i-FI" sz="1200" b="1" kern="1200" dirty="0"/>
            <a:t>YLEINEN TUKI</a:t>
          </a:r>
          <a:endParaRPr lang="fi-FI" sz="1200" kern="1200" dirty="0"/>
        </a:p>
      </dsp:txBody>
      <dsp:txXfrm>
        <a:off x="1033462" y="3308298"/>
        <a:ext cx="3838575" cy="1654149"/>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2F851D-6047-4C4A-86BC-BB8794DFB42B}" type="datetimeFigureOut">
              <a:rPr lang="fi-FI" smtClean="0"/>
              <a:t>22.4.2022</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2615E1-3714-48F2-BACE-37319D33EEF2}" type="slidenum">
              <a:rPr lang="fi-FI" smtClean="0"/>
              <a:t>‹#›</a:t>
            </a:fld>
            <a:endParaRPr lang="fi-FI"/>
          </a:p>
        </p:txBody>
      </p:sp>
    </p:spTree>
    <p:extLst>
      <p:ext uri="{BB962C8B-B14F-4D97-AF65-F5344CB8AC3E}">
        <p14:creationId xmlns:p14="http://schemas.microsoft.com/office/powerpoint/2010/main" val="2425500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273B111C-5A7F-467E-BAC5-42E8ED95DE79}" type="slidenum">
              <a:rPr lang="fi-FI" smtClean="0"/>
              <a:t>2</a:t>
            </a:fld>
            <a:endParaRPr lang="fi-FI"/>
          </a:p>
        </p:txBody>
      </p:sp>
    </p:spTree>
    <p:extLst>
      <p:ext uri="{BB962C8B-B14F-4D97-AF65-F5344CB8AC3E}">
        <p14:creationId xmlns:p14="http://schemas.microsoft.com/office/powerpoint/2010/main" val="19339060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a:t>Osana kuntastrategiaan. Arvopohja perustuu Järvenpään kaupungin yhteisesti luotuihin arvoihin</a:t>
            </a:r>
          </a:p>
        </p:txBody>
      </p:sp>
      <p:sp>
        <p:nvSpPr>
          <p:cNvPr id="4" name="Dian numeron paikkamerkki 3"/>
          <p:cNvSpPr>
            <a:spLocks noGrp="1"/>
          </p:cNvSpPr>
          <p:nvPr>
            <p:ph type="sldNum" sz="quarter" idx="5"/>
          </p:nvPr>
        </p:nvSpPr>
        <p:spPr/>
        <p:txBody>
          <a:bodyPr/>
          <a:lstStyle/>
          <a:p>
            <a:fld id="{E03A3C86-F9B3-4B6A-9F1E-667A2E2A86EB}" type="slidenum">
              <a:rPr lang="fi-FI" smtClean="0"/>
              <a:t>3</a:t>
            </a:fld>
            <a:endParaRPr lang="fi-FI"/>
          </a:p>
        </p:txBody>
      </p:sp>
    </p:spTree>
    <p:extLst>
      <p:ext uri="{BB962C8B-B14F-4D97-AF65-F5344CB8AC3E}">
        <p14:creationId xmlns:p14="http://schemas.microsoft.com/office/powerpoint/2010/main" val="3734670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Järvenpääläinen koulu pohjautuu perusopetuksen (2014) arvoperustaan (linkki diassa) sekä Järvenpään paikallisen opetussuunnitelman arvoperustaan (linkki diassa ylhäällä).</a:t>
            </a:r>
          </a:p>
          <a:p>
            <a:pPr algn="l"/>
            <a:endParaRPr lang="fi-FI" b="1" i="0" dirty="0">
              <a:solidFill>
                <a:srgbClr val="000000"/>
              </a:solidFill>
              <a:effectLst/>
              <a:latin typeface="DM Serif Display"/>
            </a:endParaRPr>
          </a:p>
          <a:p>
            <a:pPr algn="l"/>
            <a:r>
              <a:rPr lang="fi-FI" b="1" i="0" dirty="0">
                <a:solidFill>
                  <a:srgbClr val="000000"/>
                </a:solidFill>
                <a:effectLst/>
                <a:latin typeface="DM Serif Display"/>
              </a:rPr>
              <a:t>Opiskelu peruskoulussa</a:t>
            </a:r>
          </a:p>
          <a:p>
            <a:pPr algn="l"/>
            <a:r>
              <a:rPr lang="fi-FI" b="0" i="0" dirty="0">
                <a:solidFill>
                  <a:srgbClr val="000000"/>
                </a:solidFill>
                <a:effectLst/>
                <a:latin typeface="Source Sans Pro" panose="020B0503030403020204" pitchFamily="34" charset="0"/>
              </a:rPr>
              <a:t>Peruskoululainen oppii elämässä tarvittavia perustietoja ja -taitoja yhdessä työskennellen ja kasvaen, itsetuntoa tukien. Perusopetuksessa korostetaan lapsen yksilöllisyyttä ja samalla kasvua yhteisöllisyyteen sekä vastuuseen itsestä ja muista. Järvenpääläinen koululainen on tasapainoinen, vastuullinen, osaava, taitava sekä omaa ja muiden kulttuuria arvostava.</a:t>
            </a:r>
          </a:p>
          <a:p>
            <a:endParaRPr lang="fi-FI" dirty="0"/>
          </a:p>
          <a:p>
            <a:pPr algn="l"/>
            <a:r>
              <a:rPr lang="fi-FI" b="1" i="0" dirty="0">
                <a:solidFill>
                  <a:srgbClr val="000000"/>
                </a:solidFill>
                <a:effectLst/>
                <a:latin typeface="Source Sans Pro" panose="020B0503030403020204" pitchFamily="34" charset="0"/>
              </a:rPr>
              <a:t>Järvenpään perusopetuksen arvot</a:t>
            </a:r>
          </a:p>
          <a:p>
            <a:pPr algn="l"/>
            <a:r>
              <a:rPr lang="fi-FI" b="1" i="0" dirty="0">
                <a:solidFill>
                  <a:srgbClr val="000000"/>
                </a:solidFill>
                <a:effectLst/>
                <a:latin typeface="Source Sans Pro" panose="020B0503030403020204" pitchFamily="34" charset="0"/>
              </a:rPr>
              <a:t>Yhteisötyötaidot</a:t>
            </a:r>
            <a:r>
              <a:rPr lang="fi-FI" b="0" i="0" dirty="0">
                <a:solidFill>
                  <a:srgbClr val="000000"/>
                </a:solidFill>
                <a:effectLst/>
                <a:latin typeface="Source Sans Pro" panose="020B0503030403020204" pitchFamily="34" charset="0"/>
              </a:rPr>
              <a:t> (sosiaaliset taidot, yhteisöllisyys, erilaisuuden ymmärtäminen ja arvostaminen, toisten huomioiminen, turvallisuus ja kiusaamiseen puuttuminen, oikeudenmukaisuus ja tasa-arvo)</a:t>
            </a:r>
          </a:p>
          <a:p>
            <a:pPr algn="l"/>
            <a:r>
              <a:rPr lang="fi-FI" b="1" i="0" dirty="0">
                <a:solidFill>
                  <a:srgbClr val="000000"/>
                </a:solidFill>
                <a:effectLst/>
                <a:latin typeface="Source Sans Pro" panose="020B0503030403020204" pitchFamily="34" charset="0"/>
              </a:rPr>
              <a:t>Hyvinvointitaidot</a:t>
            </a:r>
            <a:r>
              <a:rPr lang="fi-FI" b="0" i="0" dirty="0">
                <a:solidFill>
                  <a:srgbClr val="000000"/>
                </a:solidFill>
                <a:effectLst/>
                <a:latin typeface="Source Sans Pro" panose="020B0503030403020204" pitchFamily="34" charset="0"/>
              </a:rPr>
              <a:t> (liikunta, uni ja lepo, ravinto, elämänhallinta)</a:t>
            </a:r>
          </a:p>
          <a:p>
            <a:pPr algn="l"/>
            <a:r>
              <a:rPr lang="fi-FI" b="1" i="0" dirty="0">
                <a:solidFill>
                  <a:srgbClr val="000000"/>
                </a:solidFill>
                <a:effectLst/>
                <a:latin typeface="Source Sans Pro" panose="020B0503030403020204" pitchFamily="34" charset="0"/>
              </a:rPr>
              <a:t>Vastuu itsestä ja muista</a:t>
            </a:r>
            <a:r>
              <a:rPr lang="fi-FI" b="0" i="0" dirty="0">
                <a:solidFill>
                  <a:srgbClr val="000000"/>
                </a:solidFill>
                <a:effectLst/>
                <a:latin typeface="Source Sans Pro" panose="020B0503030403020204" pitchFamily="34" charset="0"/>
              </a:rPr>
              <a:t> (vastuu omasta toiminnasta, oppimisesta, yhteisistä asioista, hyvä käytöstavat, ahkeruus ja työn arvostus, pitkäjänteisyys ja yrittäminen, kestävä elämäntapa)</a:t>
            </a:r>
          </a:p>
          <a:p>
            <a:pPr algn="l"/>
            <a:r>
              <a:rPr lang="fi-FI" b="1" i="0" dirty="0">
                <a:solidFill>
                  <a:srgbClr val="000000"/>
                </a:solidFill>
                <a:effectLst/>
                <a:latin typeface="Source Sans Pro" panose="020B0503030403020204" pitchFamily="34" charset="0"/>
              </a:rPr>
              <a:t>Oppimisen ilo</a:t>
            </a:r>
            <a:r>
              <a:rPr lang="fi-FI" b="0" i="0" dirty="0">
                <a:solidFill>
                  <a:srgbClr val="000000"/>
                </a:solidFill>
                <a:effectLst/>
                <a:latin typeface="Source Sans Pro" panose="020B0503030403020204" pitchFamily="34" charset="0"/>
              </a:rPr>
              <a:t> (myönteinen ilmapiiri, positiivinen palaute, helposti lähestyttävä aikuinen, monipuoliset työtavat, osallistuminen)</a:t>
            </a:r>
          </a:p>
          <a:p>
            <a:endParaRPr lang="fi-FI" dirty="0"/>
          </a:p>
        </p:txBody>
      </p:sp>
      <p:sp>
        <p:nvSpPr>
          <p:cNvPr id="4" name="Dian numeron paikkamerkki 3"/>
          <p:cNvSpPr>
            <a:spLocks noGrp="1"/>
          </p:cNvSpPr>
          <p:nvPr>
            <p:ph type="sldNum" sz="quarter" idx="5"/>
          </p:nvPr>
        </p:nvSpPr>
        <p:spPr/>
        <p:txBody>
          <a:bodyPr/>
          <a:lstStyle/>
          <a:p>
            <a:fld id="{E03A3C86-F9B3-4B6A-9F1E-667A2E2A86EB}" type="slidenum">
              <a:rPr lang="fi-FI" smtClean="0"/>
              <a:t>4</a:t>
            </a:fld>
            <a:endParaRPr lang="fi-FI"/>
          </a:p>
        </p:txBody>
      </p:sp>
    </p:spTree>
    <p:extLst>
      <p:ext uri="{BB962C8B-B14F-4D97-AF65-F5344CB8AC3E}">
        <p14:creationId xmlns:p14="http://schemas.microsoft.com/office/powerpoint/2010/main" val="2558115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Järvenpääläinen lähikoulu pyrkii luomaan kaikille oppilaille parhaan mahdollisen kasvualustan. </a:t>
            </a:r>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solidFill>
                  <a:prstClr val="black"/>
                </a:solidFill>
                <a:latin typeface="Trebuchet MS"/>
              </a:rPr>
              <a:t>Painopisteen muutos: Yksilöitä tuetaan koko yhteisöä tukemalla!</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solidFill>
                  <a:srgbClr val="5DA4BA"/>
                </a:solidFill>
                <a:latin typeface="+mj-lt"/>
                <a:ea typeface="+mn-lt"/>
                <a:cs typeface="+mn-lt"/>
              </a:rPr>
              <a:t>Opetus- ja oppilashuoltohenkilöstö tekee tiivistä ja aktiivista yhteistyötä kotien kanssa toisiaan kuunnellen ja arvostaen.</a:t>
            </a:r>
          </a:p>
          <a:p>
            <a:r>
              <a:rPr lang="fi-FI" dirty="0"/>
              <a:t>Tähän kaikkia oppilaita koskevaan toimintaan panostamme yhdessä huoltajien ja moniammatillisten yhteistyötahojen kanssa. Nämä ovat </a:t>
            </a:r>
            <a:r>
              <a:rPr lang="fi-FI" b="0" i="0" dirty="0">
                <a:solidFill>
                  <a:srgbClr val="252423"/>
                </a:solidFill>
                <a:effectLst/>
                <a:latin typeface="Segoe UI" panose="020B0502040204020203" pitchFamily="34" charset="0"/>
              </a:rPr>
              <a:t>keinoja, joilla edistetään luokkayhteisön ja kouluyhteisön hyvinvointia.</a:t>
            </a:r>
            <a:endParaRPr lang="fi-FI" dirty="0"/>
          </a:p>
        </p:txBody>
      </p:sp>
      <p:sp>
        <p:nvSpPr>
          <p:cNvPr id="4" name="Dian numeron paikkamerkki 3"/>
          <p:cNvSpPr>
            <a:spLocks noGrp="1"/>
          </p:cNvSpPr>
          <p:nvPr>
            <p:ph type="sldNum" sz="quarter" idx="5"/>
          </p:nvPr>
        </p:nvSpPr>
        <p:spPr/>
        <p:txBody>
          <a:bodyPr/>
          <a:lstStyle/>
          <a:p>
            <a:fld id="{E03A3C86-F9B3-4B6A-9F1E-667A2E2A86EB}" type="slidenum">
              <a:rPr lang="fi-FI" smtClean="0"/>
              <a:t>8</a:t>
            </a:fld>
            <a:endParaRPr lang="fi-FI"/>
          </a:p>
        </p:txBody>
      </p:sp>
    </p:spTree>
    <p:extLst>
      <p:ext uri="{BB962C8B-B14F-4D97-AF65-F5344CB8AC3E}">
        <p14:creationId xmlns:p14="http://schemas.microsoft.com/office/powerpoint/2010/main" val="3701046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21BC5635-1394-40B9-BDBE-5A9794C9F804}" type="slidenum">
              <a:rPr lang="fi-FI" smtClean="0"/>
              <a:t>9</a:t>
            </a:fld>
            <a:endParaRPr lang="fi-FI" dirty="0"/>
          </a:p>
        </p:txBody>
      </p:sp>
    </p:spTree>
    <p:extLst>
      <p:ext uri="{BB962C8B-B14F-4D97-AF65-F5344CB8AC3E}">
        <p14:creationId xmlns:p14="http://schemas.microsoft.com/office/powerpoint/2010/main" val="15711368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28F073C-4520-485F-A132-20280637F049}"/>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F47E905B-372A-490A-A61D-F90B8E5062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52BF1664-7AE1-4CE6-A4B9-950AEFEF261E}"/>
              </a:ext>
            </a:extLst>
          </p:cNvPr>
          <p:cNvSpPr>
            <a:spLocks noGrp="1"/>
          </p:cNvSpPr>
          <p:nvPr>
            <p:ph type="dt" sz="half" idx="10"/>
          </p:nvPr>
        </p:nvSpPr>
        <p:spPr/>
        <p:txBody>
          <a:bodyPr/>
          <a:lstStyle/>
          <a:p>
            <a:fld id="{9CCC34C3-63E5-4D18-98D8-E422F167B176}" type="datetimeFigureOut">
              <a:rPr lang="fi-FI" smtClean="0"/>
              <a:t>22.4.2022</a:t>
            </a:fld>
            <a:endParaRPr lang="fi-FI"/>
          </a:p>
        </p:txBody>
      </p:sp>
      <p:sp>
        <p:nvSpPr>
          <p:cNvPr id="5" name="Alatunnisteen paikkamerkki 4">
            <a:extLst>
              <a:ext uri="{FF2B5EF4-FFF2-40B4-BE49-F238E27FC236}">
                <a16:creationId xmlns:a16="http://schemas.microsoft.com/office/drawing/2014/main" id="{F3B817E1-0CF1-49FD-AF9B-EA85B4ED0C79}"/>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49DA830E-9EE9-4C33-AD3D-71B726E1616C}"/>
              </a:ext>
            </a:extLst>
          </p:cNvPr>
          <p:cNvSpPr>
            <a:spLocks noGrp="1"/>
          </p:cNvSpPr>
          <p:nvPr>
            <p:ph type="sldNum" sz="quarter" idx="12"/>
          </p:nvPr>
        </p:nvSpPr>
        <p:spPr/>
        <p:txBody>
          <a:bodyPr/>
          <a:lstStyle/>
          <a:p>
            <a:fld id="{B9B79D47-34D9-47CF-81E9-A24F50B62B75}" type="slidenum">
              <a:rPr lang="fi-FI" smtClean="0"/>
              <a:t>‹#›</a:t>
            </a:fld>
            <a:endParaRPr lang="fi-FI"/>
          </a:p>
        </p:txBody>
      </p:sp>
    </p:spTree>
    <p:extLst>
      <p:ext uri="{BB962C8B-B14F-4D97-AF65-F5344CB8AC3E}">
        <p14:creationId xmlns:p14="http://schemas.microsoft.com/office/powerpoint/2010/main" val="3124616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46E4212-E88B-4C46-BAC7-B5385F0E7834}"/>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4E177210-1DC6-4B98-AF49-A3676921A3F8}"/>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6C25EBA-9DB0-4EB8-8B9A-7D6751BE5144}"/>
              </a:ext>
            </a:extLst>
          </p:cNvPr>
          <p:cNvSpPr>
            <a:spLocks noGrp="1"/>
          </p:cNvSpPr>
          <p:nvPr>
            <p:ph type="dt" sz="half" idx="10"/>
          </p:nvPr>
        </p:nvSpPr>
        <p:spPr/>
        <p:txBody>
          <a:bodyPr/>
          <a:lstStyle/>
          <a:p>
            <a:fld id="{9CCC34C3-63E5-4D18-98D8-E422F167B176}" type="datetimeFigureOut">
              <a:rPr lang="fi-FI" smtClean="0"/>
              <a:t>22.4.2022</a:t>
            </a:fld>
            <a:endParaRPr lang="fi-FI"/>
          </a:p>
        </p:txBody>
      </p:sp>
      <p:sp>
        <p:nvSpPr>
          <p:cNvPr id="5" name="Alatunnisteen paikkamerkki 4">
            <a:extLst>
              <a:ext uri="{FF2B5EF4-FFF2-40B4-BE49-F238E27FC236}">
                <a16:creationId xmlns:a16="http://schemas.microsoft.com/office/drawing/2014/main" id="{23C2A100-6ADA-4F78-9104-F9F2FB154A0F}"/>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2D066EEC-8FB1-4B9B-9FF7-F0CD0C921EBB}"/>
              </a:ext>
            </a:extLst>
          </p:cNvPr>
          <p:cNvSpPr>
            <a:spLocks noGrp="1"/>
          </p:cNvSpPr>
          <p:nvPr>
            <p:ph type="sldNum" sz="quarter" idx="12"/>
          </p:nvPr>
        </p:nvSpPr>
        <p:spPr/>
        <p:txBody>
          <a:bodyPr/>
          <a:lstStyle/>
          <a:p>
            <a:fld id="{B9B79D47-34D9-47CF-81E9-A24F50B62B75}" type="slidenum">
              <a:rPr lang="fi-FI" smtClean="0"/>
              <a:t>‹#›</a:t>
            </a:fld>
            <a:endParaRPr lang="fi-FI"/>
          </a:p>
        </p:txBody>
      </p:sp>
    </p:spTree>
    <p:extLst>
      <p:ext uri="{BB962C8B-B14F-4D97-AF65-F5344CB8AC3E}">
        <p14:creationId xmlns:p14="http://schemas.microsoft.com/office/powerpoint/2010/main" val="817693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72F034D-FBC6-453D-AD7B-2F6583B10026}"/>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8054FB8A-F984-4144-9297-35FE1B4F262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5AA879DA-B81F-4F3D-A87E-7FB5C6537A20}"/>
              </a:ext>
            </a:extLst>
          </p:cNvPr>
          <p:cNvSpPr>
            <a:spLocks noGrp="1"/>
          </p:cNvSpPr>
          <p:nvPr>
            <p:ph type="dt" sz="half" idx="10"/>
          </p:nvPr>
        </p:nvSpPr>
        <p:spPr/>
        <p:txBody>
          <a:bodyPr/>
          <a:lstStyle/>
          <a:p>
            <a:fld id="{9CCC34C3-63E5-4D18-98D8-E422F167B176}" type="datetimeFigureOut">
              <a:rPr lang="fi-FI" smtClean="0"/>
              <a:t>22.4.2022</a:t>
            </a:fld>
            <a:endParaRPr lang="fi-FI"/>
          </a:p>
        </p:txBody>
      </p:sp>
      <p:sp>
        <p:nvSpPr>
          <p:cNvPr id="5" name="Alatunnisteen paikkamerkki 4">
            <a:extLst>
              <a:ext uri="{FF2B5EF4-FFF2-40B4-BE49-F238E27FC236}">
                <a16:creationId xmlns:a16="http://schemas.microsoft.com/office/drawing/2014/main" id="{F1C0717D-8297-4449-BC98-C52F053D7DD6}"/>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15430637-5AD0-4599-9BC7-C15F0FA45FF0}"/>
              </a:ext>
            </a:extLst>
          </p:cNvPr>
          <p:cNvSpPr>
            <a:spLocks noGrp="1"/>
          </p:cNvSpPr>
          <p:nvPr>
            <p:ph type="sldNum" sz="quarter" idx="12"/>
          </p:nvPr>
        </p:nvSpPr>
        <p:spPr/>
        <p:txBody>
          <a:bodyPr/>
          <a:lstStyle/>
          <a:p>
            <a:fld id="{B9B79D47-34D9-47CF-81E9-A24F50B62B75}" type="slidenum">
              <a:rPr lang="fi-FI" smtClean="0"/>
              <a:t>‹#›</a:t>
            </a:fld>
            <a:endParaRPr lang="fi-FI"/>
          </a:p>
        </p:txBody>
      </p:sp>
    </p:spTree>
    <p:extLst>
      <p:ext uri="{BB962C8B-B14F-4D97-AF65-F5344CB8AC3E}">
        <p14:creationId xmlns:p14="http://schemas.microsoft.com/office/powerpoint/2010/main" val="3132527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BFE27B3-B6FA-41B7-943E-3E87C34A391B}"/>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F2C3A807-EECD-41AC-B4EF-2A22D165ED1B}"/>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A7FD1FDE-9CFE-49F3-BA0C-0B65B61F1CF0}"/>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303971E7-CDAD-44A6-AFC3-FA60F85EBC3B}"/>
              </a:ext>
            </a:extLst>
          </p:cNvPr>
          <p:cNvSpPr>
            <a:spLocks noGrp="1"/>
          </p:cNvSpPr>
          <p:nvPr>
            <p:ph type="dt" sz="half" idx="10"/>
          </p:nvPr>
        </p:nvSpPr>
        <p:spPr/>
        <p:txBody>
          <a:bodyPr/>
          <a:lstStyle/>
          <a:p>
            <a:fld id="{9CCC34C3-63E5-4D18-98D8-E422F167B176}" type="datetimeFigureOut">
              <a:rPr lang="fi-FI" smtClean="0"/>
              <a:t>22.4.2022</a:t>
            </a:fld>
            <a:endParaRPr lang="fi-FI"/>
          </a:p>
        </p:txBody>
      </p:sp>
      <p:sp>
        <p:nvSpPr>
          <p:cNvPr id="6" name="Alatunnisteen paikkamerkki 5">
            <a:extLst>
              <a:ext uri="{FF2B5EF4-FFF2-40B4-BE49-F238E27FC236}">
                <a16:creationId xmlns:a16="http://schemas.microsoft.com/office/drawing/2014/main" id="{A915D4C9-D54A-4F4E-9626-426A3362ADF8}"/>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05832CBC-4230-462F-800A-7EFA6CC215CB}"/>
              </a:ext>
            </a:extLst>
          </p:cNvPr>
          <p:cNvSpPr>
            <a:spLocks noGrp="1"/>
          </p:cNvSpPr>
          <p:nvPr>
            <p:ph type="sldNum" sz="quarter" idx="12"/>
          </p:nvPr>
        </p:nvSpPr>
        <p:spPr/>
        <p:txBody>
          <a:bodyPr/>
          <a:lstStyle/>
          <a:p>
            <a:fld id="{B9B79D47-34D9-47CF-81E9-A24F50B62B75}" type="slidenum">
              <a:rPr lang="fi-FI" smtClean="0"/>
              <a:t>‹#›</a:t>
            </a:fld>
            <a:endParaRPr lang="fi-FI"/>
          </a:p>
        </p:txBody>
      </p:sp>
    </p:spTree>
    <p:extLst>
      <p:ext uri="{BB962C8B-B14F-4D97-AF65-F5344CB8AC3E}">
        <p14:creationId xmlns:p14="http://schemas.microsoft.com/office/powerpoint/2010/main" val="2557386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2C0B110-E580-489A-AE37-86880C57BD89}"/>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33047C0E-D515-45B3-9386-B590A2E7D4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1ED30AC1-3493-4A04-B61F-B92BE6121173}"/>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026ED5ED-9647-4F7A-9C05-83EE6E0E0D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F46AEE25-8917-4EBD-8CF0-1875AEBF6D97}"/>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F956039B-44E5-49F0-BF7B-04DA3C617282}"/>
              </a:ext>
            </a:extLst>
          </p:cNvPr>
          <p:cNvSpPr>
            <a:spLocks noGrp="1"/>
          </p:cNvSpPr>
          <p:nvPr>
            <p:ph type="dt" sz="half" idx="10"/>
          </p:nvPr>
        </p:nvSpPr>
        <p:spPr/>
        <p:txBody>
          <a:bodyPr/>
          <a:lstStyle/>
          <a:p>
            <a:fld id="{9CCC34C3-63E5-4D18-98D8-E422F167B176}" type="datetimeFigureOut">
              <a:rPr lang="fi-FI" smtClean="0"/>
              <a:t>22.4.2022</a:t>
            </a:fld>
            <a:endParaRPr lang="fi-FI"/>
          </a:p>
        </p:txBody>
      </p:sp>
      <p:sp>
        <p:nvSpPr>
          <p:cNvPr id="8" name="Alatunnisteen paikkamerkki 7">
            <a:extLst>
              <a:ext uri="{FF2B5EF4-FFF2-40B4-BE49-F238E27FC236}">
                <a16:creationId xmlns:a16="http://schemas.microsoft.com/office/drawing/2014/main" id="{9BD2B632-19CF-4CA1-9E97-DC2681D2CBE7}"/>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84ADE1F3-66CA-4D37-AA2E-4DCD551C7374}"/>
              </a:ext>
            </a:extLst>
          </p:cNvPr>
          <p:cNvSpPr>
            <a:spLocks noGrp="1"/>
          </p:cNvSpPr>
          <p:nvPr>
            <p:ph type="sldNum" sz="quarter" idx="12"/>
          </p:nvPr>
        </p:nvSpPr>
        <p:spPr/>
        <p:txBody>
          <a:bodyPr/>
          <a:lstStyle/>
          <a:p>
            <a:fld id="{B9B79D47-34D9-47CF-81E9-A24F50B62B75}" type="slidenum">
              <a:rPr lang="fi-FI" smtClean="0"/>
              <a:t>‹#›</a:t>
            </a:fld>
            <a:endParaRPr lang="fi-FI"/>
          </a:p>
        </p:txBody>
      </p:sp>
    </p:spTree>
    <p:extLst>
      <p:ext uri="{BB962C8B-B14F-4D97-AF65-F5344CB8AC3E}">
        <p14:creationId xmlns:p14="http://schemas.microsoft.com/office/powerpoint/2010/main" val="1436005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9BDB35D-672A-477E-A0CE-445DB26A52C8}"/>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D955BAC2-0296-4B43-931B-93305ABED94C}"/>
              </a:ext>
            </a:extLst>
          </p:cNvPr>
          <p:cNvSpPr>
            <a:spLocks noGrp="1"/>
          </p:cNvSpPr>
          <p:nvPr>
            <p:ph type="dt" sz="half" idx="10"/>
          </p:nvPr>
        </p:nvSpPr>
        <p:spPr/>
        <p:txBody>
          <a:bodyPr/>
          <a:lstStyle/>
          <a:p>
            <a:fld id="{9CCC34C3-63E5-4D18-98D8-E422F167B176}" type="datetimeFigureOut">
              <a:rPr lang="fi-FI" smtClean="0"/>
              <a:t>22.4.2022</a:t>
            </a:fld>
            <a:endParaRPr lang="fi-FI"/>
          </a:p>
        </p:txBody>
      </p:sp>
      <p:sp>
        <p:nvSpPr>
          <p:cNvPr id="4" name="Alatunnisteen paikkamerkki 3">
            <a:extLst>
              <a:ext uri="{FF2B5EF4-FFF2-40B4-BE49-F238E27FC236}">
                <a16:creationId xmlns:a16="http://schemas.microsoft.com/office/drawing/2014/main" id="{B3258B8E-F3AA-4B23-8317-EE51D8539688}"/>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6580007C-0231-4915-82DE-EA89D5CE521E}"/>
              </a:ext>
            </a:extLst>
          </p:cNvPr>
          <p:cNvSpPr>
            <a:spLocks noGrp="1"/>
          </p:cNvSpPr>
          <p:nvPr>
            <p:ph type="sldNum" sz="quarter" idx="12"/>
          </p:nvPr>
        </p:nvSpPr>
        <p:spPr/>
        <p:txBody>
          <a:bodyPr/>
          <a:lstStyle/>
          <a:p>
            <a:fld id="{B9B79D47-34D9-47CF-81E9-A24F50B62B75}" type="slidenum">
              <a:rPr lang="fi-FI" smtClean="0"/>
              <a:t>‹#›</a:t>
            </a:fld>
            <a:endParaRPr lang="fi-FI"/>
          </a:p>
        </p:txBody>
      </p:sp>
    </p:spTree>
    <p:extLst>
      <p:ext uri="{BB962C8B-B14F-4D97-AF65-F5344CB8AC3E}">
        <p14:creationId xmlns:p14="http://schemas.microsoft.com/office/powerpoint/2010/main" val="1999960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A7991583-F896-42F2-9FDF-02E4C22C7A11}"/>
              </a:ext>
            </a:extLst>
          </p:cNvPr>
          <p:cNvSpPr>
            <a:spLocks noGrp="1"/>
          </p:cNvSpPr>
          <p:nvPr>
            <p:ph type="dt" sz="half" idx="10"/>
          </p:nvPr>
        </p:nvSpPr>
        <p:spPr/>
        <p:txBody>
          <a:bodyPr/>
          <a:lstStyle/>
          <a:p>
            <a:fld id="{9CCC34C3-63E5-4D18-98D8-E422F167B176}" type="datetimeFigureOut">
              <a:rPr lang="fi-FI" smtClean="0"/>
              <a:t>22.4.2022</a:t>
            </a:fld>
            <a:endParaRPr lang="fi-FI"/>
          </a:p>
        </p:txBody>
      </p:sp>
      <p:sp>
        <p:nvSpPr>
          <p:cNvPr id="3" name="Alatunnisteen paikkamerkki 2">
            <a:extLst>
              <a:ext uri="{FF2B5EF4-FFF2-40B4-BE49-F238E27FC236}">
                <a16:creationId xmlns:a16="http://schemas.microsoft.com/office/drawing/2014/main" id="{67BD210D-7FE0-4872-B0BE-F2536E013BA8}"/>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960BB351-9BA4-4FD1-81F2-4A9B17FE6DF7}"/>
              </a:ext>
            </a:extLst>
          </p:cNvPr>
          <p:cNvSpPr>
            <a:spLocks noGrp="1"/>
          </p:cNvSpPr>
          <p:nvPr>
            <p:ph type="sldNum" sz="quarter" idx="12"/>
          </p:nvPr>
        </p:nvSpPr>
        <p:spPr/>
        <p:txBody>
          <a:bodyPr/>
          <a:lstStyle/>
          <a:p>
            <a:fld id="{B9B79D47-34D9-47CF-81E9-A24F50B62B75}" type="slidenum">
              <a:rPr lang="fi-FI" smtClean="0"/>
              <a:t>‹#›</a:t>
            </a:fld>
            <a:endParaRPr lang="fi-FI"/>
          </a:p>
        </p:txBody>
      </p:sp>
    </p:spTree>
    <p:extLst>
      <p:ext uri="{BB962C8B-B14F-4D97-AF65-F5344CB8AC3E}">
        <p14:creationId xmlns:p14="http://schemas.microsoft.com/office/powerpoint/2010/main" val="558437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EED2C8E-0A12-43D8-810A-52C3B090FAE1}"/>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8702A90D-F3FA-45A1-9F13-479E7F1A75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68C193E6-DB25-478D-8E0C-02698EFAF8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2A3B4428-C124-423E-A3EC-79B8AB76AA79}"/>
              </a:ext>
            </a:extLst>
          </p:cNvPr>
          <p:cNvSpPr>
            <a:spLocks noGrp="1"/>
          </p:cNvSpPr>
          <p:nvPr>
            <p:ph type="dt" sz="half" idx="10"/>
          </p:nvPr>
        </p:nvSpPr>
        <p:spPr/>
        <p:txBody>
          <a:bodyPr/>
          <a:lstStyle/>
          <a:p>
            <a:fld id="{9CCC34C3-63E5-4D18-98D8-E422F167B176}" type="datetimeFigureOut">
              <a:rPr lang="fi-FI" smtClean="0"/>
              <a:t>22.4.2022</a:t>
            </a:fld>
            <a:endParaRPr lang="fi-FI"/>
          </a:p>
        </p:txBody>
      </p:sp>
      <p:sp>
        <p:nvSpPr>
          <p:cNvPr id="6" name="Alatunnisteen paikkamerkki 5">
            <a:extLst>
              <a:ext uri="{FF2B5EF4-FFF2-40B4-BE49-F238E27FC236}">
                <a16:creationId xmlns:a16="http://schemas.microsoft.com/office/drawing/2014/main" id="{308AF250-C7B7-4695-AD1A-F215431921CD}"/>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9D08BC67-1C31-4ABB-A500-485FCA870EDC}"/>
              </a:ext>
            </a:extLst>
          </p:cNvPr>
          <p:cNvSpPr>
            <a:spLocks noGrp="1"/>
          </p:cNvSpPr>
          <p:nvPr>
            <p:ph type="sldNum" sz="quarter" idx="12"/>
          </p:nvPr>
        </p:nvSpPr>
        <p:spPr/>
        <p:txBody>
          <a:bodyPr/>
          <a:lstStyle/>
          <a:p>
            <a:fld id="{B9B79D47-34D9-47CF-81E9-A24F50B62B75}" type="slidenum">
              <a:rPr lang="fi-FI" smtClean="0"/>
              <a:t>‹#›</a:t>
            </a:fld>
            <a:endParaRPr lang="fi-FI"/>
          </a:p>
        </p:txBody>
      </p:sp>
    </p:spTree>
    <p:extLst>
      <p:ext uri="{BB962C8B-B14F-4D97-AF65-F5344CB8AC3E}">
        <p14:creationId xmlns:p14="http://schemas.microsoft.com/office/powerpoint/2010/main" val="2241407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16D1351-8433-4515-A3A3-2A7417227CB0}"/>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8E9D000A-9EDF-40EE-873F-D254513C36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66EAA81A-0813-4507-BF49-7A9FE783E6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88DF36B5-C47B-4C1B-82B5-2C37B9E4C4A2}"/>
              </a:ext>
            </a:extLst>
          </p:cNvPr>
          <p:cNvSpPr>
            <a:spLocks noGrp="1"/>
          </p:cNvSpPr>
          <p:nvPr>
            <p:ph type="dt" sz="half" idx="10"/>
          </p:nvPr>
        </p:nvSpPr>
        <p:spPr/>
        <p:txBody>
          <a:bodyPr/>
          <a:lstStyle/>
          <a:p>
            <a:fld id="{9CCC34C3-63E5-4D18-98D8-E422F167B176}" type="datetimeFigureOut">
              <a:rPr lang="fi-FI" smtClean="0"/>
              <a:t>22.4.2022</a:t>
            </a:fld>
            <a:endParaRPr lang="fi-FI"/>
          </a:p>
        </p:txBody>
      </p:sp>
      <p:sp>
        <p:nvSpPr>
          <p:cNvPr id="6" name="Alatunnisteen paikkamerkki 5">
            <a:extLst>
              <a:ext uri="{FF2B5EF4-FFF2-40B4-BE49-F238E27FC236}">
                <a16:creationId xmlns:a16="http://schemas.microsoft.com/office/drawing/2014/main" id="{3C0C3D7B-390A-4839-A058-306226FF6CB3}"/>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F99494EE-D69F-474F-8E6D-E9B512111223}"/>
              </a:ext>
            </a:extLst>
          </p:cNvPr>
          <p:cNvSpPr>
            <a:spLocks noGrp="1"/>
          </p:cNvSpPr>
          <p:nvPr>
            <p:ph type="sldNum" sz="quarter" idx="12"/>
          </p:nvPr>
        </p:nvSpPr>
        <p:spPr/>
        <p:txBody>
          <a:bodyPr/>
          <a:lstStyle/>
          <a:p>
            <a:fld id="{B9B79D47-34D9-47CF-81E9-A24F50B62B75}" type="slidenum">
              <a:rPr lang="fi-FI" smtClean="0"/>
              <a:t>‹#›</a:t>
            </a:fld>
            <a:endParaRPr lang="fi-FI"/>
          </a:p>
        </p:txBody>
      </p:sp>
    </p:spTree>
    <p:extLst>
      <p:ext uri="{BB962C8B-B14F-4D97-AF65-F5344CB8AC3E}">
        <p14:creationId xmlns:p14="http://schemas.microsoft.com/office/powerpoint/2010/main" val="2902645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DBA88D-5471-4645-9BE6-2FFA75E6CAE7}"/>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02E6F163-C26A-488E-B4A4-636BB92A1394}"/>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41190442-1A4C-4602-88E3-AC4D70CD7EAD}"/>
              </a:ext>
            </a:extLst>
          </p:cNvPr>
          <p:cNvSpPr>
            <a:spLocks noGrp="1"/>
          </p:cNvSpPr>
          <p:nvPr>
            <p:ph type="dt" sz="half" idx="10"/>
          </p:nvPr>
        </p:nvSpPr>
        <p:spPr/>
        <p:txBody>
          <a:bodyPr/>
          <a:lstStyle/>
          <a:p>
            <a:fld id="{9CCC34C3-63E5-4D18-98D8-E422F167B176}" type="datetimeFigureOut">
              <a:rPr lang="fi-FI" smtClean="0"/>
              <a:t>22.4.2022</a:t>
            </a:fld>
            <a:endParaRPr lang="fi-FI"/>
          </a:p>
        </p:txBody>
      </p:sp>
      <p:sp>
        <p:nvSpPr>
          <p:cNvPr id="5" name="Alatunnisteen paikkamerkki 4">
            <a:extLst>
              <a:ext uri="{FF2B5EF4-FFF2-40B4-BE49-F238E27FC236}">
                <a16:creationId xmlns:a16="http://schemas.microsoft.com/office/drawing/2014/main" id="{FF28FA34-4084-4761-AFBC-90F74D2D83C4}"/>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0A7BBE65-0B10-4305-A8F1-4F31744341AC}"/>
              </a:ext>
            </a:extLst>
          </p:cNvPr>
          <p:cNvSpPr>
            <a:spLocks noGrp="1"/>
          </p:cNvSpPr>
          <p:nvPr>
            <p:ph type="sldNum" sz="quarter" idx="12"/>
          </p:nvPr>
        </p:nvSpPr>
        <p:spPr/>
        <p:txBody>
          <a:bodyPr/>
          <a:lstStyle/>
          <a:p>
            <a:fld id="{B9B79D47-34D9-47CF-81E9-A24F50B62B75}" type="slidenum">
              <a:rPr lang="fi-FI" smtClean="0"/>
              <a:t>‹#›</a:t>
            </a:fld>
            <a:endParaRPr lang="fi-FI"/>
          </a:p>
        </p:txBody>
      </p:sp>
    </p:spTree>
    <p:extLst>
      <p:ext uri="{BB962C8B-B14F-4D97-AF65-F5344CB8AC3E}">
        <p14:creationId xmlns:p14="http://schemas.microsoft.com/office/powerpoint/2010/main" val="1569403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CAAC33BE-0E13-4FD1-A079-D70DA74B8D38}"/>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7B5CFBD3-D91C-49EE-8E66-4853F6EBD3E2}"/>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49079B15-9399-4B08-B431-1AE3D01440A6}"/>
              </a:ext>
            </a:extLst>
          </p:cNvPr>
          <p:cNvSpPr>
            <a:spLocks noGrp="1"/>
          </p:cNvSpPr>
          <p:nvPr>
            <p:ph type="dt" sz="half" idx="10"/>
          </p:nvPr>
        </p:nvSpPr>
        <p:spPr/>
        <p:txBody>
          <a:bodyPr/>
          <a:lstStyle/>
          <a:p>
            <a:fld id="{9CCC34C3-63E5-4D18-98D8-E422F167B176}" type="datetimeFigureOut">
              <a:rPr lang="fi-FI" smtClean="0"/>
              <a:t>22.4.2022</a:t>
            </a:fld>
            <a:endParaRPr lang="fi-FI"/>
          </a:p>
        </p:txBody>
      </p:sp>
      <p:sp>
        <p:nvSpPr>
          <p:cNvPr id="5" name="Alatunnisteen paikkamerkki 4">
            <a:extLst>
              <a:ext uri="{FF2B5EF4-FFF2-40B4-BE49-F238E27FC236}">
                <a16:creationId xmlns:a16="http://schemas.microsoft.com/office/drawing/2014/main" id="{F036D242-6A00-49B8-8448-BFED93DC90FC}"/>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D5BE7E99-139A-46D0-B0ED-3C223872C003}"/>
              </a:ext>
            </a:extLst>
          </p:cNvPr>
          <p:cNvSpPr>
            <a:spLocks noGrp="1"/>
          </p:cNvSpPr>
          <p:nvPr>
            <p:ph type="sldNum" sz="quarter" idx="12"/>
          </p:nvPr>
        </p:nvSpPr>
        <p:spPr/>
        <p:txBody>
          <a:bodyPr/>
          <a:lstStyle/>
          <a:p>
            <a:fld id="{B9B79D47-34D9-47CF-81E9-A24F50B62B75}" type="slidenum">
              <a:rPr lang="fi-FI" smtClean="0"/>
              <a:t>‹#›</a:t>
            </a:fld>
            <a:endParaRPr lang="fi-FI"/>
          </a:p>
        </p:txBody>
      </p:sp>
    </p:spTree>
    <p:extLst>
      <p:ext uri="{BB962C8B-B14F-4D97-AF65-F5344CB8AC3E}">
        <p14:creationId xmlns:p14="http://schemas.microsoft.com/office/powerpoint/2010/main" val="42194412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B16E41CD-E2C3-4306-AA8D-0CA079ED1783}"/>
              </a:ext>
            </a:extLst>
          </p:cNvPr>
          <p:cNvSpPr>
            <a:spLocks noGrp="1"/>
          </p:cNvSpPr>
          <p:nvPr>
            <p:ph type="dt" sz="half" idx="10"/>
          </p:nvPr>
        </p:nvSpPr>
        <p:spPr/>
        <p:txBody>
          <a:bodyPr/>
          <a:lstStyle/>
          <a:p>
            <a:r>
              <a:rPr lang="fi-FI"/>
              <a:t>14.3.2022</a:t>
            </a:r>
          </a:p>
        </p:txBody>
      </p:sp>
      <p:sp>
        <p:nvSpPr>
          <p:cNvPr id="3" name="Alatunnisteen paikkamerkki 2">
            <a:extLst>
              <a:ext uri="{FF2B5EF4-FFF2-40B4-BE49-F238E27FC236}">
                <a16:creationId xmlns:a16="http://schemas.microsoft.com/office/drawing/2014/main" id="{B961FB3C-3331-400C-96D9-CB8B606ACEA2}"/>
              </a:ext>
            </a:extLst>
          </p:cNvPr>
          <p:cNvSpPr>
            <a:spLocks noGrp="1"/>
          </p:cNvSpPr>
          <p:nvPr>
            <p:ph type="ftr" sz="quarter" idx="11"/>
          </p:nvPr>
        </p:nvSpPr>
        <p:spPr/>
        <p:txBody>
          <a:bodyPr/>
          <a:lstStyle/>
          <a:p>
            <a:r>
              <a:rPr lang="fi-FI"/>
              <a:t>KAIKILLE YHTEINEN KOULU, JÄRVENPÄÄ</a:t>
            </a:r>
          </a:p>
        </p:txBody>
      </p:sp>
      <p:sp>
        <p:nvSpPr>
          <p:cNvPr id="4" name="Dian numeron paikkamerkki 3">
            <a:extLst>
              <a:ext uri="{FF2B5EF4-FFF2-40B4-BE49-F238E27FC236}">
                <a16:creationId xmlns:a16="http://schemas.microsoft.com/office/drawing/2014/main" id="{36BEA2B6-139D-43A5-BE2F-29978E0017BE}"/>
              </a:ext>
            </a:extLst>
          </p:cNvPr>
          <p:cNvSpPr>
            <a:spLocks noGrp="1"/>
          </p:cNvSpPr>
          <p:nvPr>
            <p:ph type="sldNum" sz="quarter" idx="12"/>
          </p:nvPr>
        </p:nvSpPr>
        <p:spPr/>
        <p:txBody>
          <a:bodyPr/>
          <a:lstStyle/>
          <a:p>
            <a:fld id="{F955C2FD-56DD-4EF8-8E79-5E05CE13D9BA}" type="slidenum">
              <a:rPr lang="fi-FI" smtClean="0"/>
              <a:t>‹#›</a:t>
            </a:fld>
            <a:endParaRPr lang="fi-FI"/>
          </a:p>
        </p:txBody>
      </p:sp>
    </p:spTree>
    <p:extLst>
      <p:ext uri="{BB962C8B-B14F-4D97-AF65-F5344CB8AC3E}">
        <p14:creationId xmlns:p14="http://schemas.microsoft.com/office/powerpoint/2010/main" val="31610067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821787A1-9EF3-4D59-88F4-14F7CB5C3F49}"/>
              </a:ext>
            </a:extLst>
          </p:cNvPr>
          <p:cNvSpPr>
            <a:spLocks noGrp="1"/>
          </p:cNvSpPr>
          <p:nvPr>
            <p:ph type="dt" sz="half" idx="10"/>
          </p:nvPr>
        </p:nvSpPr>
        <p:spPr/>
        <p:txBody>
          <a:bodyPr/>
          <a:lstStyle/>
          <a:p>
            <a:r>
              <a:rPr lang="fi-FI"/>
              <a:t>14.3.2022</a:t>
            </a:r>
          </a:p>
        </p:txBody>
      </p:sp>
      <p:sp>
        <p:nvSpPr>
          <p:cNvPr id="3" name="Alatunnisteen paikkamerkki 2">
            <a:extLst>
              <a:ext uri="{FF2B5EF4-FFF2-40B4-BE49-F238E27FC236}">
                <a16:creationId xmlns:a16="http://schemas.microsoft.com/office/drawing/2014/main" id="{E97B70EA-1D1D-4FAF-9536-DA335F6B3971}"/>
              </a:ext>
            </a:extLst>
          </p:cNvPr>
          <p:cNvSpPr>
            <a:spLocks noGrp="1"/>
          </p:cNvSpPr>
          <p:nvPr>
            <p:ph type="ftr" sz="quarter" idx="11"/>
          </p:nvPr>
        </p:nvSpPr>
        <p:spPr/>
        <p:txBody>
          <a:bodyPr/>
          <a:lstStyle/>
          <a:p>
            <a:r>
              <a:rPr lang="fi-FI"/>
              <a:t>KAIKILLE YHTEINEN KOULU, JÄRVENPÄÄ</a:t>
            </a:r>
          </a:p>
        </p:txBody>
      </p:sp>
      <p:sp>
        <p:nvSpPr>
          <p:cNvPr id="4" name="Dian numeron paikkamerkki 3">
            <a:extLst>
              <a:ext uri="{FF2B5EF4-FFF2-40B4-BE49-F238E27FC236}">
                <a16:creationId xmlns:a16="http://schemas.microsoft.com/office/drawing/2014/main" id="{4E25A939-8B0F-4CD8-8EF0-A7B7809143D6}"/>
              </a:ext>
            </a:extLst>
          </p:cNvPr>
          <p:cNvSpPr>
            <a:spLocks noGrp="1"/>
          </p:cNvSpPr>
          <p:nvPr>
            <p:ph type="sldNum" sz="quarter" idx="12"/>
          </p:nvPr>
        </p:nvSpPr>
        <p:spPr/>
        <p:txBody>
          <a:bodyPr/>
          <a:lstStyle/>
          <a:p>
            <a:fld id="{9F42D782-5FC3-4F66-A011-73856B900600}" type="slidenum">
              <a:rPr lang="fi-FI" smtClean="0"/>
              <a:t>‹#›</a:t>
            </a:fld>
            <a:endParaRPr lang="fi-FI"/>
          </a:p>
        </p:txBody>
      </p:sp>
    </p:spTree>
    <p:extLst>
      <p:ext uri="{BB962C8B-B14F-4D97-AF65-F5344CB8AC3E}">
        <p14:creationId xmlns:p14="http://schemas.microsoft.com/office/powerpoint/2010/main" val="20018706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30FAF2AA-820A-4CAE-9485-3E6C4259EAD4}"/>
              </a:ext>
            </a:extLst>
          </p:cNvPr>
          <p:cNvSpPr>
            <a:spLocks noGrp="1"/>
          </p:cNvSpPr>
          <p:nvPr>
            <p:ph type="dt" sz="half" idx="10"/>
          </p:nvPr>
        </p:nvSpPr>
        <p:spPr/>
        <p:txBody>
          <a:bodyPr/>
          <a:lstStyle/>
          <a:p>
            <a:r>
              <a:rPr lang="fi-FI"/>
              <a:t>14.3.2022</a:t>
            </a:r>
          </a:p>
        </p:txBody>
      </p:sp>
      <p:sp>
        <p:nvSpPr>
          <p:cNvPr id="3" name="Alatunnisteen paikkamerkki 2">
            <a:extLst>
              <a:ext uri="{FF2B5EF4-FFF2-40B4-BE49-F238E27FC236}">
                <a16:creationId xmlns:a16="http://schemas.microsoft.com/office/drawing/2014/main" id="{FE7E25B4-2ADB-4168-925C-37FA10113130}"/>
              </a:ext>
            </a:extLst>
          </p:cNvPr>
          <p:cNvSpPr>
            <a:spLocks noGrp="1"/>
          </p:cNvSpPr>
          <p:nvPr>
            <p:ph type="ftr" sz="quarter" idx="11"/>
          </p:nvPr>
        </p:nvSpPr>
        <p:spPr/>
        <p:txBody>
          <a:bodyPr/>
          <a:lstStyle/>
          <a:p>
            <a:r>
              <a:rPr lang="fi-FI"/>
              <a:t>KAIKILLE YHTEINEN KOULU, JÄRVENPÄÄ</a:t>
            </a:r>
          </a:p>
        </p:txBody>
      </p:sp>
      <p:sp>
        <p:nvSpPr>
          <p:cNvPr id="4" name="Dian numeron paikkamerkki 3">
            <a:extLst>
              <a:ext uri="{FF2B5EF4-FFF2-40B4-BE49-F238E27FC236}">
                <a16:creationId xmlns:a16="http://schemas.microsoft.com/office/drawing/2014/main" id="{A7AE86B2-7E9F-4246-BE95-C610920D20EA}"/>
              </a:ext>
            </a:extLst>
          </p:cNvPr>
          <p:cNvSpPr>
            <a:spLocks noGrp="1"/>
          </p:cNvSpPr>
          <p:nvPr>
            <p:ph type="sldNum" sz="quarter" idx="12"/>
          </p:nvPr>
        </p:nvSpPr>
        <p:spPr/>
        <p:txBody>
          <a:bodyPr/>
          <a:lstStyle/>
          <a:p>
            <a:fld id="{EEA44B83-84A9-45FE-85F7-AFC15E403804}" type="slidenum">
              <a:rPr lang="fi-FI" smtClean="0"/>
              <a:t>‹#›</a:t>
            </a:fld>
            <a:endParaRPr lang="fi-FI"/>
          </a:p>
        </p:txBody>
      </p:sp>
    </p:spTree>
    <p:extLst>
      <p:ext uri="{BB962C8B-B14F-4D97-AF65-F5344CB8AC3E}">
        <p14:creationId xmlns:p14="http://schemas.microsoft.com/office/powerpoint/2010/main" val="35354810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867DA00-6757-494D-8A0E-2486F11869DC}"/>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5D16C27A-190F-4371-9949-FD04EEA2F0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D3FFE08E-5F4E-4039-9D94-2FB6BCB9289B}"/>
              </a:ext>
            </a:extLst>
          </p:cNvPr>
          <p:cNvSpPr>
            <a:spLocks noGrp="1"/>
          </p:cNvSpPr>
          <p:nvPr>
            <p:ph type="dt" sz="half" idx="10"/>
          </p:nvPr>
        </p:nvSpPr>
        <p:spPr/>
        <p:txBody>
          <a:bodyPr/>
          <a:lstStyle/>
          <a:p>
            <a:r>
              <a:rPr lang="fi-FI"/>
              <a:t>14.3.2022</a:t>
            </a:r>
          </a:p>
        </p:txBody>
      </p:sp>
      <p:sp>
        <p:nvSpPr>
          <p:cNvPr id="5" name="Alatunnisteen paikkamerkki 4">
            <a:extLst>
              <a:ext uri="{FF2B5EF4-FFF2-40B4-BE49-F238E27FC236}">
                <a16:creationId xmlns:a16="http://schemas.microsoft.com/office/drawing/2014/main" id="{7E3622F4-140B-409E-888C-F80AA5AEF985}"/>
              </a:ext>
            </a:extLst>
          </p:cNvPr>
          <p:cNvSpPr>
            <a:spLocks noGrp="1"/>
          </p:cNvSpPr>
          <p:nvPr>
            <p:ph type="ftr" sz="quarter" idx="11"/>
          </p:nvPr>
        </p:nvSpPr>
        <p:spPr/>
        <p:txBody>
          <a:bodyPr/>
          <a:lstStyle/>
          <a:p>
            <a:r>
              <a:rPr lang="fi-FI"/>
              <a:t>KAIKILLE YHTEINEN KOULU, JÄRVENPÄÄ</a:t>
            </a:r>
          </a:p>
        </p:txBody>
      </p:sp>
      <p:sp>
        <p:nvSpPr>
          <p:cNvPr id="6" name="Dian numeron paikkamerkki 5">
            <a:extLst>
              <a:ext uri="{FF2B5EF4-FFF2-40B4-BE49-F238E27FC236}">
                <a16:creationId xmlns:a16="http://schemas.microsoft.com/office/drawing/2014/main" id="{2CCC2D5E-096A-4E58-89C9-6167870010EA}"/>
              </a:ext>
            </a:extLst>
          </p:cNvPr>
          <p:cNvSpPr>
            <a:spLocks noGrp="1"/>
          </p:cNvSpPr>
          <p:nvPr>
            <p:ph type="sldNum" sz="quarter" idx="12"/>
          </p:nvPr>
        </p:nvSpPr>
        <p:spPr/>
        <p:txBody>
          <a:bodyPr/>
          <a:lstStyle/>
          <a:p>
            <a:fld id="{5D797037-7B66-4615-86F6-70753A914675}" type="slidenum">
              <a:rPr lang="fi-FI" smtClean="0"/>
              <a:t>‹#›</a:t>
            </a:fld>
            <a:endParaRPr lang="fi-FI"/>
          </a:p>
        </p:txBody>
      </p:sp>
    </p:spTree>
    <p:extLst>
      <p:ext uri="{BB962C8B-B14F-4D97-AF65-F5344CB8AC3E}">
        <p14:creationId xmlns:p14="http://schemas.microsoft.com/office/powerpoint/2010/main" val="1934136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DCC863C1-0752-4F86-AB0E-9C895897A1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38BAF29E-FC13-432A-8B31-76E9FC12D0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29ADEEB-C3AA-4E05-B6DB-9841E53018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CC34C3-63E5-4D18-98D8-E422F167B176}" type="datetimeFigureOut">
              <a:rPr lang="fi-FI" smtClean="0"/>
              <a:t>22.4.2022</a:t>
            </a:fld>
            <a:endParaRPr lang="fi-FI"/>
          </a:p>
        </p:txBody>
      </p:sp>
      <p:sp>
        <p:nvSpPr>
          <p:cNvPr id="5" name="Alatunnisteen paikkamerkki 4">
            <a:extLst>
              <a:ext uri="{FF2B5EF4-FFF2-40B4-BE49-F238E27FC236}">
                <a16:creationId xmlns:a16="http://schemas.microsoft.com/office/drawing/2014/main" id="{510EB355-0649-4901-B0AA-6DFAB67FE5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C50FF589-A1D3-45B4-9E63-C9E4F2406F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B79D47-34D9-47CF-81E9-A24F50B62B75}" type="slidenum">
              <a:rPr lang="fi-FI" smtClean="0"/>
              <a:t>‹#›</a:t>
            </a:fld>
            <a:endParaRPr lang="fi-FI"/>
          </a:p>
        </p:txBody>
      </p:sp>
    </p:spTree>
    <p:extLst>
      <p:ext uri="{BB962C8B-B14F-4D97-AF65-F5344CB8AC3E}">
        <p14:creationId xmlns:p14="http://schemas.microsoft.com/office/powerpoint/2010/main" val="21935643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738"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9CA586B5-312D-490E-8A19-7F01A9544B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8B081233-6AA4-4937-871A-0889FB4C75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4C5C8471-61AB-40A0-ACBD-F9C9B1EE62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i-FI"/>
              <a:t>14.3.2022</a:t>
            </a:r>
          </a:p>
        </p:txBody>
      </p:sp>
      <p:sp>
        <p:nvSpPr>
          <p:cNvPr id="5" name="Alatunnisteen paikkamerkki 4">
            <a:extLst>
              <a:ext uri="{FF2B5EF4-FFF2-40B4-BE49-F238E27FC236}">
                <a16:creationId xmlns:a16="http://schemas.microsoft.com/office/drawing/2014/main" id="{1B9A6756-2CDE-4575-ABB3-C8827811B8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i-FI"/>
              <a:t>KAIKILLE YHTEINEN KOULU, JÄRVENPÄÄ</a:t>
            </a:r>
          </a:p>
        </p:txBody>
      </p:sp>
      <p:sp>
        <p:nvSpPr>
          <p:cNvPr id="6" name="Dian numeron paikkamerkki 5">
            <a:extLst>
              <a:ext uri="{FF2B5EF4-FFF2-40B4-BE49-F238E27FC236}">
                <a16:creationId xmlns:a16="http://schemas.microsoft.com/office/drawing/2014/main" id="{7A61DFBE-C604-4FDF-9DA2-247DC5E98A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5C2FD-56DD-4EF8-8E79-5E05CE13D9BA}" type="slidenum">
              <a:rPr lang="fi-FI" smtClean="0"/>
              <a:t>‹#›</a:t>
            </a:fld>
            <a:endParaRPr lang="fi-FI"/>
          </a:p>
        </p:txBody>
      </p:sp>
    </p:spTree>
    <p:extLst>
      <p:ext uri="{BB962C8B-B14F-4D97-AF65-F5344CB8AC3E}">
        <p14:creationId xmlns:p14="http://schemas.microsoft.com/office/powerpoint/2010/main" val="3623044886"/>
      </p:ext>
    </p:extLst>
  </p:cSld>
  <p:clrMap bg1="lt1" tx1="dk1" bg2="lt2" tx2="dk2" accent1="accent1" accent2="accent2" accent3="accent3" accent4="accent4" accent5="accent5" accent6="accent6" hlink="hlink" folHlink="folHlink"/>
  <p:sldLayoutIdLst>
    <p:sldLayoutId id="2147483662" r:id="rId1"/>
  </p:sldLayoutIdLst>
  <p:hf sldNum="0"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6BFCB7C4-C2B0-4F84-8779-3CBD8FC607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5110E8DA-AE85-4BEC-98C1-178D1B845B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49F355B-2360-4CF1-BFC3-997333A3D1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i-FI"/>
              <a:t>14.3.2022</a:t>
            </a:r>
          </a:p>
        </p:txBody>
      </p:sp>
      <p:sp>
        <p:nvSpPr>
          <p:cNvPr id="5" name="Alatunnisteen paikkamerkki 4">
            <a:extLst>
              <a:ext uri="{FF2B5EF4-FFF2-40B4-BE49-F238E27FC236}">
                <a16:creationId xmlns:a16="http://schemas.microsoft.com/office/drawing/2014/main" id="{9BB3C308-5190-45BF-9F93-A12AE79324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i-FI"/>
              <a:t>KAIKILLE YHTEINEN KOULU, JÄRVENPÄÄ</a:t>
            </a:r>
          </a:p>
        </p:txBody>
      </p:sp>
      <p:sp>
        <p:nvSpPr>
          <p:cNvPr id="6" name="Dian numeron paikkamerkki 5">
            <a:extLst>
              <a:ext uri="{FF2B5EF4-FFF2-40B4-BE49-F238E27FC236}">
                <a16:creationId xmlns:a16="http://schemas.microsoft.com/office/drawing/2014/main" id="{EDB16950-A20B-4551-AFBE-DEFFB27A9C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42D782-5FC3-4F66-A011-73856B900600}" type="slidenum">
              <a:rPr lang="fi-FI" smtClean="0"/>
              <a:t>‹#›</a:t>
            </a:fld>
            <a:endParaRPr lang="fi-FI"/>
          </a:p>
        </p:txBody>
      </p:sp>
    </p:spTree>
    <p:extLst>
      <p:ext uri="{BB962C8B-B14F-4D97-AF65-F5344CB8AC3E}">
        <p14:creationId xmlns:p14="http://schemas.microsoft.com/office/powerpoint/2010/main" val="3246746197"/>
      </p:ext>
    </p:extLst>
  </p:cSld>
  <p:clrMap bg1="lt1" tx1="dk1" bg2="lt2" tx2="dk2" accent1="accent1" accent2="accent2" accent3="accent3" accent4="accent4" accent5="accent5" accent6="accent6" hlink="hlink" folHlink="folHlink"/>
  <p:sldLayoutIdLst>
    <p:sldLayoutId id="2147483665" r:id="rId1"/>
  </p:sldLayoutIdLst>
  <p:hf sldNum="0"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68BC8EB4-82CA-4EB4-A089-B6E27C3D9E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D1BC656F-D7A5-42E7-BB39-882D2E50E2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B75FD47-BDB3-48D1-B240-8D6DD7EC21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i-FI"/>
              <a:t>14.3.2022</a:t>
            </a:r>
          </a:p>
        </p:txBody>
      </p:sp>
      <p:sp>
        <p:nvSpPr>
          <p:cNvPr id="5" name="Alatunnisteen paikkamerkki 4">
            <a:extLst>
              <a:ext uri="{FF2B5EF4-FFF2-40B4-BE49-F238E27FC236}">
                <a16:creationId xmlns:a16="http://schemas.microsoft.com/office/drawing/2014/main" id="{858A9D4C-0DF6-47EF-B5ED-3EB25BA02C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i-FI"/>
              <a:t>KAIKILLE YHTEINEN KOULU, JÄRVENPÄÄ</a:t>
            </a:r>
          </a:p>
        </p:txBody>
      </p:sp>
      <p:sp>
        <p:nvSpPr>
          <p:cNvPr id="6" name="Dian numeron paikkamerkki 5">
            <a:extLst>
              <a:ext uri="{FF2B5EF4-FFF2-40B4-BE49-F238E27FC236}">
                <a16:creationId xmlns:a16="http://schemas.microsoft.com/office/drawing/2014/main" id="{1D53FC68-E026-4838-8FB6-035D1013AD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A44B83-84A9-45FE-85F7-AFC15E403804}" type="slidenum">
              <a:rPr lang="fi-FI" smtClean="0"/>
              <a:t>‹#›</a:t>
            </a:fld>
            <a:endParaRPr lang="fi-FI"/>
          </a:p>
        </p:txBody>
      </p:sp>
    </p:spTree>
    <p:extLst>
      <p:ext uri="{BB962C8B-B14F-4D97-AF65-F5344CB8AC3E}">
        <p14:creationId xmlns:p14="http://schemas.microsoft.com/office/powerpoint/2010/main" val="3534208626"/>
      </p:ext>
    </p:extLst>
  </p:cSld>
  <p:clrMap bg1="lt1" tx1="dk1" bg2="lt2" tx2="dk2" accent1="accent1" accent2="accent2" accent3="accent3" accent4="accent4" accent5="accent5" accent6="accent6" hlink="hlink" folHlink="folHlink"/>
  <p:sldLayoutIdLst>
    <p:sldLayoutId id="2147483655" r:id="rId1"/>
  </p:sldLayoutIdLst>
  <p:hf sldNum="0"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E1C0FD2B-B4F4-4AA6-9592-B2BCDA6312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C95B844E-24AC-4D03-8AFB-5CBE6DFC61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5C61EBEE-A9F0-40EC-AA08-F89BED7A92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i-FI"/>
              <a:t>14.3.2022</a:t>
            </a:r>
          </a:p>
        </p:txBody>
      </p:sp>
      <p:sp>
        <p:nvSpPr>
          <p:cNvPr id="5" name="Alatunnisteen paikkamerkki 4">
            <a:extLst>
              <a:ext uri="{FF2B5EF4-FFF2-40B4-BE49-F238E27FC236}">
                <a16:creationId xmlns:a16="http://schemas.microsoft.com/office/drawing/2014/main" id="{9034C4D1-806B-40E7-8BFB-DC7C81BBB4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i-FI"/>
              <a:t>KAIKILLE YHTEINEN KOULU, JÄRVENPÄÄ</a:t>
            </a:r>
          </a:p>
        </p:txBody>
      </p:sp>
      <p:sp>
        <p:nvSpPr>
          <p:cNvPr id="6" name="Dian numeron paikkamerkki 5">
            <a:extLst>
              <a:ext uri="{FF2B5EF4-FFF2-40B4-BE49-F238E27FC236}">
                <a16:creationId xmlns:a16="http://schemas.microsoft.com/office/drawing/2014/main" id="{4CE08AA0-D50F-46D3-8293-8F213160D7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797037-7B66-4615-86F6-70753A914675}" type="slidenum">
              <a:rPr lang="fi-FI" smtClean="0"/>
              <a:t>‹#›</a:t>
            </a:fld>
            <a:endParaRPr lang="fi-FI"/>
          </a:p>
        </p:txBody>
      </p:sp>
    </p:spTree>
    <p:extLst>
      <p:ext uri="{BB962C8B-B14F-4D97-AF65-F5344CB8AC3E}">
        <p14:creationId xmlns:p14="http://schemas.microsoft.com/office/powerpoint/2010/main" val="490745691"/>
      </p:ext>
    </p:extLst>
  </p:cSld>
  <p:clrMap bg1="lt1" tx1="dk1" bg2="lt2" tx2="dk2" accent1="accent1" accent2="accent2" accent3="accent3" accent4="accent4" accent5="accent5" accent6="accent6" hlink="hlink" folHlink="folHlink"/>
  <p:sldLayoutIdLst>
    <p:sldLayoutId id="2147483674" r:id="rId1"/>
  </p:sldLayoutIdLst>
  <p:hf sldNum="0"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image" Target="../media/image2.png"/><Relationship Id="rId7" Type="http://schemas.openxmlformats.org/officeDocument/2006/relationships/slide" Target="slide7.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slide" Target="slide14.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hyperlink" Target="https://eperusteet.opintopolku.fi/#/fi/perusopetus/419550/tekstikappale/426523"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hyperlink" Target="https://www.jarvenpaa.fi/files/dac1d050844f42b2456bc230ff4589c867e851f6/jarvenpaan-kaupungin-perusopetuksen-opetussuunnitelma.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13" Type="http://schemas.microsoft.com/office/2007/relationships/diagramDrawing" Target="../diagrams/drawing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diagramColors" Target="../diagrams/colors1.xml"/><Relationship Id="rId11" Type="http://schemas.openxmlformats.org/officeDocument/2006/relationships/diagramQuickStyle" Target="../diagrams/quickStyle2.xml"/><Relationship Id="rId5" Type="http://schemas.openxmlformats.org/officeDocument/2006/relationships/diagramQuickStyle" Target="../diagrams/quickStyle1.xml"/><Relationship Id="rId15" Type="http://schemas.microsoft.com/office/2007/relationships/hdphoto" Target="../media/hdphoto1.wdp"/><Relationship Id="rId10" Type="http://schemas.openxmlformats.org/officeDocument/2006/relationships/diagramLayout" Target="../diagrams/layout2.xml"/><Relationship Id="rId4" Type="http://schemas.openxmlformats.org/officeDocument/2006/relationships/diagramLayout" Target="../diagrams/layout1.xml"/><Relationship Id="rId9" Type="http://schemas.openxmlformats.org/officeDocument/2006/relationships/diagramData" Target="../diagrams/data2.xml"/><Relationship Id="rId14"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3.png"/><Relationship Id="rId7" Type="http://schemas.openxmlformats.org/officeDocument/2006/relationships/diagramQuickStyle" Target="../diagrams/quickStyle3.xm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8.png"/><Relationship Id="rId9" Type="http://schemas.microsoft.com/office/2007/relationships/diagramDrawing" Target="../diagrams/drawing3.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hyperlink" Target="https://www.jarvenpaa.fi/files/dac1d050844f42b2456bc230ff4589c867e851f6/jarvenpaan-kaupungin-perusopetuksen-opetussuunnitelma.pdf" TargetMode="External"/><Relationship Id="rId2" Type="http://schemas.openxmlformats.org/officeDocument/2006/relationships/image" Target="../media/image19.jp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Layout" Target="../slideLayouts/slideLayout15.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psuz="http://schemas.microsoft.com/office/powerpoint/2016/summaryzoom" Requires="psuz">
          <p:graphicFrame>
            <p:nvGraphicFramePr>
              <p:cNvPr id="5" name="Sisällysluettelon zoomaustoiminto 4">
                <a:extLst>
                  <a:ext uri="{FF2B5EF4-FFF2-40B4-BE49-F238E27FC236}">
                    <a16:creationId xmlns:a16="http://schemas.microsoft.com/office/drawing/2014/main" id="{5A465900-011C-4FF5-BF3C-F6C7272929E1}"/>
                  </a:ext>
                </a:extLst>
              </p:cNvPr>
              <p:cNvGraphicFramePr>
                <a:graphicFrameLocks noChangeAspect="1"/>
              </p:cNvGraphicFramePr>
              <p:nvPr>
                <p:extLst>
                  <p:ext uri="{D42A27DB-BD31-4B8C-83A1-F6EECF244321}">
                    <p14:modId xmlns:p14="http://schemas.microsoft.com/office/powerpoint/2010/main" val="1141396744"/>
                  </p:ext>
                </p:extLst>
              </p:nvPr>
            </p:nvGraphicFramePr>
            <p:xfrm>
              <a:off x="-87682" y="399734"/>
              <a:ext cx="12613709" cy="6551113"/>
            </p:xfrm>
            <a:graphic>
              <a:graphicData uri="http://schemas.microsoft.com/office/powerpoint/2016/summaryzoom">
                <psuz:summaryZm>
                  <psuz:summaryZmObj sectionId="{BBAF9EBD-8DF7-49A3-81FC-39C90BF0D1B0}">
                    <psuz:zmPr id="{203EBD96-F2A9-477A-AA6D-E2BA07DE43C5}" transitionDur="1000">
                      <p166:blipFill xmlns:p166="http://schemas.microsoft.com/office/powerpoint/2016/6/main">
                        <a:blip r:embed="rId2"/>
                        <a:stretch>
                          <a:fillRect/>
                        </a:stretch>
                      </p166:blipFill>
                      <p166:spPr xmlns:p166="http://schemas.microsoft.com/office/powerpoint/2016/6/main">
                        <a:xfrm>
                          <a:off x="967699" y="229290"/>
                          <a:ext cx="5240889" cy="2948000"/>
                        </a:xfrm>
                        <a:prstGeom prst="rect">
                          <a:avLst/>
                        </a:prstGeom>
                        <a:ln w="3175">
                          <a:solidFill>
                            <a:prstClr val="ltGray"/>
                          </a:solidFill>
                        </a:ln>
                      </p166:spPr>
                    </psuz:zmPr>
                  </psuz:summaryZmObj>
                  <psuz:summaryZmObj sectionId="{98FDAC2A-2B47-405E-87DE-AED429A36EE0}">
                    <psuz:zmPr id="{6EE55BF3-890E-48FA-90CD-D0C89B5280D7}" transitionDur="1000">
                      <p166:blipFill xmlns:p166="http://schemas.microsoft.com/office/powerpoint/2016/6/main">
                        <a:blip r:embed="rId3"/>
                        <a:stretch>
                          <a:fillRect/>
                        </a:stretch>
                      </p166:blipFill>
                      <p166:spPr xmlns:p166="http://schemas.microsoft.com/office/powerpoint/2016/6/main">
                        <a:xfrm>
                          <a:off x="6405121" y="229290"/>
                          <a:ext cx="5240889" cy="2948000"/>
                        </a:xfrm>
                        <a:prstGeom prst="rect">
                          <a:avLst/>
                        </a:prstGeom>
                        <a:ln w="3175">
                          <a:solidFill>
                            <a:prstClr val="ltGray"/>
                          </a:solidFill>
                        </a:ln>
                      </p166:spPr>
                    </psuz:zmPr>
                  </psuz:summaryZmObj>
                  <psuz:summaryZmObj sectionId="{842629C6-EC63-4707-9DC7-7F590C4033F2}">
                    <psuz:zmPr id="{FAFF7371-26F4-4E01-BBBF-0305DD4F58E9}" transitionDur="1000">
                      <p166:blipFill xmlns:p166="http://schemas.microsoft.com/office/powerpoint/2016/6/main">
                        <a:blip r:embed="rId4"/>
                        <a:stretch>
                          <a:fillRect/>
                        </a:stretch>
                      </p166:blipFill>
                      <p166:spPr xmlns:p166="http://schemas.microsoft.com/office/powerpoint/2016/6/main">
                        <a:xfrm>
                          <a:off x="967699" y="3373823"/>
                          <a:ext cx="5240889" cy="2948000"/>
                        </a:xfrm>
                        <a:prstGeom prst="rect">
                          <a:avLst/>
                        </a:prstGeom>
                        <a:ln w="3175">
                          <a:solidFill>
                            <a:prstClr val="ltGray"/>
                          </a:solidFill>
                        </a:ln>
                      </p166:spPr>
                    </psuz:zmPr>
                  </psuz:summaryZmObj>
                  <psuz:summaryZmObj sectionId="{214181F1-8884-4D2F-A42A-3CB486EEEC9D}">
                    <psuz:zmPr id="{113DA0E8-E2A2-4E77-B059-EB2B80EF6C4D}" transitionDur="1000">
                      <p166:blipFill xmlns:p166="http://schemas.microsoft.com/office/powerpoint/2016/6/main">
                        <a:blip r:embed="rId5"/>
                        <a:stretch>
                          <a:fillRect/>
                        </a:stretch>
                      </p166:blipFill>
                      <p166:spPr xmlns:p166="http://schemas.microsoft.com/office/powerpoint/2016/6/main">
                        <a:xfrm>
                          <a:off x="6405121" y="3373823"/>
                          <a:ext cx="5240889" cy="2948000"/>
                        </a:xfrm>
                        <a:prstGeom prst="rect">
                          <a:avLst/>
                        </a:prstGeom>
                        <a:ln w="3175">
                          <a:solidFill>
                            <a:prstClr val="ltGray"/>
                          </a:solidFill>
                        </a:ln>
                      </p166:spPr>
                    </psuz:zmPr>
                  </psuz:summaryZmObj>
                  <psuz:gridLayout/>
                </psuz:summaryZm>
              </a:graphicData>
            </a:graphic>
          </p:graphicFrame>
        </mc:Choice>
        <mc:Fallback>
          <p:grpSp>
            <p:nvGrpSpPr>
              <p:cNvPr id="5" name="Sisällysluettelon zoomaustoiminto 4">
                <a:extLst>
                  <a:ext uri="{FF2B5EF4-FFF2-40B4-BE49-F238E27FC236}">
                    <a16:creationId xmlns:a16="http://schemas.microsoft.com/office/drawing/2014/main" id="{5A465900-011C-4FF5-BF3C-F6C7272929E1}"/>
                  </a:ext>
                </a:extLst>
              </p:cNvPr>
              <p:cNvGrpSpPr>
                <a:grpSpLocks noGrp="1" noUngrp="1" noRot="1" noChangeAspect="1" noMove="1" noResize="1"/>
              </p:cNvGrpSpPr>
              <p:nvPr/>
            </p:nvGrpSpPr>
            <p:grpSpPr>
              <a:xfrm>
                <a:off x="-87682" y="399734"/>
                <a:ext cx="12613709" cy="6551113"/>
                <a:chOff x="-87682" y="399734"/>
                <a:chExt cx="12613709" cy="6551113"/>
              </a:xfrm>
            </p:grpSpPr>
            <p:pic>
              <p:nvPicPr>
                <p:cNvPr id="2" name="Kuva 2">
                  <a:hlinkClick r:id="rId6" action="ppaction://hlinksldjump"/>
                </p:cNvPr>
                <p:cNvPicPr>
                  <a:picLocks noSelect="1" noRot="1" noChangeAspect="1" noMove="1" noResize="1" noEditPoints="1" noAdjustHandles="1" noChangeArrowheads="1" noChangeShapeType="1"/>
                </p:cNvPicPr>
                <p:nvPr/>
              </p:nvPicPr>
              <p:blipFill>
                <a:blip r:embed="rId2"/>
                <a:stretch>
                  <a:fillRect/>
                </a:stretch>
              </p:blipFill>
              <p:spPr>
                <a:xfrm>
                  <a:off x="880017" y="629024"/>
                  <a:ext cx="5240889" cy="2948000"/>
                </a:xfrm>
                <a:prstGeom prst="rect">
                  <a:avLst/>
                </a:prstGeom>
                <a:ln w="3175">
                  <a:solidFill>
                    <a:prstClr val="ltGray"/>
                  </a:solidFill>
                </a:ln>
              </p:spPr>
            </p:pic>
            <p:pic>
              <p:nvPicPr>
                <p:cNvPr id="3" name="Kuva 3">
                  <a:hlinkClick r:id="rId7"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6317439" y="629024"/>
                  <a:ext cx="5240889" cy="2948000"/>
                </a:xfrm>
                <a:prstGeom prst="rect">
                  <a:avLst/>
                </a:prstGeom>
                <a:ln w="3175">
                  <a:solidFill>
                    <a:prstClr val="ltGray"/>
                  </a:solidFill>
                </a:ln>
              </p:spPr>
            </p:pic>
            <p:pic>
              <p:nvPicPr>
                <p:cNvPr id="4" name="Kuva 4">
                  <a:hlinkClick r:id="rId8"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880017" y="3773557"/>
                  <a:ext cx="5240889" cy="2948000"/>
                </a:xfrm>
                <a:prstGeom prst="rect">
                  <a:avLst/>
                </a:prstGeom>
                <a:ln w="3175">
                  <a:solidFill>
                    <a:prstClr val="ltGray"/>
                  </a:solidFill>
                </a:ln>
              </p:spPr>
            </p:pic>
            <p:pic>
              <p:nvPicPr>
                <p:cNvPr id="7" name="Kuva 7">
                  <a:hlinkClick r:id="rId9" action="ppaction://hlinksldjump"/>
                </p:cNvPr>
                <p:cNvPicPr>
                  <a:picLocks noSelect="1" noRot="1" noChangeAspect="1" noMove="1" noResize="1" noEditPoints="1" noAdjustHandles="1" noChangeArrowheads="1" noChangeShapeType="1"/>
                </p:cNvPicPr>
                <p:nvPr/>
              </p:nvPicPr>
              <p:blipFill>
                <a:blip r:embed="rId5"/>
                <a:stretch>
                  <a:fillRect/>
                </a:stretch>
              </p:blipFill>
              <p:spPr>
                <a:xfrm>
                  <a:off x="6317439" y="3773557"/>
                  <a:ext cx="5240889" cy="2948000"/>
                </a:xfrm>
                <a:prstGeom prst="rect">
                  <a:avLst/>
                </a:prstGeom>
                <a:ln w="3175">
                  <a:solidFill>
                    <a:prstClr val="ltGray"/>
                  </a:solidFill>
                </a:ln>
              </p:spPr>
            </p:pic>
          </p:grpSp>
        </mc:Fallback>
      </mc:AlternateContent>
      <p:sp>
        <p:nvSpPr>
          <p:cNvPr id="6" name="Otsikko 1">
            <a:extLst>
              <a:ext uri="{FF2B5EF4-FFF2-40B4-BE49-F238E27FC236}">
                <a16:creationId xmlns:a16="http://schemas.microsoft.com/office/drawing/2014/main" id="{5563C2A7-9C53-45DC-A666-9B05F95FF847}"/>
              </a:ext>
            </a:extLst>
          </p:cNvPr>
          <p:cNvSpPr>
            <a:spLocks noGrp="1"/>
          </p:cNvSpPr>
          <p:nvPr>
            <p:ph type="title"/>
          </p:nvPr>
        </p:nvSpPr>
        <p:spPr>
          <a:xfrm>
            <a:off x="378458" y="-263047"/>
            <a:ext cx="11435083" cy="1325563"/>
          </a:xfrm>
        </p:spPr>
        <p:txBody>
          <a:bodyPr>
            <a:normAutofit/>
          </a:bodyPr>
          <a:lstStyle/>
          <a:p>
            <a:pPr algn="ctr"/>
            <a:r>
              <a:rPr lang="fi-FI" sz="3200">
                <a:solidFill>
                  <a:srgbClr val="5DA4BA"/>
                </a:solidFill>
                <a:latin typeface="Century Gothic" panose="020B0502020202020204" pitchFamily="34" charset="0"/>
              </a:rPr>
              <a:t>JÄRVENPÄÄLÄINEN KOULU</a:t>
            </a:r>
            <a:endParaRPr lang="fi-FI" sz="3200" dirty="0">
              <a:latin typeface="Century Gothic" panose="020B0502020202020204" pitchFamily="34" charset="0"/>
            </a:endParaRPr>
          </a:p>
        </p:txBody>
      </p:sp>
    </p:spTree>
    <p:extLst>
      <p:ext uri="{BB962C8B-B14F-4D97-AF65-F5344CB8AC3E}">
        <p14:creationId xmlns:p14="http://schemas.microsoft.com/office/powerpoint/2010/main" val="538754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Ryhmä 1">
            <a:extLst>
              <a:ext uri="{FF2B5EF4-FFF2-40B4-BE49-F238E27FC236}">
                <a16:creationId xmlns:a16="http://schemas.microsoft.com/office/drawing/2014/main" id="{8909DE3F-35DB-43EA-84E3-506EDDA08A70}"/>
              </a:ext>
            </a:extLst>
          </p:cNvPr>
          <p:cNvGrpSpPr/>
          <p:nvPr/>
        </p:nvGrpSpPr>
        <p:grpSpPr>
          <a:xfrm>
            <a:off x="413656" y="326572"/>
            <a:ext cx="11321143" cy="6139542"/>
            <a:chOff x="0" y="303228"/>
            <a:chExt cx="3551464" cy="2130878"/>
          </a:xfrm>
        </p:grpSpPr>
        <p:sp>
          <p:nvSpPr>
            <p:cNvPr id="3" name="Suorakulmio 2">
              <a:extLst>
                <a:ext uri="{FF2B5EF4-FFF2-40B4-BE49-F238E27FC236}">
                  <a16:creationId xmlns:a16="http://schemas.microsoft.com/office/drawing/2014/main" id="{DF6A426C-37C2-4191-8876-B0CBE5476604}"/>
                </a:ext>
              </a:extLst>
            </p:cNvPr>
            <p:cNvSpPr/>
            <p:nvPr/>
          </p:nvSpPr>
          <p:spPr>
            <a:xfrm>
              <a:off x="0" y="303228"/>
              <a:ext cx="3551464" cy="2130878"/>
            </a:xfrm>
            <a:prstGeom prst="rect">
              <a:avLst/>
            </a:prstGeom>
            <a:solidFill>
              <a:srgbClr val="EEA3B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 name="Tekstiruutu 3">
              <a:extLst>
                <a:ext uri="{FF2B5EF4-FFF2-40B4-BE49-F238E27FC236}">
                  <a16:creationId xmlns:a16="http://schemas.microsoft.com/office/drawing/2014/main" id="{C228EA00-7E99-410E-B944-FCCC35E649AE}"/>
                </a:ext>
              </a:extLst>
            </p:cNvPr>
            <p:cNvSpPr txBox="1"/>
            <p:nvPr/>
          </p:nvSpPr>
          <p:spPr>
            <a:xfrm>
              <a:off x="0" y="303228"/>
              <a:ext cx="3551464" cy="21308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fi-FI" sz="3000" kern="1200" dirty="0">
                  <a:latin typeface="+mj-lt"/>
                </a:rPr>
                <a:t>JÄRVENPÄÄLÄINEN KOULU</a:t>
              </a:r>
            </a:p>
            <a:p>
              <a:pPr algn="ctr" defTabSz="1333500">
                <a:lnSpc>
                  <a:spcPct val="90000"/>
                </a:lnSpc>
                <a:spcBef>
                  <a:spcPct val="0"/>
                </a:spcBef>
                <a:spcAft>
                  <a:spcPct val="35000"/>
                </a:spcAft>
              </a:pPr>
              <a:r>
                <a:rPr lang="fi-FI" sz="3000" kern="1200" dirty="0">
                  <a:latin typeface="+mj-lt"/>
                </a:rPr>
                <a:t>– PERUSTUU ARVOIHIN JA TUTKIMUSPERUSTAISEEN TOIMINTAAN</a:t>
              </a:r>
            </a:p>
            <a:p>
              <a:pPr marL="0" lvl="0" indent="0" algn="ctr" defTabSz="1333500">
                <a:lnSpc>
                  <a:spcPct val="90000"/>
                </a:lnSpc>
                <a:spcBef>
                  <a:spcPct val="0"/>
                </a:spcBef>
                <a:spcAft>
                  <a:spcPct val="35000"/>
                </a:spcAft>
                <a:buNone/>
              </a:pPr>
              <a:endParaRPr lang="fi-FI" sz="3000" kern="1200" dirty="0">
                <a:latin typeface="+mj-lt"/>
              </a:endParaRPr>
            </a:p>
          </p:txBody>
        </p:sp>
      </p:grpSp>
      <p:pic>
        <p:nvPicPr>
          <p:cNvPr id="6" name="Kuva 5">
            <a:extLst>
              <a:ext uri="{FF2B5EF4-FFF2-40B4-BE49-F238E27FC236}">
                <a16:creationId xmlns:a16="http://schemas.microsoft.com/office/drawing/2014/main" id="{5A41FAC0-83DB-40CF-ACB4-47C0212029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87309" y="4274035"/>
            <a:ext cx="1617381" cy="1617381"/>
          </a:xfrm>
          <a:prstGeom prst="rect">
            <a:avLst/>
          </a:prstGeom>
        </p:spPr>
      </p:pic>
    </p:spTree>
    <p:extLst>
      <p:ext uri="{BB962C8B-B14F-4D97-AF65-F5344CB8AC3E}">
        <p14:creationId xmlns:p14="http://schemas.microsoft.com/office/powerpoint/2010/main" val="2436400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BC7D86A7-9369-4100-B477-099CE44335E7}"/>
              </a:ext>
            </a:extLst>
          </p:cNvPr>
          <p:cNvPicPr>
            <a:picLocks noChangeAspect="1"/>
          </p:cNvPicPr>
          <p:nvPr/>
        </p:nvPicPr>
        <p:blipFill rotWithShape="1">
          <a:blip r:embed="rId3">
            <a:extLst>
              <a:ext uri="{28A0092B-C50C-407E-A947-70E740481C1C}">
                <a14:useLocalDpi xmlns:a14="http://schemas.microsoft.com/office/drawing/2010/main" val="0"/>
              </a:ext>
            </a:extLst>
          </a:blip>
          <a:srcRect l="12133" t="16993" r="12083" b="11253"/>
          <a:stretch/>
        </p:blipFill>
        <p:spPr>
          <a:xfrm>
            <a:off x="-11901" y="0"/>
            <a:ext cx="12203901" cy="6858000"/>
          </a:xfrm>
          <a:prstGeom prst="rect">
            <a:avLst/>
          </a:prstGeom>
          <a:ln>
            <a:noFill/>
          </a:ln>
        </p:spPr>
      </p:pic>
      <p:sp>
        <p:nvSpPr>
          <p:cNvPr id="4" name="Suorakulmio 3">
            <a:extLst>
              <a:ext uri="{FF2B5EF4-FFF2-40B4-BE49-F238E27FC236}">
                <a16:creationId xmlns:a16="http://schemas.microsoft.com/office/drawing/2014/main" id="{FFD085F4-3E79-42CE-93CD-CA293E707D63}"/>
              </a:ext>
            </a:extLst>
          </p:cNvPr>
          <p:cNvSpPr/>
          <p:nvPr/>
        </p:nvSpPr>
        <p:spPr>
          <a:xfrm>
            <a:off x="9169052" y="1979111"/>
            <a:ext cx="2517732" cy="18663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Suorakulmio 7">
            <a:extLst>
              <a:ext uri="{FF2B5EF4-FFF2-40B4-BE49-F238E27FC236}">
                <a16:creationId xmlns:a16="http://schemas.microsoft.com/office/drawing/2014/main" id="{70949304-7384-4AEE-BF05-C1A9571F1B5F}"/>
              </a:ext>
            </a:extLst>
          </p:cNvPr>
          <p:cNvSpPr/>
          <p:nvPr/>
        </p:nvSpPr>
        <p:spPr>
          <a:xfrm>
            <a:off x="1377863" y="6220434"/>
            <a:ext cx="5724394" cy="365125"/>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41827663-57FC-42C3-B067-7E016C8B105C}"/>
              </a:ext>
            </a:extLst>
          </p:cNvPr>
          <p:cNvSpPr/>
          <p:nvPr/>
        </p:nvSpPr>
        <p:spPr>
          <a:xfrm>
            <a:off x="1918881" y="1828801"/>
            <a:ext cx="1413042" cy="8893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400">
                <a:solidFill>
                  <a:srgbClr val="5DA4BA"/>
                </a:solidFill>
                <a:latin typeface="+mj-lt"/>
              </a:rPr>
              <a:t>Vastuullisuus</a:t>
            </a:r>
            <a:endParaRPr lang="fi-FI" sz="1400" i="1">
              <a:solidFill>
                <a:schemeClr val="tx1"/>
              </a:solidFill>
              <a:latin typeface="+mj-lt"/>
            </a:endParaRPr>
          </a:p>
          <a:p>
            <a:pPr algn="ctr"/>
            <a:endParaRPr lang="fi-FI"/>
          </a:p>
        </p:txBody>
      </p:sp>
      <p:sp>
        <p:nvSpPr>
          <p:cNvPr id="13" name="Suorakulmio 12">
            <a:extLst>
              <a:ext uri="{FF2B5EF4-FFF2-40B4-BE49-F238E27FC236}">
                <a16:creationId xmlns:a16="http://schemas.microsoft.com/office/drawing/2014/main" id="{AE282CFA-2D6A-4DBD-ADA7-A90F88475D4D}"/>
              </a:ext>
            </a:extLst>
          </p:cNvPr>
          <p:cNvSpPr/>
          <p:nvPr/>
        </p:nvSpPr>
        <p:spPr>
          <a:xfrm>
            <a:off x="3150296" y="1828801"/>
            <a:ext cx="1413042" cy="11210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solidFill>
                <a:srgbClr val="5DA4BA"/>
              </a:solidFill>
              <a:latin typeface="+mj-lt"/>
            </a:endParaRPr>
          </a:p>
          <a:p>
            <a:pPr algn="ctr"/>
            <a:r>
              <a:rPr lang="fi-FI" sz="1400">
                <a:solidFill>
                  <a:srgbClr val="5DA4BA"/>
                </a:solidFill>
                <a:latin typeface="+mj-lt"/>
              </a:rPr>
              <a:t>Hyvinvointi</a:t>
            </a:r>
            <a:endParaRPr lang="fi-FI" sz="1800">
              <a:solidFill>
                <a:schemeClr val="tx1"/>
              </a:solidFill>
              <a:latin typeface="+mj-lt"/>
            </a:endParaRPr>
          </a:p>
          <a:p>
            <a:pPr algn="ctr"/>
            <a:endParaRPr lang="fi-FI"/>
          </a:p>
        </p:txBody>
      </p:sp>
      <p:sp>
        <p:nvSpPr>
          <p:cNvPr id="14" name="Suorakulmio 13">
            <a:extLst>
              <a:ext uri="{FF2B5EF4-FFF2-40B4-BE49-F238E27FC236}">
                <a16:creationId xmlns:a16="http://schemas.microsoft.com/office/drawing/2014/main" id="{39BEFB20-1799-4C50-ADBA-5092D65308FD}"/>
              </a:ext>
            </a:extLst>
          </p:cNvPr>
          <p:cNvSpPr/>
          <p:nvPr/>
        </p:nvSpPr>
        <p:spPr>
          <a:xfrm>
            <a:off x="4359058" y="1878902"/>
            <a:ext cx="1674312" cy="8893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400">
                <a:solidFill>
                  <a:srgbClr val="5DA4BA"/>
                </a:solidFill>
                <a:latin typeface="+mj-lt"/>
              </a:rPr>
              <a:t>Oikeudenmukaisuus</a:t>
            </a:r>
            <a:endParaRPr lang="fi-FI" sz="1400" i="1">
              <a:solidFill>
                <a:schemeClr val="tx1"/>
              </a:solidFill>
              <a:latin typeface="+mj-lt"/>
            </a:endParaRPr>
          </a:p>
          <a:p>
            <a:pPr algn="ctr"/>
            <a:endParaRPr lang="fi-FI"/>
          </a:p>
        </p:txBody>
      </p:sp>
      <p:cxnSp>
        <p:nvCxnSpPr>
          <p:cNvPr id="15" name="Yhdistin: Kulma 14">
            <a:extLst>
              <a:ext uri="{FF2B5EF4-FFF2-40B4-BE49-F238E27FC236}">
                <a16:creationId xmlns:a16="http://schemas.microsoft.com/office/drawing/2014/main" id="{E08163E5-D4F7-4EE7-A631-A011CEC11D95}"/>
              </a:ext>
            </a:extLst>
          </p:cNvPr>
          <p:cNvCxnSpPr>
            <a:cxnSpLocks/>
          </p:cNvCxnSpPr>
          <p:nvPr/>
        </p:nvCxnSpPr>
        <p:spPr>
          <a:xfrm flipV="1">
            <a:off x="1996180" y="2263398"/>
            <a:ext cx="1119344" cy="1084240"/>
          </a:xfrm>
          <a:prstGeom prst="bentConnector3">
            <a:avLst>
              <a:gd name="adj1" fmla="val 721"/>
            </a:avLst>
          </a:prstGeom>
          <a:ln w="19050">
            <a:solidFill>
              <a:srgbClr val="5DA4BA"/>
            </a:solidFill>
          </a:ln>
        </p:spPr>
        <p:style>
          <a:lnRef idx="1">
            <a:schemeClr val="accent1"/>
          </a:lnRef>
          <a:fillRef idx="0">
            <a:schemeClr val="accent1"/>
          </a:fillRef>
          <a:effectRef idx="0">
            <a:schemeClr val="accent1"/>
          </a:effectRef>
          <a:fontRef idx="minor">
            <a:schemeClr val="tx1"/>
          </a:fontRef>
        </p:style>
      </p:cxnSp>
      <p:cxnSp>
        <p:nvCxnSpPr>
          <p:cNvPr id="19" name="Yhdistin: Kulma 18">
            <a:extLst>
              <a:ext uri="{FF2B5EF4-FFF2-40B4-BE49-F238E27FC236}">
                <a16:creationId xmlns:a16="http://schemas.microsoft.com/office/drawing/2014/main" id="{A6830005-12C3-4ED3-BF6C-FFF4508FADA1}"/>
              </a:ext>
            </a:extLst>
          </p:cNvPr>
          <p:cNvCxnSpPr>
            <a:cxnSpLocks/>
          </p:cNvCxnSpPr>
          <p:nvPr/>
        </p:nvCxnSpPr>
        <p:spPr>
          <a:xfrm rot="10800000">
            <a:off x="3366695" y="2506466"/>
            <a:ext cx="1303148" cy="841169"/>
          </a:xfrm>
          <a:prstGeom prst="bentConnector3">
            <a:avLst>
              <a:gd name="adj1" fmla="val 644"/>
            </a:avLst>
          </a:prstGeom>
          <a:ln w="19050">
            <a:solidFill>
              <a:srgbClr val="5DA4BA"/>
            </a:solidFill>
          </a:ln>
        </p:spPr>
        <p:style>
          <a:lnRef idx="1">
            <a:schemeClr val="accent1"/>
          </a:lnRef>
          <a:fillRef idx="0">
            <a:schemeClr val="accent1"/>
          </a:fillRef>
          <a:effectRef idx="0">
            <a:schemeClr val="accent1"/>
          </a:effectRef>
          <a:fontRef idx="minor">
            <a:schemeClr val="tx1"/>
          </a:fontRef>
        </p:style>
      </p:cxnSp>
      <p:cxnSp>
        <p:nvCxnSpPr>
          <p:cNvPr id="34" name="Yhdistin: Kulma 33">
            <a:extLst>
              <a:ext uri="{FF2B5EF4-FFF2-40B4-BE49-F238E27FC236}">
                <a16:creationId xmlns:a16="http://schemas.microsoft.com/office/drawing/2014/main" id="{D918D99F-F14C-45C7-AFD1-3D6139512336}"/>
              </a:ext>
            </a:extLst>
          </p:cNvPr>
          <p:cNvCxnSpPr>
            <a:cxnSpLocks/>
          </p:cNvCxnSpPr>
          <p:nvPr/>
        </p:nvCxnSpPr>
        <p:spPr>
          <a:xfrm rot="16200000" flipV="1">
            <a:off x="4491300" y="2351289"/>
            <a:ext cx="1253866" cy="1198441"/>
          </a:xfrm>
          <a:prstGeom prst="bentConnector3">
            <a:avLst>
              <a:gd name="adj1" fmla="val 99441"/>
            </a:avLst>
          </a:prstGeom>
          <a:ln w="19050">
            <a:solidFill>
              <a:srgbClr val="5DA4BA"/>
            </a:solidFill>
          </a:ln>
        </p:spPr>
        <p:style>
          <a:lnRef idx="1">
            <a:schemeClr val="accent1"/>
          </a:lnRef>
          <a:fillRef idx="0">
            <a:schemeClr val="accent1"/>
          </a:fillRef>
          <a:effectRef idx="0">
            <a:schemeClr val="accent1"/>
          </a:effectRef>
          <a:fontRef idx="minor">
            <a:schemeClr val="tx1"/>
          </a:fontRef>
        </p:style>
      </p:cxnSp>
      <p:sp>
        <p:nvSpPr>
          <p:cNvPr id="42" name="Suorakulmio 41">
            <a:extLst>
              <a:ext uri="{FF2B5EF4-FFF2-40B4-BE49-F238E27FC236}">
                <a16:creationId xmlns:a16="http://schemas.microsoft.com/office/drawing/2014/main" id="{9EEE003D-3ECE-4B7F-8BD0-8222C7C1A5ED}"/>
              </a:ext>
            </a:extLst>
          </p:cNvPr>
          <p:cNvSpPr/>
          <p:nvPr/>
        </p:nvSpPr>
        <p:spPr>
          <a:xfrm>
            <a:off x="3150296" y="2872771"/>
            <a:ext cx="137102" cy="474865"/>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3" name="Suorakulmio 42">
            <a:extLst>
              <a:ext uri="{FF2B5EF4-FFF2-40B4-BE49-F238E27FC236}">
                <a16:creationId xmlns:a16="http://schemas.microsoft.com/office/drawing/2014/main" id="{CB3C13A9-53A4-4E25-9280-FE85A2551A74}"/>
              </a:ext>
            </a:extLst>
          </p:cNvPr>
          <p:cNvSpPr/>
          <p:nvPr/>
        </p:nvSpPr>
        <p:spPr>
          <a:xfrm>
            <a:off x="5262705" y="2674867"/>
            <a:ext cx="145850" cy="902576"/>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6" name="Suorakulmio 45">
            <a:extLst>
              <a:ext uri="{FF2B5EF4-FFF2-40B4-BE49-F238E27FC236}">
                <a16:creationId xmlns:a16="http://schemas.microsoft.com/office/drawing/2014/main" id="{E190BF26-4E62-4027-80B8-D0CAEFD03D34}"/>
              </a:ext>
            </a:extLst>
          </p:cNvPr>
          <p:cNvSpPr/>
          <p:nvPr/>
        </p:nvSpPr>
        <p:spPr>
          <a:xfrm>
            <a:off x="5025204" y="2649036"/>
            <a:ext cx="186058" cy="300843"/>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47981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61B76C2D-34C2-44B9-8831-2EAD0F59E874}"/>
              </a:ext>
            </a:extLst>
          </p:cNvPr>
          <p:cNvPicPr>
            <a:picLocks noChangeAspect="1"/>
          </p:cNvPicPr>
          <p:nvPr/>
        </p:nvPicPr>
        <p:blipFill rotWithShape="1">
          <a:blip r:embed="rId3"/>
          <a:srcRect b="16812"/>
          <a:stretch/>
        </p:blipFill>
        <p:spPr>
          <a:xfrm>
            <a:off x="921832" y="547159"/>
            <a:ext cx="5948847" cy="5508947"/>
          </a:xfrm>
          <a:prstGeom prst="rect">
            <a:avLst/>
          </a:prstGeom>
        </p:spPr>
      </p:pic>
      <p:cxnSp>
        <p:nvCxnSpPr>
          <p:cNvPr id="5" name="Yhdistin: Kulma 4">
            <a:extLst>
              <a:ext uri="{FF2B5EF4-FFF2-40B4-BE49-F238E27FC236}">
                <a16:creationId xmlns:a16="http://schemas.microsoft.com/office/drawing/2014/main" id="{E71264E0-E6A4-4D68-8D8B-2D48EF42A584}"/>
              </a:ext>
            </a:extLst>
          </p:cNvPr>
          <p:cNvCxnSpPr>
            <a:cxnSpLocks/>
          </p:cNvCxnSpPr>
          <p:nvPr/>
        </p:nvCxnSpPr>
        <p:spPr>
          <a:xfrm rot="10800000">
            <a:off x="1476588" y="2321922"/>
            <a:ext cx="1487015" cy="227686"/>
          </a:xfrm>
          <a:prstGeom prst="bentConnector3">
            <a:avLst>
              <a:gd name="adj1" fmla="val 351"/>
            </a:avLst>
          </a:prstGeom>
          <a:ln w="19050">
            <a:solidFill>
              <a:srgbClr val="5DA4BA"/>
            </a:solidFill>
          </a:ln>
        </p:spPr>
        <p:style>
          <a:lnRef idx="1">
            <a:schemeClr val="accent1"/>
          </a:lnRef>
          <a:fillRef idx="0">
            <a:schemeClr val="accent1"/>
          </a:fillRef>
          <a:effectRef idx="0">
            <a:schemeClr val="accent1"/>
          </a:effectRef>
          <a:fontRef idx="minor">
            <a:schemeClr val="tx1"/>
          </a:fontRef>
        </p:style>
      </p:cxnSp>
      <p:cxnSp>
        <p:nvCxnSpPr>
          <p:cNvPr id="8" name="Yhdistin: Kulma 7">
            <a:extLst>
              <a:ext uri="{FF2B5EF4-FFF2-40B4-BE49-F238E27FC236}">
                <a16:creationId xmlns:a16="http://schemas.microsoft.com/office/drawing/2014/main" id="{F3FA3249-1CDB-4AB3-BA31-C39314B775B3}"/>
              </a:ext>
            </a:extLst>
          </p:cNvPr>
          <p:cNvCxnSpPr>
            <a:cxnSpLocks/>
          </p:cNvCxnSpPr>
          <p:nvPr/>
        </p:nvCxnSpPr>
        <p:spPr>
          <a:xfrm rot="10800000">
            <a:off x="2195590" y="1953175"/>
            <a:ext cx="1257022" cy="579635"/>
          </a:xfrm>
          <a:prstGeom prst="bentConnector3">
            <a:avLst>
              <a:gd name="adj1" fmla="val 99"/>
            </a:avLst>
          </a:prstGeom>
          <a:ln w="19050">
            <a:solidFill>
              <a:srgbClr val="5DA4BA"/>
            </a:solidFill>
          </a:ln>
        </p:spPr>
        <p:style>
          <a:lnRef idx="1">
            <a:schemeClr val="accent1"/>
          </a:lnRef>
          <a:fillRef idx="0">
            <a:schemeClr val="accent1"/>
          </a:fillRef>
          <a:effectRef idx="0">
            <a:schemeClr val="accent1"/>
          </a:effectRef>
          <a:fontRef idx="minor">
            <a:schemeClr val="tx1"/>
          </a:fontRef>
        </p:style>
      </p:cxnSp>
      <p:cxnSp>
        <p:nvCxnSpPr>
          <p:cNvPr id="14" name="Yhdistin: Kulma 13">
            <a:extLst>
              <a:ext uri="{FF2B5EF4-FFF2-40B4-BE49-F238E27FC236}">
                <a16:creationId xmlns:a16="http://schemas.microsoft.com/office/drawing/2014/main" id="{287A8E3D-FAD5-4D9D-AA53-D1FFFD70ED5F}"/>
              </a:ext>
            </a:extLst>
          </p:cNvPr>
          <p:cNvCxnSpPr>
            <a:cxnSpLocks/>
          </p:cNvCxnSpPr>
          <p:nvPr/>
        </p:nvCxnSpPr>
        <p:spPr>
          <a:xfrm flipV="1">
            <a:off x="4444266" y="1857099"/>
            <a:ext cx="1104380" cy="682281"/>
          </a:xfrm>
          <a:prstGeom prst="bentConnector3">
            <a:avLst>
              <a:gd name="adj1" fmla="val 129"/>
            </a:avLst>
          </a:prstGeom>
          <a:ln w="19050">
            <a:solidFill>
              <a:srgbClr val="5DA4BA"/>
            </a:solidFill>
          </a:ln>
        </p:spPr>
        <p:style>
          <a:lnRef idx="1">
            <a:schemeClr val="accent1"/>
          </a:lnRef>
          <a:fillRef idx="0">
            <a:schemeClr val="accent1"/>
          </a:fillRef>
          <a:effectRef idx="0">
            <a:schemeClr val="accent1"/>
          </a:effectRef>
          <a:fontRef idx="minor">
            <a:schemeClr val="tx1"/>
          </a:fontRef>
        </p:style>
      </p:cxnSp>
      <p:cxnSp>
        <p:nvCxnSpPr>
          <p:cNvPr id="19" name="Yhdistin: Kulma 18">
            <a:extLst>
              <a:ext uri="{FF2B5EF4-FFF2-40B4-BE49-F238E27FC236}">
                <a16:creationId xmlns:a16="http://schemas.microsoft.com/office/drawing/2014/main" id="{1A28DB32-682D-44B7-BBF1-B3F73DF0488E}"/>
              </a:ext>
            </a:extLst>
          </p:cNvPr>
          <p:cNvCxnSpPr>
            <a:cxnSpLocks/>
          </p:cNvCxnSpPr>
          <p:nvPr/>
        </p:nvCxnSpPr>
        <p:spPr>
          <a:xfrm flipV="1">
            <a:off x="4681781" y="2136052"/>
            <a:ext cx="866865" cy="414926"/>
          </a:xfrm>
          <a:prstGeom prst="bentConnector3">
            <a:avLst>
              <a:gd name="adj1" fmla="val -160"/>
            </a:avLst>
          </a:prstGeom>
          <a:ln w="19050">
            <a:solidFill>
              <a:srgbClr val="5DA4BA"/>
            </a:solidFill>
          </a:ln>
        </p:spPr>
        <p:style>
          <a:lnRef idx="1">
            <a:schemeClr val="accent1"/>
          </a:lnRef>
          <a:fillRef idx="0">
            <a:schemeClr val="accent1"/>
          </a:fillRef>
          <a:effectRef idx="0">
            <a:schemeClr val="accent1"/>
          </a:effectRef>
          <a:fontRef idx="minor">
            <a:schemeClr val="tx1"/>
          </a:fontRef>
        </p:style>
      </p:cxnSp>
      <p:sp>
        <p:nvSpPr>
          <p:cNvPr id="38" name="Tekstiruutu 37">
            <a:extLst>
              <a:ext uri="{FF2B5EF4-FFF2-40B4-BE49-F238E27FC236}">
                <a16:creationId xmlns:a16="http://schemas.microsoft.com/office/drawing/2014/main" id="{32B5F0EF-FC8E-420D-9946-91BE30CD6F80}"/>
              </a:ext>
            </a:extLst>
          </p:cNvPr>
          <p:cNvSpPr txBox="1"/>
          <p:nvPr/>
        </p:nvSpPr>
        <p:spPr>
          <a:xfrm>
            <a:off x="1406266" y="2106127"/>
            <a:ext cx="1773954" cy="276999"/>
          </a:xfrm>
          <a:prstGeom prst="rect">
            <a:avLst/>
          </a:prstGeom>
          <a:noFill/>
        </p:spPr>
        <p:txBody>
          <a:bodyPr wrap="square" rtlCol="0">
            <a:spAutoFit/>
          </a:bodyPr>
          <a:lstStyle/>
          <a:p>
            <a:r>
              <a:rPr lang="fi-FI" sz="1200" dirty="0">
                <a:solidFill>
                  <a:srgbClr val="5DA4BA"/>
                </a:solidFill>
                <a:latin typeface="+mj-lt"/>
              </a:rPr>
              <a:t>Vastuu itsestä ja muista</a:t>
            </a:r>
          </a:p>
        </p:txBody>
      </p:sp>
      <p:sp>
        <p:nvSpPr>
          <p:cNvPr id="39" name="Tekstiruutu 38">
            <a:extLst>
              <a:ext uri="{FF2B5EF4-FFF2-40B4-BE49-F238E27FC236}">
                <a16:creationId xmlns:a16="http://schemas.microsoft.com/office/drawing/2014/main" id="{19C742C1-9BA6-4FCC-AEDA-F972CC75D9C4}"/>
              </a:ext>
            </a:extLst>
          </p:cNvPr>
          <p:cNvSpPr txBox="1"/>
          <p:nvPr/>
        </p:nvSpPr>
        <p:spPr>
          <a:xfrm>
            <a:off x="2145207" y="1736446"/>
            <a:ext cx="2070025" cy="276999"/>
          </a:xfrm>
          <a:prstGeom prst="rect">
            <a:avLst/>
          </a:prstGeom>
          <a:noFill/>
        </p:spPr>
        <p:txBody>
          <a:bodyPr wrap="square" rtlCol="0">
            <a:spAutoFit/>
          </a:bodyPr>
          <a:lstStyle/>
          <a:p>
            <a:r>
              <a:rPr lang="fi-FI" sz="1200" dirty="0">
                <a:solidFill>
                  <a:srgbClr val="5DA4BA"/>
                </a:solidFill>
                <a:latin typeface="+mj-lt"/>
              </a:rPr>
              <a:t>Hyvinvointitaidot</a:t>
            </a:r>
          </a:p>
        </p:txBody>
      </p:sp>
      <p:sp>
        <p:nvSpPr>
          <p:cNvPr id="41" name="Tekstiruutu 40">
            <a:extLst>
              <a:ext uri="{FF2B5EF4-FFF2-40B4-BE49-F238E27FC236}">
                <a16:creationId xmlns:a16="http://schemas.microsoft.com/office/drawing/2014/main" id="{79351271-0929-431F-AD0B-D0C72DE6FB64}"/>
              </a:ext>
            </a:extLst>
          </p:cNvPr>
          <p:cNvSpPr txBox="1"/>
          <p:nvPr/>
        </p:nvSpPr>
        <p:spPr>
          <a:xfrm>
            <a:off x="4444266" y="1643364"/>
            <a:ext cx="1929269" cy="276999"/>
          </a:xfrm>
          <a:prstGeom prst="rect">
            <a:avLst/>
          </a:prstGeom>
          <a:noFill/>
        </p:spPr>
        <p:txBody>
          <a:bodyPr wrap="square" rtlCol="0">
            <a:spAutoFit/>
          </a:bodyPr>
          <a:lstStyle/>
          <a:p>
            <a:r>
              <a:rPr lang="fi-FI" sz="1200" dirty="0">
                <a:solidFill>
                  <a:srgbClr val="5DA4BA"/>
                </a:solidFill>
                <a:latin typeface="+mj-lt"/>
              </a:rPr>
              <a:t>Yhteistyötaido</a:t>
            </a:r>
            <a:r>
              <a:rPr lang="fi-FI" sz="1200" dirty="0">
                <a:solidFill>
                  <a:srgbClr val="5DA4BA"/>
                </a:solidFill>
                <a:latin typeface="+mj-lt"/>
                <a:hlinkClick r:id="rId4">
                  <a:extLst>
                    <a:ext uri="{A12FA001-AC4F-418D-AE19-62706E023703}">
                      <ahyp:hlinkClr xmlns:ahyp="http://schemas.microsoft.com/office/drawing/2018/hyperlinkcolor" val="tx"/>
                    </a:ext>
                  </a:extLst>
                </a:hlinkClick>
              </a:rPr>
              <a:t>t</a:t>
            </a:r>
            <a:endParaRPr lang="fi-FI" sz="1200" dirty="0">
              <a:solidFill>
                <a:srgbClr val="5DA4BA"/>
              </a:solidFill>
              <a:latin typeface="+mj-lt"/>
            </a:endParaRPr>
          </a:p>
        </p:txBody>
      </p:sp>
      <p:sp>
        <p:nvSpPr>
          <p:cNvPr id="42" name="Tekstiruutu 41">
            <a:extLst>
              <a:ext uri="{FF2B5EF4-FFF2-40B4-BE49-F238E27FC236}">
                <a16:creationId xmlns:a16="http://schemas.microsoft.com/office/drawing/2014/main" id="{DC3A9199-157C-4130-B92F-39681667E5CC}"/>
              </a:ext>
            </a:extLst>
          </p:cNvPr>
          <p:cNvSpPr txBox="1"/>
          <p:nvPr/>
        </p:nvSpPr>
        <p:spPr>
          <a:xfrm>
            <a:off x="4592464" y="1920637"/>
            <a:ext cx="1415411" cy="276999"/>
          </a:xfrm>
          <a:prstGeom prst="rect">
            <a:avLst/>
          </a:prstGeom>
          <a:noFill/>
        </p:spPr>
        <p:txBody>
          <a:bodyPr wrap="square" rtlCol="0">
            <a:spAutoFit/>
          </a:bodyPr>
          <a:lstStyle/>
          <a:p>
            <a:r>
              <a:rPr lang="fi-FI" sz="1200" dirty="0">
                <a:solidFill>
                  <a:srgbClr val="5DA4BA"/>
                </a:solidFill>
                <a:latin typeface="+mj-lt"/>
              </a:rPr>
              <a:t>Oppimisen ilo</a:t>
            </a:r>
          </a:p>
        </p:txBody>
      </p:sp>
      <p:sp>
        <p:nvSpPr>
          <p:cNvPr id="68" name="Tekstiruutu 67">
            <a:extLst>
              <a:ext uri="{FF2B5EF4-FFF2-40B4-BE49-F238E27FC236}">
                <a16:creationId xmlns:a16="http://schemas.microsoft.com/office/drawing/2014/main" id="{F64D6B18-614D-42E5-8042-7E7F0481914E}"/>
              </a:ext>
            </a:extLst>
          </p:cNvPr>
          <p:cNvSpPr txBox="1"/>
          <p:nvPr/>
        </p:nvSpPr>
        <p:spPr>
          <a:xfrm>
            <a:off x="1784639" y="1141521"/>
            <a:ext cx="4223236" cy="369332"/>
          </a:xfrm>
          <a:prstGeom prst="rect">
            <a:avLst/>
          </a:prstGeom>
          <a:noFill/>
        </p:spPr>
        <p:txBody>
          <a:bodyPr wrap="square" rtlCol="0">
            <a:spAutoFit/>
          </a:bodyPr>
          <a:lstStyle/>
          <a:p>
            <a:pPr algn="ctr"/>
            <a:r>
              <a:rPr lang="fi-FI" dirty="0">
                <a:solidFill>
                  <a:srgbClr val="5DA4BA"/>
                </a:solidFill>
                <a:latin typeface="+mj-lt"/>
              </a:rPr>
              <a:t>LÄHIKOULU</a:t>
            </a:r>
          </a:p>
        </p:txBody>
      </p:sp>
      <p:sp>
        <p:nvSpPr>
          <p:cNvPr id="77" name="Kaari 76">
            <a:extLst>
              <a:ext uri="{FF2B5EF4-FFF2-40B4-BE49-F238E27FC236}">
                <a16:creationId xmlns:a16="http://schemas.microsoft.com/office/drawing/2014/main" id="{19050D38-EC7D-4F9B-BED7-FD0A03C7F757}"/>
              </a:ext>
            </a:extLst>
          </p:cNvPr>
          <p:cNvSpPr/>
          <p:nvPr/>
        </p:nvSpPr>
        <p:spPr>
          <a:xfrm>
            <a:off x="715116" y="411479"/>
            <a:ext cx="6362280" cy="6035041"/>
          </a:xfrm>
          <a:prstGeom prst="arc">
            <a:avLst>
              <a:gd name="adj1" fmla="val 7926154"/>
              <a:gd name="adj2" fmla="val 50429"/>
            </a:avLst>
          </a:prstGeom>
          <a:ln w="222250" cap="rnd">
            <a:solidFill>
              <a:srgbClr val="F8DE6B"/>
            </a:solidFill>
            <a:round/>
            <a:headEnd type="none" w="med" len="med"/>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i-FI" dirty="0"/>
          </a:p>
        </p:txBody>
      </p:sp>
      <p:sp>
        <p:nvSpPr>
          <p:cNvPr id="83" name="Tekstiruutu 82">
            <a:extLst>
              <a:ext uri="{FF2B5EF4-FFF2-40B4-BE49-F238E27FC236}">
                <a16:creationId xmlns:a16="http://schemas.microsoft.com/office/drawing/2014/main" id="{3FBCE5B6-88AD-4077-982A-C9AE5CD84DDA}"/>
              </a:ext>
            </a:extLst>
          </p:cNvPr>
          <p:cNvSpPr txBox="1"/>
          <p:nvPr/>
        </p:nvSpPr>
        <p:spPr>
          <a:xfrm>
            <a:off x="6241686" y="3899476"/>
            <a:ext cx="5322359" cy="923330"/>
          </a:xfrm>
          <a:prstGeom prst="rect">
            <a:avLst/>
          </a:prstGeom>
          <a:noFill/>
        </p:spPr>
        <p:txBody>
          <a:bodyPr wrap="square" rtlCol="0">
            <a:spAutoFit/>
          </a:bodyPr>
          <a:lstStyle/>
          <a:p>
            <a:r>
              <a:rPr lang="fi-FI" i="1" dirty="0">
                <a:solidFill>
                  <a:srgbClr val="5DA4BA"/>
                </a:solidFill>
                <a:latin typeface="+mj-lt"/>
              </a:rPr>
              <a:t>Yhdessä kohti tasa-arvoista ja laadukasta perusopetus. </a:t>
            </a:r>
          </a:p>
          <a:p>
            <a:pPr lvl="1"/>
            <a:endParaRPr lang="fi-FI" dirty="0">
              <a:solidFill>
                <a:srgbClr val="5DA4BA"/>
              </a:solidFill>
              <a:latin typeface="+mj-lt"/>
            </a:endParaRPr>
          </a:p>
          <a:p>
            <a:pPr lvl="3"/>
            <a:r>
              <a:rPr lang="fi-FI" dirty="0">
                <a:solidFill>
                  <a:srgbClr val="5DA4BA"/>
                </a:solidFill>
                <a:latin typeface="+mj-lt"/>
              </a:rPr>
              <a:t>KAIKILLE YHTEINEN KOULU!</a:t>
            </a:r>
          </a:p>
        </p:txBody>
      </p:sp>
      <p:pic>
        <p:nvPicPr>
          <p:cNvPr id="85" name="Kuva 84">
            <a:extLst>
              <a:ext uri="{FF2B5EF4-FFF2-40B4-BE49-F238E27FC236}">
                <a16:creationId xmlns:a16="http://schemas.microsoft.com/office/drawing/2014/main" id="{2E41C252-EA2C-488B-8236-67D2740533A6}"/>
              </a:ext>
            </a:extLst>
          </p:cNvPr>
          <p:cNvPicPr>
            <a:picLocks noChangeAspect="1"/>
          </p:cNvPicPr>
          <p:nvPr/>
        </p:nvPicPr>
        <p:blipFill>
          <a:blip r:embed="rId5">
            <a:alphaModFix amt="85000"/>
            <a:extLst>
              <a:ext uri="{BEBA8EAE-BF5A-486C-A8C5-ECC9F3942E4B}">
                <a14:imgProps xmlns:a14="http://schemas.microsoft.com/office/drawing/2010/main">
                  <a14:imgLayer r:embed="rId6">
                    <a14:imgEffect>
                      <a14:saturation sat="400000"/>
                    </a14:imgEffect>
                  </a14:imgLayer>
                </a14:imgProps>
              </a:ext>
            </a:extLst>
          </a:blip>
          <a:stretch>
            <a:fillRect/>
          </a:stretch>
        </p:blipFill>
        <p:spPr>
          <a:xfrm>
            <a:off x="9338616" y="112158"/>
            <a:ext cx="1855246" cy="1431124"/>
          </a:xfrm>
          <a:prstGeom prst="rect">
            <a:avLst/>
          </a:prstGeom>
        </p:spPr>
      </p:pic>
      <p:sp>
        <p:nvSpPr>
          <p:cNvPr id="87" name="Tekstiruutu 86">
            <a:extLst>
              <a:ext uri="{FF2B5EF4-FFF2-40B4-BE49-F238E27FC236}">
                <a16:creationId xmlns:a16="http://schemas.microsoft.com/office/drawing/2014/main" id="{40E14F99-D3DC-41BC-B5AD-8ED6BCB7F92F}"/>
              </a:ext>
            </a:extLst>
          </p:cNvPr>
          <p:cNvSpPr txBox="1"/>
          <p:nvPr/>
        </p:nvSpPr>
        <p:spPr>
          <a:xfrm>
            <a:off x="8878150" y="1304809"/>
            <a:ext cx="2776178" cy="954107"/>
          </a:xfrm>
          <a:prstGeom prst="rect">
            <a:avLst/>
          </a:prstGeom>
          <a:noFill/>
        </p:spPr>
        <p:txBody>
          <a:bodyPr wrap="square">
            <a:spAutoFit/>
          </a:bodyPr>
          <a:lstStyle/>
          <a:p>
            <a:pPr marL="0" indent="0" algn="ctr">
              <a:buNone/>
            </a:pPr>
            <a:r>
              <a:rPr lang="fi-FI" sz="1400" i="1" dirty="0">
                <a:latin typeface="+mj-lt"/>
              </a:rPr>
              <a:t>Hyvinvointi</a:t>
            </a:r>
          </a:p>
          <a:p>
            <a:pPr marL="0" indent="0" algn="ctr">
              <a:buNone/>
            </a:pPr>
            <a:r>
              <a:rPr lang="fi-FI" sz="1400" i="1" dirty="0">
                <a:latin typeface="+mj-lt"/>
              </a:rPr>
              <a:t>Vastuullisuus</a:t>
            </a:r>
          </a:p>
          <a:p>
            <a:pPr marL="0" indent="0" algn="ctr">
              <a:buNone/>
            </a:pPr>
            <a:r>
              <a:rPr lang="fi-FI" sz="1400" i="1" dirty="0">
                <a:latin typeface="+mj-lt"/>
              </a:rPr>
              <a:t>Oikeudenmukaisuus</a:t>
            </a:r>
          </a:p>
          <a:p>
            <a:pPr marL="0" indent="0" algn="r">
              <a:buNone/>
            </a:pPr>
            <a:r>
              <a:rPr lang="fi-FI" sz="1400" i="1" dirty="0">
                <a:solidFill>
                  <a:srgbClr val="5DA4BA"/>
                </a:solidFill>
                <a:latin typeface="+mj-lt"/>
              </a:rPr>
              <a:t>	</a:t>
            </a:r>
          </a:p>
        </p:txBody>
      </p:sp>
      <p:sp>
        <p:nvSpPr>
          <p:cNvPr id="20" name="Tekstiruutu 19">
            <a:extLst>
              <a:ext uri="{FF2B5EF4-FFF2-40B4-BE49-F238E27FC236}">
                <a16:creationId xmlns:a16="http://schemas.microsoft.com/office/drawing/2014/main" id="{2CC7E2D9-FEBA-410C-8885-9BDCE2C75004}"/>
              </a:ext>
            </a:extLst>
          </p:cNvPr>
          <p:cNvSpPr txBox="1"/>
          <p:nvPr/>
        </p:nvSpPr>
        <p:spPr>
          <a:xfrm>
            <a:off x="1784639" y="5863187"/>
            <a:ext cx="4098545" cy="830997"/>
          </a:xfrm>
          <a:prstGeom prst="rect">
            <a:avLst/>
          </a:prstGeom>
          <a:noFill/>
        </p:spPr>
        <p:txBody>
          <a:bodyPr wrap="square">
            <a:spAutoFit/>
          </a:bodyPr>
          <a:lstStyle/>
          <a:p>
            <a:pPr algn="ctr"/>
            <a:r>
              <a:rPr lang="fi-FI" sz="1200" dirty="0">
                <a:solidFill>
                  <a:srgbClr val="5DA4BA"/>
                </a:solidFill>
                <a:latin typeface="+mj-lt"/>
              </a:rPr>
              <a:t>Oppilaan ainutlaatuisuus ja oikeus hyvään opetukseen </a:t>
            </a:r>
          </a:p>
          <a:p>
            <a:pPr algn="ctr"/>
            <a:r>
              <a:rPr lang="fi-FI" sz="1200" dirty="0">
                <a:solidFill>
                  <a:srgbClr val="5DA4BA"/>
                </a:solidFill>
                <a:latin typeface="+mj-lt"/>
              </a:rPr>
              <a:t>Ihmisyys, sivistys, tasa-arvo ja demokratia</a:t>
            </a:r>
          </a:p>
          <a:p>
            <a:pPr algn="ctr"/>
            <a:r>
              <a:rPr lang="fi-FI" sz="1200" dirty="0">
                <a:solidFill>
                  <a:srgbClr val="5DA4BA"/>
                </a:solidFill>
                <a:latin typeface="+mj-lt"/>
              </a:rPr>
              <a:t>Kulttuurinen moninaisuus rikkautena, </a:t>
            </a:r>
          </a:p>
          <a:p>
            <a:pPr algn="ctr"/>
            <a:r>
              <a:rPr lang="fi-FI" sz="1200" dirty="0">
                <a:solidFill>
                  <a:srgbClr val="5DA4BA"/>
                </a:solidFill>
                <a:latin typeface="+mj-lt"/>
              </a:rPr>
              <a:t>Kestävän elämäntavan välttämättömyys </a:t>
            </a:r>
          </a:p>
        </p:txBody>
      </p:sp>
      <p:sp>
        <p:nvSpPr>
          <p:cNvPr id="7" name="Tekstiruutu 6">
            <a:extLst>
              <a:ext uri="{FF2B5EF4-FFF2-40B4-BE49-F238E27FC236}">
                <a16:creationId xmlns:a16="http://schemas.microsoft.com/office/drawing/2014/main" id="{47BA903D-AB18-4FC5-A1B9-937933C169AD}"/>
              </a:ext>
            </a:extLst>
          </p:cNvPr>
          <p:cNvSpPr txBox="1"/>
          <p:nvPr/>
        </p:nvSpPr>
        <p:spPr>
          <a:xfrm>
            <a:off x="2616622" y="5567581"/>
            <a:ext cx="2867989" cy="584775"/>
          </a:xfrm>
          <a:prstGeom prst="rect">
            <a:avLst/>
          </a:prstGeom>
          <a:noFill/>
        </p:spPr>
        <p:txBody>
          <a:bodyPr wrap="square" rtlCol="0">
            <a:spAutoFit/>
          </a:bodyPr>
          <a:lstStyle/>
          <a:p>
            <a:r>
              <a:rPr lang="fi-FI" sz="1400" dirty="0">
                <a:solidFill>
                  <a:srgbClr val="EEA3B6"/>
                </a:solidFill>
                <a:latin typeface="+mj-lt"/>
                <a:hlinkClick r:id="rId7">
                  <a:extLst>
                    <a:ext uri="{A12FA001-AC4F-418D-AE19-62706E023703}">
                      <ahyp:hlinkClr xmlns:ahyp="http://schemas.microsoft.com/office/drawing/2018/hyperlinkcolor" val="tx"/>
                    </a:ext>
                  </a:extLst>
                </a:hlinkClick>
              </a:rPr>
              <a:t>PERUSOPETUKSEN ARVOPERUSTA</a:t>
            </a:r>
            <a:endParaRPr lang="fi-FI" sz="1400" dirty="0">
              <a:solidFill>
                <a:srgbClr val="EEA3B6"/>
              </a:solidFill>
              <a:latin typeface="+mj-lt"/>
            </a:endParaRPr>
          </a:p>
          <a:p>
            <a:endParaRPr lang="fi-FI" dirty="0"/>
          </a:p>
        </p:txBody>
      </p:sp>
      <p:sp>
        <p:nvSpPr>
          <p:cNvPr id="21" name="Tekstiruutu 20">
            <a:extLst>
              <a:ext uri="{FF2B5EF4-FFF2-40B4-BE49-F238E27FC236}">
                <a16:creationId xmlns:a16="http://schemas.microsoft.com/office/drawing/2014/main" id="{9012C139-76F4-417D-9772-CC1D322BA00E}"/>
              </a:ext>
            </a:extLst>
          </p:cNvPr>
          <p:cNvSpPr txBox="1"/>
          <p:nvPr/>
        </p:nvSpPr>
        <p:spPr>
          <a:xfrm>
            <a:off x="2407699" y="2528273"/>
            <a:ext cx="6097604" cy="276999"/>
          </a:xfrm>
          <a:prstGeom prst="rect">
            <a:avLst/>
          </a:prstGeom>
          <a:noFill/>
        </p:spPr>
        <p:txBody>
          <a:bodyPr wrap="square">
            <a:spAutoFit/>
          </a:bodyPr>
          <a:lstStyle/>
          <a:p>
            <a:r>
              <a:rPr lang="fi-FI" sz="1200" dirty="0">
                <a:solidFill>
                  <a:srgbClr val="5DA4BA"/>
                </a:solidFill>
                <a:latin typeface="+mj-lt"/>
                <a:hlinkClick r:id="rId4">
                  <a:extLst>
                    <a:ext uri="{A12FA001-AC4F-418D-AE19-62706E023703}">
                      <ahyp:hlinkClr xmlns:ahyp="http://schemas.microsoft.com/office/drawing/2018/hyperlinkcolor" val="tx"/>
                    </a:ext>
                  </a:extLst>
                </a:hlinkClick>
              </a:rPr>
              <a:t>JÄRVENPÄÄN PERUSOPETUKSEN ARVOPERUSTA</a:t>
            </a:r>
            <a:endParaRPr lang="fi-FI" sz="1200" dirty="0">
              <a:solidFill>
                <a:srgbClr val="5DA4BA"/>
              </a:solidFill>
              <a:latin typeface="+mj-lt"/>
            </a:endParaRPr>
          </a:p>
        </p:txBody>
      </p:sp>
    </p:spTree>
    <p:extLst>
      <p:ext uri="{BB962C8B-B14F-4D97-AF65-F5344CB8AC3E}">
        <p14:creationId xmlns:p14="http://schemas.microsoft.com/office/powerpoint/2010/main" val="257990072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61B76C2D-34C2-44B9-8831-2EAD0F59E874}"/>
              </a:ext>
            </a:extLst>
          </p:cNvPr>
          <p:cNvPicPr>
            <a:picLocks noChangeAspect="1"/>
          </p:cNvPicPr>
          <p:nvPr/>
        </p:nvPicPr>
        <p:blipFill rotWithShape="1">
          <a:blip r:embed="rId2"/>
          <a:srcRect l="10487" t="20523" r="4974" b="16812"/>
          <a:stretch/>
        </p:blipFill>
        <p:spPr>
          <a:xfrm>
            <a:off x="7841659" y="2973404"/>
            <a:ext cx="4350341" cy="3589762"/>
          </a:xfrm>
          <a:prstGeom prst="rect">
            <a:avLst/>
          </a:prstGeom>
        </p:spPr>
      </p:pic>
      <p:sp>
        <p:nvSpPr>
          <p:cNvPr id="83" name="Tekstiruutu 82">
            <a:extLst>
              <a:ext uri="{FF2B5EF4-FFF2-40B4-BE49-F238E27FC236}">
                <a16:creationId xmlns:a16="http://schemas.microsoft.com/office/drawing/2014/main" id="{3FBCE5B6-88AD-4077-982A-C9AE5CD84DDA}"/>
              </a:ext>
            </a:extLst>
          </p:cNvPr>
          <p:cNvSpPr txBox="1"/>
          <p:nvPr/>
        </p:nvSpPr>
        <p:spPr>
          <a:xfrm>
            <a:off x="408179" y="334538"/>
            <a:ext cx="7299438" cy="6555641"/>
          </a:xfrm>
          <a:prstGeom prst="rect">
            <a:avLst/>
          </a:prstGeom>
          <a:noFill/>
        </p:spPr>
        <p:txBody>
          <a:bodyPr wrap="square" rtlCol="0">
            <a:spAutoFit/>
          </a:bodyPr>
          <a:lstStyle/>
          <a:p>
            <a:r>
              <a:rPr lang="fi-FI" dirty="0">
                <a:solidFill>
                  <a:srgbClr val="5DA4BA"/>
                </a:solidFill>
                <a:latin typeface="+mj-lt"/>
              </a:rPr>
              <a:t>KAIKILLE YHTEINEN KOULU </a:t>
            </a:r>
          </a:p>
          <a:p>
            <a:endParaRPr lang="fi-FI" dirty="0">
              <a:solidFill>
                <a:srgbClr val="5DA4BA"/>
              </a:solidFill>
              <a:latin typeface="+mj-lt"/>
            </a:endParaRPr>
          </a:p>
          <a:p>
            <a:r>
              <a:rPr lang="fi-FI" sz="2400" b="1" dirty="0">
                <a:solidFill>
                  <a:srgbClr val="5DA4BA"/>
                </a:solidFill>
                <a:latin typeface="+mj-lt"/>
              </a:rPr>
              <a:t>MITÄ TARKOITTAA LAPSILLE JA PERHEILLE?</a:t>
            </a:r>
            <a:endParaRPr lang="fi-FI" sz="2400" b="1" dirty="0">
              <a:solidFill>
                <a:srgbClr val="5DA4BA"/>
              </a:solidFill>
              <a:latin typeface="+mj-lt"/>
              <a:cs typeface="Calibri"/>
            </a:endParaRPr>
          </a:p>
          <a:p>
            <a:pPr marL="0" indent="0">
              <a:buNone/>
            </a:pPr>
            <a:endParaRPr lang="fi-FI" sz="1800" b="1" dirty="0">
              <a:solidFill>
                <a:srgbClr val="5DA4BA"/>
              </a:solidFill>
              <a:latin typeface="+mj-lt"/>
              <a:ea typeface="+mn-lt"/>
              <a:cs typeface="+mn-lt"/>
            </a:endParaRPr>
          </a:p>
          <a:p>
            <a:pPr lvl="1"/>
            <a:r>
              <a:rPr lang="fi-FI" dirty="0">
                <a:solidFill>
                  <a:srgbClr val="5DA4BA"/>
                </a:solidFill>
                <a:latin typeface="+mj-lt"/>
              </a:rPr>
              <a:t>Kaikki oppilaat ovat yhdenvertaisia ja tasa-arvoisia.</a:t>
            </a:r>
          </a:p>
          <a:p>
            <a:pPr lvl="1"/>
            <a:endParaRPr lang="fi-FI" b="0" i="0" dirty="0">
              <a:solidFill>
                <a:srgbClr val="5DA4BA"/>
              </a:solidFill>
              <a:effectLst/>
              <a:latin typeface="+mj-lt"/>
            </a:endParaRPr>
          </a:p>
          <a:p>
            <a:pPr lvl="1"/>
            <a:r>
              <a:rPr lang="fi-FI" b="0" i="0" dirty="0">
                <a:solidFill>
                  <a:srgbClr val="5DA4BA"/>
                </a:solidFill>
                <a:effectLst/>
                <a:latin typeface="+mj-lt"/>
              </a:rPr>
              <a:t>Järvenpäässä jokaisen lapsen ja nuoren oikeus on saada mahdollisuus käydä koulua ikätovereittensa joukossa omassa lähikoulussaan.</a:t>
            </a:r>
          </a:p>
          <a:p>
            <a:pPr lvl="1"/>
            <a:endParaRPr lang="fi-FI" dirty="0">
              <a:solidFill>
                <a:srgbClr val="5DA4BA"/>
              </a:solidFill>
              <a:latin typeface="+mj-lt"/>
              <a:ea typeface="+mn-lt"/>
              <a:cs typeface="+mn-lt"/>
            </a:endParaRPr>
          </a:p>
          <a:p>
            <a:pPr lvl="1"/>
            <a:r>
              <a:rPr lang="fi-FI" b="0" i="0" dirty="0">
                <a:solidFill>
                  <a:srgbClr val="5DA4BA"/>
                </a:solidFill>
                <a:effectLst/>
                <a:latin typeface="+mj-lt"/>
              </a:rPr>
              <a:t>Yksilöllisesti räätälöity tuki suunnitellaan ja toteutetaan oppilaan lähiympäristössä. Tämä tarkoittaa joustavia ja muuntuvia opetusjärjestelyitä, joissa on mahdollisuus yksilöllisiin toteutuksiin.</a:t>
            </a:r>
          </a:p>
          <a:p>
            <a:endParaRPr lang="fi-FI" dirty="0">
              <a:solidFill>
                <a:srgbClr val="5DA4BA"/>
              </a:solidFill>
              <a:latin typeface="+mj-lt"/>
            </a:endParaRPr>
          </a:p>
          <a:p>
            <a:r>
              <a:rPr lang="fi-FI" b="1" dirty="0">
                <a:solidFill>
                  <a:srgbClr val="5DA4BA"/>
                </a:solidFill>
                <a:latin typeface="+mj-lt"/>
                <a:cs typeface="Calibri"/>
              </a:rPr>
              <a:t>TOTEUTETAAN JÄRVENPÄÄN ARVOJA</a:t>
            </a:r>
            <a:endParaRPr lang="fi-FI" sz="1800" b="1" dirty="0">
              <a:solidFill>
                <a:srgbClr val="5DA4BA"/>
              </a:solidFill>
              <a:latin typeface="+mj-lt"/>
              <a:cs typeface="Calibri"/>
            </a:endParaRPr>
          </a:p>
          <a:p>
            <a:pPr lvl="1"/>
            <a:endParaRPr lang="fi-FI" dirty="0">
              <a:solidFill>
                <a:srgbClr val="5DA4BA"/>
              </a:solidFill>
              <a:latin typeface="+mj-lt"/>
              <a:ea typeface="+mn-lt"/>
              <a:cs typeface="+mn-lt"/>
            </a:endParaRPr>
          </a:p>
          <a:p>
            <a:pPr lvl="1"/>
            <a:r>
              <a:rPr lang="fi-FI" dirty="0">
                <a:solidFill>
                  <a:srgbClr val="5DA4BA"/>
                </a:solidFill>
                <a:latin typeface="+mj-lt"/>
                <a:ea typeface="+mn-lt"/>
                <a:cs typeface="+mn-lt"/>
              </a:rPr>
              <a:t>Tavoitteena, että jokainen – niin oppilas kuin henkilökunnan jäsenkin – tuntee olevansa hyväksytty ja arvostettu kouluyhteisössä.</a:t>
            </a:r>
          </a:p>
          <a:p>
            <a:pPr lvl="1"/>
            <a:endParaRPr lang="fi-FI" dirty="0">
              <a:solidFill>
                <a:srgbClr val="5DA4BA"/>
              </a:solidFill>
              <a:latin typeface="+mj-lt"/>
              <a:ea typeface="+mn-lt"/>
              <a:cs typeface="+mn-lt"/>
            </a:endParaRPr>
          </a:p>
          <a:p>
            <a:pPr lvl="1"/>
            <a:r>
              <a:rPr lang="fi-FI" dirty="0">
                <a:solidFill>
                  <a:srgbClr val="5DA4BA"/>
                </a:solidFill>
                <a:latin typeface="+mj-lt"/>
                <a:ea typeface="+mn-lt"/>
                <a:cs typeface="+mn-lt"/>
              </a:rPr>
              <a:t>Opetus- ja oppilashuoltohenkilöstö tekee tiivistä ja aktiivista yhteistyötä kotien kanssa toisiaan kuunnellen ja arvostaen.</a:t>
            </a:r>
          </a:p>
          <a:p>
            <a:pPr lvl="1"/>
            <a:endParaRPr lang="fi-FI" dirty="0">
              <a:solidFill>
                <a:srgbClr val="5DA4BA"/>
              </a:solidFill>
              <a:latin typeface="+mj-lt"/>
              <a:ea typeface="+mn-lt"/>
              <a:cs typeface="+mn-lt"/>
            </a:endParaRPr>
          </a:p>
          <a:p>
            <a:pPr lvl="1"/>
            <a:r>
              <a:rPr lang="fi-FI" dirty="0">
                <a:solidFill>
                  <a:srgbClr val="5DA4BA"/>
                </a:solidFill>
                <a:latin typeface="+mj-lt"/>
                <a:ea typeface="+mn-lt"/>
                <a:cs typeface="+mn-lt"/>
              </a:rPr>
              <a:t>Pidetään yhdessä yllä kannustavaa ja positiivista ilmapiiriä!</a:t>
            </a:r>
          </a:p>
          <a:p>
            <a:pPr lvl="1"/>
            <a:endParaRPr lang="fi-FI" dirty="0">
              <a:solidFill>
                <a:srgbClr val="5DA4BA"/>
              </a:solidFill>
              <a:latin typeface="+mj-lt"/>
              <a:ea typeface="+mn-lt"/>
              <a:cs typeface="+mn-lt"/>
            </a:endParaRPr>
          </a:p>
        </p:txBody>
      </p:sp>
      <p:pic>
        <p:nvPicPr>
          <p:cNvPr id="85" name="Kuva 84">
            <a:extLst>
              <a:ext uri="{FF2B5EF4-FFF2-40B4-BE49-F238E27FC236}">
                <a16:creationId xmlns:a16="http://schemas.microsoft.com/office/drawing/2014/main" id="{2E41C252-EA2C-488B-8236-67D2740533A6}"/>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saturation sat="400000"/>
                    </a14:imgEffect>
                  </a14:imgLayer>
                </a14:imgProps>
              </a:ext>
            </a:extLst>
          </a:blip>
          <a:stretch>
            <a:fillRect/>
          </a:stretch>
        </p:blipFill>
        <p:spPr>
          <a:xfrm>
            <a:off x="9841489" y="200723"/>
            <a:ext cx="1855246" cy="1431124"/>
          </a:xfrm>
          <a:prstGeom prst="rect">
            <a:avLst/>
          </a:prstGeom>
        </p:spPr>
      </p:pic>
    </p:spTree>
    <p:extLst>
      <p:ext uri="{BB962C8B-B14F-4D97-AF65-F5344CB8AC3E}">
        <p14:creationId xmlns:p14="http://schemas.microsoft.com/office/powerpoint/2010/main" val="3806528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61B76C2D-34C2-44B9-8831-2EAD0F59E874}"/>
              </a:ext>
            </a:extLst>
          </p:cNvPr>
          <p:cNvPicPr>
            <a:picLocks noChangeAspect="1"/>
          </p:cNvPicPr>
          <p:nvPr/>
        </p:nvPicPr>
        <p:blipFill rotWithShape="1">
          <a:blip r:embed="rId2"/>
          <a:srcRect l="10487" t="20523" r="4974" b="16812"/>
          <a:stretch/>
        </p:blipFill>
        <p:spPr>
          <a:xfrm>
            <a:off x="7207811" y="2475873"/>
            <a:ext cx="4905170" cy="4047589"/>
          </a:xfrm>
          <a:prstGeom prst="rect">
            <a:avLst/>
          </a:prstGeom>
        </p:spPr>
      </p:pic>
      <p:sp>
        <p:nvSpPr>
          <p:cNvPr id="83" name="Tekstiruutu 82">
            <a:extLst>
              <a:ext uri="{FF2B5EF4-FFF2-40B4-BE49-F238E27FC236}">
                <a16:creationId xmlns:a16="http://schemas.microsoft.com/office/drawing/2014/main" id="{3FBCE5B6-88AD-4077-982A-C9AE5CD84DDA}"/>
              </a:ext>
            </a:extLst>
          </p:cNvPr>
          <p:cNvSpPr txBox="1"/>
          <p:nvPr/>
        </p:nvSpPr>
        <p:spPr>
          <a:xfrm>
            <a:off x="408179" y="334538"/>
            <a:ext cx="7299438" cy="5909310"/>
          </a:xfrm>
          <a:prstGeom prst="rect">
            <a:avLst/>
          </a:prstGeom>
          <a:noFill/>
        </p:spPr>
        <p:txBody>
          <a:bodyPr wrap="square" rtlCol="0">
            <a:spAutoFit/>
          </a:bodyPr>
          <a:lstStyle/>
          <a:p>
            <a:r>
              <a:rPr lang="fi-FI" dirty="0">
                <a:solidFill>
                  <a:srgbClr val="5DA4BA"/>
                </a:solidFill>
                <a:latin typeface="+mj-lt"/>
              </a:rPr>
              <a:t>KAIKILLE YHTEINEN KOULU</a:t>
            </a:r>
          </a:p>
          <a:p>
            <a:endParaRPr lang="fi-FI" dirty="0">
              <a:solidFill>
                <a:srgbClr val="5DA4BA"/>
              </a:solidFill>
              <a:latin typeface="+mj-lt"/>
            </a:endParaRPr>
          </a:p>
          <a:p>
            <a:r>
              <a:rPr lang="fi-FI" sz="2400" b="1" dirty="0">
                <a:solidFill>
                  <a:srgbClr val="5DA4BA"/>
                </a:solidFill>
                <a:latin typeface="+mj-lt"/>
              </a:rPr>
              <a:t>MITEN MAHDOLLISTETAAN KOULUSSA?</a:t>
            </a:r>
            <a:endParaRPr lang="fi-FI" sz="2400" b="1" dirty="0">
              <a:solidFill>
                <a:srgbClr val="5DA4BA"/>
              </a:solidFill>
              <a:latin typeface="+mj-lt"/>
              <a:cs typeface="Calibri"/>
            </a:endParaRPr>
          </a:p>
          <a:p>
            <a:pPr marL="0" indent="0">
              <a:buNone/>
            </a:pPr>
            <a:endParaRPr lang="fi-FI" sz="1800" b="1" dirty="0">
              <a:solidFill>
                <a:srgbClr val="5DA4BA"/>
              </a:solidFill>
              <a:latin typeface="+mj-lt"/>
              <a:ea typeface="+mn-lt"/>
              <a:cs typeface="+mn-lt"/>
            </a:endParaRPr>
          </a:p>
          <a:p>
            <a:pPr lvl="1"/>
            <a:r>
              <a:rPr lang="fi-FI" dirty="0">
                <a:solidFill>
                  <a:srgbClr val="5DA4BA"/>
                </a:solidFill>
                <a:latin typeface="+mj-lt"/>
                <a:ea typeface="+mn-lt"/>
                <a:cs typeface="+mn-lt"/>
              </a:rPr>
              <a:t>Oppilaan tarvitsema tuki rakennetaan ryhmä- ja yksilökohtaisesti oppilaan edun mukaisesti.</a:t>
            </a:r>
          </a:p>
          <a:p>
            <a:pPr lvl="1"/>
            <a:endParaRPr lang="fi-FI" dirty="0">
              <a:solidFill>
                <a:srgbClr val="5DA4BA"/>
              </a:solidFill>
              <a:latin typeface="+mj-lt"/>
              <a:ea typeface="+mn-lt"/>
              <a:cs typeface="+mn-lt"/>
            </a:endParaRPr>
          </a:p>
          <a:p>
            <a:pPr lvl="1"/>
            <a:r>
              <a:rPr lang="fi-FI" dirty="0">
                <a:solidFill>
                  <a:srgbClr val="5DA4BA"/>
                </a:solidFill>
                <a:latin typeface="+mj-lt"/>
                <a:ea typeface="+mn-lt"/>
                <a:cs typeface="+mn-lt"/>
              </a:rPr>
              <a:t>Opetus- ja oppilashuoltohenkilöstö toimivat tiiviissä yhteistyössä.</a:t>
            </a:r>
          </a:p>
          <a:p>
            <a:pPr lvl="1"/>
            <a:endParaRPr lang="fi-FI" dirty="0">
              <a:solidFill>
                <a:srgbClr val="5DA4BA"/>
              </a:solidFill>
              <a:latin typeface="+mj-lt"/>
              <a:ea typeface="+mn-lt"/>
              <a:cs typeface="+mn-lt"/>
            </a:endParaRPr>
          </a:p>
          <a:p>
            <a:pPr lvl="1"/>
            <a:r>
              <a:rPr lang="fi-FI" dirty="0">
                <a:solidFill>
                  <a:srgbClr val="5DA4BA"/>
                </a:solidFill>
                <a:latin typeface="+mj-lt"/>
                <a:ea typeface="+mn-lt"/>
                <a:cs typeface="+mn-lt"/>
              </a:rPr>
              <a:t>Koulussa toimitaan yhteisöllisyyden periaatteella; oppilaat ovat yhteisiä.</a:t>
            </a:r>
          </a:p>
          <a:p>
            <a:pPr lvl="1"/>
            <a:endParaRPr lang="fi-FI" sz="2400" b="1" dirty="0">
              <a:solidFill>
                <a:srgbClr val="5DA4BA"/>
              </a:solidFill>
              <a:latin typeface="+mj-lt"/>
              <a:ea typeface="+mn-lt"/>
              <a:cs typeface="+mn-lt"/>
            </a:endParaRPr>
          </a:p>
          <a:p>
            <a:r>
              <a:rPr lang="fi-FI" sz="2400" b="1" dirty="0">
                <a:solidFill>
                  <a:srgbClr val="5DA4BA"/>
                </a:solidFill>
                <a:latin typeface="+mj-lt"/>
                <a:cs typeface="Calibri"/>
              </a:rPr>
              <a:t>KASVATUSKUMPPANUUS</a:t>
            </a:r>
          </a:p>
          <a:p>
            <a:pPr lvl="1"/>
            <a:endParaRPr lang="fi-FI" dirty="0">
              <a:solidFill>
                <a:srgbClr val="5DA4BA"/>
              </a:solidFill>
              <a:latin typeface="+mj-lt"/>
              <a:ea typeface="+mn-lt"/>
              <a:cs typeface="+mn-lt"/>
            </a:endParaRPr>
          </a:p>
          <a:p>
            <a:pPr lvl="1"/>
            <a:r>
              <a:rPr lang="fi-FI" dirty="0">
                <a:solidFill>
                  <a:srgbClr val="5DA4BA"/>
                </a:solidFill>
                <a:latin typeface="+mj-lt"/>
                <a:ea typeface="+mn-lt"/>
                <a:cs typeface="+mn-lt"/>
              </a:rPr>
              <a:t>Tehdään tiivistä yhteistyötä kodin kanssa.</a:t>
            </a:r>
          </a:p>
          <a:p>
            <a:pPr lvl="1"/>
            <a:endParaRPr lang="fi-FI" dirty="0">
              <a:solidFill>
                <a:srgbClr val="5DA4BA"/>
              </a:solidFill>
              <a:latin typeface="+mj-lt"/>
              <a:ea typeface="+mn-lt"/>
              <a:cs typeface="+mn-lt"/>
            </a:endParaRPr>
          </a:p>
          <a:p>
            <a:pPr lvl="1"/>
            <a:r>
              <a:rPr lang="fi-FI" dirty="0">
                <a:solidFill>
                  <a:srgbClr val="5DA4BA"/>
                </a:solidFill>
                <a:latin typeface="+mj-lt"/>
                <a:ea typeface="+mn-lt"/>
                <a:cs typeface="+mn-lt"/>
              </a:rPr>
              <a:t>Noudatetaan avoimuutta ja vuorovaikutteisuutta koulun toimintatavoissa.</a:t>
            </a:r>
          </a:p>
          <a:p>
            <a:pPr lvl="1"/>
            <a:endParaRPr lang="fi-FI" dirty="0">
              <a:solidFill>
                <a:srgbClr val="5DA4BA"/>
              </a:solidFill>
              <a:latin typeface="+mj-lt"/>
              <a:ea typeface="+mn-lt"/>
              <a:cs typeface="+mn-lt"/>
            </a:endParaRPr>
          </a:p>
          <a:p>
            <a:pPr lvl="1"/>
            <a:r>
              <a:rPr lang="fi-FI" dirty="0">
                <a:solidFill>
                  <a:srgbClr val="5DA4BA"/>
                </a:solidFill>
                <a:latin typeface="+mj-lt"/>
                <a:ea typeface="+mn-lt"/>
                <a:cs typeface="+mn-lt"/>
              </a:rPr>
              <a:t>Pidetään yllä kannustavaa ja positiivista ilmapiiriä!</a:t>
            </a:r>
          </a:p>
          <a:p>
            <a:pPr lvl="1"/>
            <a:endParaRPr lang="fi-FI" dirty="0">
              <a:solidFill>
                <a:srgbClr val="5DA4BA"/>
              </a:solidFill>
              <a:latin typeface="+mj-lt"/>
              <a:ea typeface="+mn-lt"/>
              <a:cs typeface="+mn-lt"/>
            </a:endParaRPr>
          </a:p>
        </p:txBody>
      </p:sp>
      <p:pic>
        <p:nvPicPr>
          <p:cNvPr id="85" name="Kuva 84">
            <a:extLst>
              <a:ext uri="{FF2B5EF4-FFF2-40B4-BE49-F238E27FC236}">
                <a16:creationId xmlns:a16="http://schemas.microsoft.com/office/drawing/2014/main" id="{2E41C252-EA2C-488B-8236-67D2740533A6}"/>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saturation sat="400000"/>
                    </a14:imgEffect>
                  </a14:imgLayer>
                </a14:imgProps>
              </a:ext>
            </a:extLst>
          </a:blip>
          <a:stretch>
            <a:fillRect/>
          </a:stretch>
        </p:blipFill>
        <p:spPr>
          <a:xfrm>
            <a:off x="9841489" y="200723"/>
            <a:ext cx="1855246" cy="1431124"/>
          </a:xfrm>
          <a:prstGeom prst="rect">
            <a:avLst/>
          </a:prstGeom>
        </p:spPr>
      </p:pic>
    </p:spTree>
    <p:extLst>
      <p:ext uri="{BB962C8B-B14F-4D97-AF65-F5344CB8AC3E}">
        <p14:creationId xmlns:p14="http://schemas.microsoft.com/office/powerpoint/2010/main" val="290151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Ryhmä 1">
            <a:extLst>
              <a:ext uri="{FF2B5EF4-FFF2-40B4-BE49-F238E27FC236}">
                <a16:creationId xmlns:a16="http://schemas.microsoft.com/office/drawing/2014/main" id="{A3C9A384-2FA1-448F-8B50-854B86BD79E8}"/>
              </a:ext>
            </a:extLst>
          </p:cNvPr>
          <p:cNvGrpSpPr/>
          <p:nvPr/>
        </p:nvGrpSpPr>
        <p:grpSpPr>
          <a:xfrm>
            <a:off x="315685" y="315685"/>
            <a:ext cx="11440885" cy="6183085"/>
            <a:chOff x="3906610" y="293234"/>
            <a:chExt cx="3551464" cy="2130878"/>
          </a:xfrm>
        </p:grpSpPr>
        <p:sp>
          <p:nvSpPr>
            <p:cNvPr id="3" name="Suorakulmio 2">
              <a:extLst>
                <a:ext uri="{FF2B5EF4-FFF2-40B4-BE49-F238E27FC236}">
                  <a16:creationId xmlns:a16="http://schemas.microsoft.com/office/drawing/2014/main" id="{067A73A2-BD57-478E-904D-10DEB729E24E}"/>
                </a:ext>
              </a:extLst>
            </p:cNvPr>
            <p:cNvSpPr/>
            <p:nvPr/>
          </p:nvSpPr>
          <p:spPr>
            <a:xfrm>
              <a:off x="3906610" y="293234"/>
              <a:ext cx="3551464" cy="2130878"/>
            </a:xfrm>
            <a:prstGeom prst="rect">
              <a:avLst/>
            </a:prstGeom>
            <a:solidFill>
              <a:srgbClr val="7ABCB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 name="Tekstiruutu 3">
              <a:extLst>
                <a:ext uri="{FF2B5EF4-FFF2-40B4-BE49-F238E27FC236}">
                  <a16:creationId xmlns:a16="http://schemas.microsoft.com/office/drawing/2014/main" id="{861FFD12-03C1-4B2F-927D-B4DE15E8266D}"/>
                </a:ext>
              </a:extLst>
            </p:cNvPr>
            <p:cNvSpPr txBox="1"/>
            <p:nvPr/>
          </p:nvSpPr>
          <p:spPr>
            <a:xfrm>
              <a:off x="3906610" y="293234"/>
              <a:ext cx="3551464" cy="21308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fi-FI" sz="3000" dirty="0">
                  <a:latin typeface="+mj-lt"/>
                </a:rPr>
                <a:t>YLEINEN TUKI KUULUU KAIKILLE </a:t>
              </a:r>
            </a:p>
            <a:p>
              <a:pPr marL="0" lvl="0" indent="0" algn="ctr" defTabSz="1333500">
                <a:lnSpc>
                  <a:spcPct val="90000"/>
                </a:lnSpc>
                <a:spcBef>
                  <a:spcPct val="0"/>
                </a:spcBef>
                <a:spcAft>
                  <a:spcPct val="35000"/>
                </a:spcAft>
                <a:buNone/>
              </a:pPr>
              <a:r>
                <a:rPr lang="fi-FI" sz="3000" kern="1200" dirty="0">
                  <a:latin typeface="+mj-lt"/>
                </a:rPr>
                <a:t>- YKSILÖÄ TUETAAN YHTEISÖÄ TUKEMALLA</a:t>
              </a:r>
            </a:p>
          </p:txBody>
        </p:sp>
      </p:grpSp>
      <p:pic>
        <p:nvPicPr>
          <p:cNvPr id="6" name="Kuva 5" descr="Kommentti sydän tasaisella täytöllä">
            <a:extLst>
              <a:ext uri="{FF2B5EF4-FFF2-40B4-BE49-F238E27FC236}">
                <a16:creationId xmlns:a16="http://schemas.microsoft.com/office/drawing/2014/main" id="{EF2A5F12-EC47-45D3-A834-9BC490C697D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81600" y="4312085"/>
            <a:ext cx="1828800" cy="1828800"/>
          </a:xfrm>
          <a:prstGeom prst="rect">
            <a:avLst/>
          </a:prstGeom>
        </p:spPr>
      </p:pic>
    </p:spTree>
    <p:extLst>
      <p:ext uri="{BB962C8B-B14F-4D97-AF65-F5344CB8AC3E}">
        <p14:creationId xmlns:p14="http://schemas.microsoft.com/office/powerpoint/2010/main" val="2918688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Kaari 4">
            <a:extLst>
              <a:ext uri="{FF2B5EF4-FFF2-40B4-BE49-F238E27FC236}">
                <a16:creationId xmlns:a16="http://schemas.microsoft.com/office/drawing/2014/main" id="{1397BB15-4035-48DD-96AC-F833BBC84E4A}"/>
              </a:ext>
            </a:extLst>
          </p:cNvPr>
          <p:cNvSpPr/>
          <p:nvPr/>
        </p:nvSpPr>
        <p:spPr>
          <a:xfrm>
            <a:off x="4029364" y="411479"/>
            <a:ext cx="6362280" cy="6035041"/>
          </a:xfrm>
          <a:prstGeom prst="arc">
            <a:avLst>
              <a:gd name="adj1" fmla="val 13369322"/>
              <a:gd name="adj2" fmla="val 3581042"/>
            </a:avLst>
          </a:prstGeom>
          <a:ln w="222250" cap="rnd">
            <a:solidFill>
              <a:srgbClr val="F8DE6B"/>
            </a:solidFill>
            <a:round/>
            <a:headEnd type="none" w="med" len="med"/>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i-FI" dirty="0"/>
          </a:p>
        </p:txBody>
      </p:sp>
      <p:graphicFrame>
        <p:nvGraphicFramePr>
          <p:cNvPr id="4" name="Kaaviokuva 3">
            <a:extLst>
              <a:ext uri="{FF2B5EF4-FFF2-40B4-BE49-F238E27FC236}">
                <a16:creationId xmlns:a16="http://schemas.microsoft.com/office/drawing/2014/main" id="{30C3AC13-1B8B-43A8-AD93-AA75C348263C}"/>
              </a:ext>
            </a:extLst>
          </p:cNvPr>
          <p:cNvGraphicFramePr/>
          <p:nvPr/>
        </p:nvGraphicFramePr>
        <p:xfrm>
          <a:off x="1107929" y="756944"/>
          <a:ext cx="5648612" cy="39725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Kuva 2">
            <a:extLst>
              <a:ext uri="{FF2B5EF4-FFF2-40B4-BE49-F238E27FC236}">
                <a16:creationId xmlns:a16="http://schemas.microsoft.com/office/drawing/2014/main" id="{3E9C9552-113B-4C6F-AB32-36E1CA4EE25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4351" y="0"/>
            <a:ext cx="8132661" cy="8132661"/>
          </a:xfrm>
          <a:prstGeom prst="rect">
            <a:avLst/>
          </a:prstGeom>
        </p:spPr>
      </p:pic>
      <p:graphicFrame>
        <p:nvGraphicFramePr>
          <p:cNvPr id="6" name="Kaaviokuva 5">
            <a:extLst>
              <a:ext uri="{FF2B5EF4-FFF2-40B4-BE49-F238E27FC236}">
                <a16:creationId xmlns:a16="http://schemas.microsoft.com/office/drawing/2014/main" id="{F0EA008F-8168-4C15-904C-7A3675A8DDF3}"/>
              </a:ext>
            </a:extLst>
          </p:cNvPr>
          <p:cNvGraphicFramePr/>
          <p:nvPr/>
        </p:nvGraphicFramePr>
        <p:xfrm>
          <a:off x="8189109" y="3467261"/>
          <a:ext cx="3494233" cy="294217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7" name="Tekstiruutu 6">
            <a:extLst>
              <a:ext uri="{FF2B5EF4-FFF2-40B4-BE49-F238E27FC236}">
                <a16:creationId xmlns:a16="http://schemas.microsoft.com/office/drawing/2014/main" id="{2CE5ACFE-C90C-4BEB-9F7A-BF5CF4847387}"/>
              </a:ext>
            </a:extLst>
          </p:cNvPr>
          <p:cNvSpPr txBox="1"/>
          <p:nvPr/>
        </p:nvSpPr>
        <p:spPr>
          <a:xfrm>
            <a:off x="311052" y="322715"/>
            <a:ext cx="7669162" cy="923330"/>
          </a:xfrm>
          <a:prstGeom prst="rect">
            <a:avLst/>
          </a:prstGeom>
          <a:noFill/>
        </p:spPr>
        <p:txBody>
          <a:bodyPr wrap="square" rtlCol="0">
            <a:spAutoFit/>
          </a:bodyPr>
          <a:lstStyle/>
          <a:p>
            <a:r>
              <a:rPr lang="fi-FI" sz="2000" dirty="0">
                <a:solidFill>
                  <a:srgbClr val="7ABCB4"/>
                </a:solidFill>
                <a:latin typeface="+mj-lt"/>
              </a:rPr>
              <a:t>JÄRVENPÄÄLÄINEN LÄHIKOULU </a:t>
            </a:r>
          </a:p>
          <a:p>
            <a:endParaRPr lang="fi-FI" sz="1400" dirty="0">
              <a:solidFill>
                <a:srgbClr val="7ABCB4"/>
              </a:solidFill>
              <a:latin typeface="+mj-lt"/>
            </a:endParaRPr>
          </a:p>
          <a:p>
            <a:endParaRPr lang="fi-FI" sz="2000" dirty="0">
              <a:solidFill>
                <a:srgbClr val="5DA4BA"/>
              </a:solidFill>
              <a:latin typeface="+mj-lt"/>
            </a:endParaRPr>
          </a:p>
        </p:txBody>
      </p:sp>
      <p:pic>
        <p:nvPicPr>
          <p:cNvPr id="8" name="Kuva 7">
            <a:extLst>
              <a:ext uri="{FF2B5EF4-FFF2-40B4-BE49-F238E27FC236}">
                <a16:creationId xmlns:a16="http://schemas.microsoft.com/office/drawing/2014/main" id="{1563B3BD-3D62-4683-8552-7FCCF8DC5D74}"/>
              </a:ext>
            </a:extLst>
          </p:cNvPr>
          <p:cNvPicPr>
            <a:picLocks noChangeAspect="1"/>
          </p:cNvPicPr>
          <p:nvPr/>
        </p:nvPicPr>
        <p:blipFill>
          <a:blip r:embed="rId14">
            <a:alphaModFix amt="85000"/>
            <a:extLst>
              <a:ext uri="{BEBA8EAE-BF5A-486C-A8C5-ECC9F3942E4B}">
                <a14:imgProps xmlns:a14="http://schemas.microsoft.com/office/drawing/2010/main">
                  <a14:imgLayer r:embed="rId15">
                    <a14:imgEffect>
                      <a14:saturation sat="400000"/>
                    </a14:imgEffect>
                  </a14:imgLayer>
                </a14:imgProps>
              </a:ext>
            </a:extLst>
          </a:blip>
          <a:stretch>
            <a:fillRect/>
          </a:stretch>
        </p:blipFill>
        <p:spPr>
          <a:xfrm>
            <a:off x="10902902" y="226213"/>
            <a:ext cx="1114747" cy="859908"/>
          </a:xfrm>
          <a:prstGeom prst="rect">
            <a:avLst/>
          </a:prstGeom>
        </p:spPr>
      </p:pic>
      <p:sp>
        <p:nvSpPr>
          <p:cNvPr id="9" name="Tekstiruutu 8">
            <a:extLst>
              <a:ext uri="{FF2B5EF4-FFF2-40B4-BE49-F238E27FC236}">
                <a16:creationId xmlns:a16="http://schemas.microsoft.com/office/drawing/2014/main" id="{1C6E7438-DB4A-49B3-AE6B-1A7274416A8C}"/>
              </a:ext>
            </a:extLst>
          </p:cNvPr>
          <p:cNvSpPr txBox="1"/>
          <p:nvPr/>
        </p:nvSpPr>
        <p:spPr>
          <a:xfrm>
            <a:off x="2594010" y="4981448"/>
            <a:ext cx="3293734" cy="307777"/>
          </a:xfrm>
          <a:prstGeom prst="rect">
            <a:avLst/>
          </a:prstGeom>
          <a:noFill/>
        </p:spPr>
        <p:txBody>
          <a:bodyPr wrap="square" rtlCol="0">
            <a:spAutoFit/>
          </a:bodyPr>
          <a:lstStyle/>
          <a:p>
            <a:r>
              <a:rPr lang="fi-FI" sz="1400" b="1" dirty="0">
                <a:effectLst/>
                <a:latin typeface="Calibri" panose="020F0502020204030204" pitchFamily="34" charset="0"/>
                <a:ea typeface="Calibri" panose="020F0502020204030204" pitchFamily="34" charset="0"/>
                <a:cs typeface="Times New Roman" panose="02020603050405020304" pitchFamily="18" charset="0"/>
              </a:rPr>
              <a:t>ARVOSTAVA VUOROVAIKUTUS</a:t>
            </a:r>
            <a:endParaRPr lang="fi-FI" sz="1400" b="1" dirty="0"/>
          </a:p>
        </p:txBody>
      </p:sp>
      <p:sp>
        <p:nvSpPr>
          <p:cNvPr id="10" name="Tekstiruutu 9">
            <a:extLst>
              <a:ext uri="{FF2B5EF4-FFF2-40B4-BE49-F238E27FC236}">
                <a16:creationId xmlns:a16="http://schemas.microsoft.com/office/drawing/2014/main" id="{F8486A24-F0C3-4073-A42A-EFA1CC90FA1D}"/>
              </a:ext>
            </a:extLst>
          </p:cNvPr>
          <p:cNvSpPr txBox="1"/>
          <p:nvPr/>
        </p:nvSpPr>
        <p:spPr>
          <a:xfrm>
            <a:off x="1797276" y="4641747"/>
            <a:ext cx="3441660" cy="220510"/>
          </a:xfrm>
          <a:prstGeom prst="rect">
            <a:avLst/>
          </a:prstGeom>
          <a:noFill/>
        </p:spPr>
        <p:txBody>
          <a:bodyPr wrap="square">
            <a:spAutoFit/>
          </a:bodyPr>
          <a:lstStyle/>
          <a:p>
            <a:pPr>
              <a:lnSpc>
                <a:spcPct val="50000"/>
              </a:lnSpc>
              <a:spcAft>
                <a:spcPts val="800"/>
              </a:spcAft>
            </a:pPr>
            <a:r>
              <a:rPr lang="fi-FI" sz="1400" b="1" dirty="0">
                <a:effectLst/>
                <a:latin typeface="Calibri" panose="020F0502020204030204" pitchFamily="34" charset="0"/>
                <a:ea typeface="Calibri" panose="020F0502020204030204" pitchFamily="34" charset="0"/>
                <a:cs typeface="Times New Roman" panose="02020603050405020304" pitchFamily="18" charset="0"/>
              </a:rPr>
              <a:t>OPISKELURYHMÄN TURVALLINEN</a:t>
            </a:r>
            <a:r>
              <a:rPr lang="fi-FI" sz="1400" b="1" i="1" dirty="0">
                <a:effectLst/>
                <a:latin typeface="Calibri" panose="020F0502020204030204" pitchFamily="34" charset="0"/>
                <a:ea typeface="Calibri" panose="020F0502020204030204" pitchFamily="34" charset="0"/>
                <a:cs typeface="Times New Roman" panose="02020603050405020304" pitchFamily="18" charset="0"/>
              </a:rPr>
              <a:t> </a:t>
            </a:r>
            <a:r>
              <a:rPr lang="fi-FI" sz="1400" b="1" dirty="0">
                <a:effectLst/>
                <a:latin typeface="Calibri" panose="020F0502020204030204" pitchFamily="34" charset="0"/>
                <a:ea typeface="Calibri" panose="020F0502020204030204" pitchFamily="34" charset="0"/>
                <a:cs typeface="Times New Roman" panose="02020603050405020304" pitchFamily="18" charset="0"/>
              </a:rPr>
              <a:t>ILMAPIIRI</a:t>
            </a:r>
          </a:p>
        </p:txBody>
      </p:sp>
      <p:sp>
        <p:nvSpPr>
          <p:cNvPr id="11" name="Tekstiruutu 10">
            <a:extLst>
              <a:ext uri="{FF2B5EF4-FFF2-40B4-BE49-F238E27FC236}">
                <a16:creationId xmlns:a16="http://schemas.microsoft.com/office/drawing/2014/main" id="{60F1608F-333F-45DE-9552-FBCCC6C54122}"/>
              </a:ext>
            </a:extLst>
          </p:cNvPr>
          <p:cNvSpPr txBox="1"/>
          <p:nvPr/>
        </p:nvSpPr>
        <p:spPr>
          <a:xfrm>
            <a:off x="5730570" y="4551702"/>
            <a:ext cx="2298642" cy="523220"/>
          </a:xfrm>
          <a:prstGeom prst="rect">
            <a:avLst/>
          </a:prstGeom>
          <a:noFill/>
        </p:spPr>
        <p:txBody>
          <a:bodyPr wrap="square">
            <a:spAutoFit/>
          </a:bodyPr>
          <a:lstStyle/>
          <a:p>
            <a:pPr algn="ctr"/>
            <a:r>
              <a:rPr lang="fi-FI" sz="1400" b="1" dirty="0">
                <a:effectLst/>
                <a:latin typeface="Calibri" panose="020F0502020204030204" pitchFamily="34" charset="0"/>
                <a:ea typeface="Calibri" panose="020F0502020204030204" pitchFamily="34" charset="0"/>
                <a:cs typeface="Times New Roman" panose="02020603050405020304" pitchFamily="18" charset="0"/>
              </a:rPr>
              <a:t>KASVATUSKUMPPANUUS KOTIEN KANSSA </a:t>
            </a:r>
            <a:endParaRPr lang="fi-FI" sz="1400" b="1" dirty="0"/>
          </a:p>
        </p:txBody>
      </p:sp>
      <p:sp>
        <p:nvSpPr>
          <p:cNvPr id="12" name="Tekstiruutu 11">
            <a:extLst>
              <a:ext uri="{FF2B5EF4-FFF2-40B4-BE49-F238E27FC236}">
                <a16:creationId xmlns:a16="http://schemas.microsoft.com/office/drawing/2014/main" id="{9B6CD1F8-9D71-41C1-9092-CBE0AD8DB83B}"/>
              </a:ext>
            </a:extLst>
          </p:cNvPr>
          <p:cNvSpPr txBox="1"/>
          <p:nvPr/>
        </p:nvSpPr>
        <p:spPr>
          <a:xfrm>
            <a:off x="848738" y="4196045"/>
            <a:ext cx="1275162" cy="523220"/>
          </a:xfrm>
          <a:prstGeom prst="rect">
            <a:avLst/>
          </a:prstGeom>
          <a:noFill/>
        </p:spPr>
        <p:txBody>
          <a:bodyPr wrap="square">
            <a:spAutoFit/>
          </a:bodyPr>
          <a:lstStyle/>
          <a:p>
            <a:r>
              <a:rPr lang="fi-FI" sz="1400" b="1" dirty="0">
                <a:effectLst/>
                <a:latin typeface="Calibri" panose="020F0502020204030204" pitchFamily="34" charset="0"/>
                <a:ea typeface="Calibri" panose="020F0502020204030204" pitchFamily="34" charset="0"/>
                <a:cs typeface="Times New Roman" panose="02020603050405020304" pitchFamily="18" charset="0"/>
              </a:rPr>
              <a:t>YHTEISET SÄÄNNÖT</a:t>
            </a:r>
            <a:endParaRPr lang="fi-FI" sz="1400" b="1" dirty="0"/>
          </a:p>
        </p:txBody>
      </p:sp>
      <p:sp>
        <p:nvSpPr>
          <p:cNvPr id="13" name="Tekstiruutu 12">
            <a:extLst>
              <a:ext uri="{FF2B5EF4-FFF2-40B4-BE49-F238E27FC236}">
                <a16:creationId xmlns:a16="http://schemas.microsoft.com/office/drawing/2014/main" id="{82FC6497-C29D-4C89-9658-A36A938454E4}"/>
              </a:ext>
            </a:extLst>
          </p:cNvPr>
          <p:cNvSpPr txBox="1"/>
          <p:nvPr/>
        </p:nvSpPr>
        <p:spPr>
          <a:xfrm>
            <a:off x="323606" y="5235265"/>
            <a:ext cx="2064803" cy="220510"/>
          </a:xfrm>
          <a:prstGeom prst="rect">
            <a:avLst/>
          </a:prstGeom>
          <a:noFill/>
        </p:spPr>
        <p:txBody>
          <a:bodyPr wrap="square">
            <a:spAutoFit/>
          </a:bodyPr>
          <a:lstStyle/>
          <a:p>
            <a:pPr algn="just">
              <a:lnSpc>
                <a:spcPct val="50000"/>
              </a:lnSpc>
              <a:spcAft>
                <a:spcPts val="800"/>
              </a:spcAft>
            </a:pPr>
            <a:r>
              <a:rPr lang="fi-FI" sz="1400" b="1" dirty="0">
                <a:effectLst/>
                <a:latin typeface="Calibri" panose="020F0502020204030204" pitchFamily="34" charset="0"/>
                <a:ea typeface="Calibri" panose="020F0502020204030204" pitchFamily="34" charset="0"/>
                <a:cs typeface="Times New Roman" panose="02020603050405020304" pitchFamily="18" charset="0"/>
              </a:rPr>
              <a:t>OPPILAAN TUNTEMUS</a:t>
            </a:r>
          </a:p>
        </p:txBody>
      </p:sp>
      <p:sp>
        <p:nvSpPr>
          <p:cNvPr id="14" name="Tekstiruutu 13">
            <a:extLst>
              <a:ext uri="{FF2B5EF4-FFF2-40B4-BE49-F238E27FC236}">
                <a16:creationId xmlns:a16="http://schemas.microsoft.com/office/drawing/2014/main" id="{DF486EF4-A507-497C-9253-98D92D54D6B5}"/>
              </a:ext>
            </a:extLst>
          </p:cNvPr>
          <p:cNvSpPr txBox="1"/>
          <p:nvPr/>
        </p:nvSpPr>
        <p:spPr>
          <a:xfrm>
            <a:off x="5086274" y="5313590"/>
            <a:ext cx="3074227" cy="307777"/>
          </a:xfrm>
          <a:prstGeom prst="rect">
            <a:avLst/>
          </a:prstGeom>
          <a:noFill/>
        </p:spPr>
        <p:txBody>
          <a:bodyPr wrap="square">
            <a:spAutoFit/>
          </a:bodyPr>
          <a:lstStyle/>
          <a:p>
            <a:r>
              <a:rPr lang="fi-FI" sz="1400" b="1" dirty="0">
                <a:effectLst/>
                <a:latin typeface="Calibri" panose="020F0502020204030204" pitchFamily="34" charset="0"/>
                <a:ea typeface="Calibri" panose="020F0502020204030204" pitchFamily="34" charset="0"/>
                <a:cs typeface="Times New Roman" panose="02020603050405020304" pitchFamily="18" charset="0"/>
              </a:rPr>
              <a:t>POSITIIVISUUS JA VAHVUUDET</a:t>
            </a:r>
            <a:endParaRPr lang="fi-FI" sz="1400" b="1" dirty="0"/>
          </a:p>
        </p:txBody>
      </p:sp>
      <p:sp>
        <p:nvSpPr>
          <p:cNvPr id="16" name="Tekstiruutu 15">
            <a:extLst>
              <a:ext uri="{FF2B5EF4-FFF2-40B4-BE49-F238E27FC236}">
                <a16:creationId xmlns:a16="http://schemas.microsoft.com/office/drawing/2014/main" id="{E09EBBC0-D5DA-4A1A-8563-A4584E4F625C}"/>
              </a:ext>
            </a:extLst>
          </p:cNvPr>
          <p:cNvSpPr txBox="1"/>
          <p:nvPr/>
        </p:nvSpPr>
        <p:spPr>
          <a:xfrm>
            <a:off x="753916" y="5707766"/>
            <a:ext cx="5724823" cy="307777"/>
          </a:xfrm>
          <a:prstGeom prst="rect">
            <a:avLst/>
          </a:prstGeom>
          <a:noFill/>
        </p:spPr>
        <p:txBody>
          <a:bodyPr wrap="square">
            <a:spAutoFit/>
          </a:bodyPr>
          <a:lstStyle/>
          <a:p>
            <a:r>
              <a:rPr lang="fi-FI" sz="1400" b="1" dirty="0">
                <a:effectLst/>
                <a:latin typeface="Calibri" panose="020F0502020204030204" pitchFamily="34" charset="0"/>
                <a:ea typeface="Calibri" panose="020F0502020204030204" pitchFamily="34" charset="0"/>
                <a:cs typeface="Times New Roman" panose="02020603050405020304" pitchFamily="18" charset="0"/>
              </a:rPr>
              <a:t>RYHMÄN JA KOULUYHTEISÖN JÄSENYYS   </a:t>
            </a:r>
            <a:endParaRPr lang="fi-FI" sz="1400" b="1" dirty="0"/>
          </a:p>
        </p:txBody>
      </p:sp>
      <p:sp>
        <p:nvSpPr>
          <p:cNvPr id="17" name="Ellipsi 16">
            <a:extLst>
              <a:ext uri="{FF2B5EF4-FFF2-40B4-BE49-F238E27FC236}">
                <a16:creationId xmlns:a16="http://schemas.microsoft.com/office/drawing/2014/main" id="{A3DCD3F3-20F4-4CD4-A00C-7BC321E7D287}"/>
              </a:ext>
            </a:extLst>
          </p:cNvPr>
          <p:cNvSpPr/>
          <p:nvPr/>
        </p:nvSpPr>
        <p:spPr>
          <a:xfrm>
            <a:off x="7884660" y="278679"/>
            <a:ext cx="1985493" cy="1894092"/>
          </a:xfrm>
          <a:prstGeom prst="ellipse">
            <a:avLst/>
          </a:prstGeom>
          <a:solidFill>
            <a:srgbClr val="F8DE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300" dirty="0">
              <a:latin typeface="+mj-lt"/>
            </a:endParaRPr>
          </a:p>
          <a:p>
            <a:pPr algn="ctr"/>
            <a:r>
              <a:rPr lang="fi-FI" sz="1300" dirty="0">
                <a:latin typeface="+mj-lt"/>
              </a:rPr>
              <a:t>YHTEISTYÖSSÄ</a:t>
            </a:r>
          </a:p>
          <a:p>
            <a:pPr algn="ctr"/>
            <a:endParaRPr lang="fi-FI" dirty="0"/>
          </a:p>
        </p:txBody>
      </p:sp>
      <p:sp>
        <p:nvSpPr>
          <p:cNvPr id="18" name="Tekstiruutu 17">
            <a:extLst>
              <a:ext uri="{FF2B5EF4-FFF2-40B4-BE49-F238E27FC236}">
                <a16:creationId xmlns:a16="http://schemas.microsoft.com/office/drawing/2014/main" id="{190AD14E-F3F3-4ED8-9776-1F9F3D09BA95}"/>
              </a:ext>
            </a:extLst>
          </p:cNvPr>
          <p:cNvSpPr txBox="1"/>
          <p:nvPr/>
        </p:nvSpPr>
        <p:spPr>
          <a:xfrm>
            <a:off x="504526" y="6205143"/>
            <a:ext cx="5724824" cy="307777"/>
          </a:xfrm>
          <a:prstGeom prst="rect">
            <a:avLst/>
          </a:prstGeom>
          <a:noFill/>
        </p:spPr>
        <p:txBody>
          <a:bodyPr wrap="square">
            <a:spAutoFit/>
          </a:bodyPr>
          <a:lstStyle/>
          <a:p>
            <a:pPr algn="ctr"/>
            <a:r>
              <a:rPr lang="fi-FI" sz="1400" dirty="0">
                <a:solidFill>
                  <a:srgbClr val="79BDB7"/>
                </a:solidFill>
                <a:latin typeface="Calibri" panose="020F0502020204030204" pitchFamily="34" charset="0"/>
                <a:cs typeface="Times New Roman" panose="02020603050405020304" pitchFamily="18" charset="0"/>
              </a:rPr>
              <a:t>HYVINVOINTIA VAHVISTAVA YHTEISÖ</a:t>
            </a:r>
            <a:endParaRPr lang="fi-FI" sz="1400" dirty="0">
              <a:solidFill>
                <a:srgbClr val="79BDB7"/>
              </a:solidFill>
            </a:endParaRPr>
          </a:p>
        </p:txBody>
      </p:sp>
    </p:spTree>
    <p:extLst>
      <p:ext uri="{BB962C8B-B14F-4D97-AF65-F5344CB8AC3E}">
        <p14:creationId xmlns:p14="http://schemas.microsoft.com/office/powerpoint/2010/main" val="2161545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Kaari 13">
            <a:extLst>
              <a:ext uri="{FF2B5EF4-FFF2-40B4-BE49-F238E27FC236}">
                <a16:creationId xmlns:a16="http://schemas.microsoft.com/office/drawing/2014/main" id="{466C32AE-5BFA-4FBA-94C4-8ABCF75E60CA}"/>
              </a:ext>
            </a:extLst>
          </p:cNvPr>
          <p:cNvSpPr/>
          <p:nvPr/>
        </p:nvSpPr>
        <p:spPr>
          <a:xfrm>
            <a:off x="2748503" y="1132719"/>
            <a:ext cx="6362280" cy="6035041"/>
          </a:xfrm>
          <a:prstGeom prst="arc">
            <a:avLst>
              <a:gd name="adj1" fmla="val 7926154"/>
              <a:gd name="adj2" fmla="val 3138598"/>
            </a:avLst>
          </a:prstGeom>
          <a:ln w="222250" cap="flat">
            <a:solidFill>
              <a:srgbClr val="F8DE6B"/>
            </a:solidFill>
            <a:round/>
            <a:headEnd type="none" w="med" len="med"/>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i-FI" dirty="0">
              <a:highlight>
                <a:srgbClr val="FFFF00"/>
              </a:highlight>
            </a:endParaRPr>
          </a:p>
        </p:txBody>
      </p:sp>
      <p:sp>
        <p:nvSpPr>
          <p:cNvPr id="3" name="Tekstiruutu 2">
            <a:extLst>
              <a:ext uri="{FF2B5EF4-FFF2-40B4-BE49-F238E27FC236}">
                <a16:creationId xmlns:a16="http://schemas.microsoft.com/office/drawing/2014/main" id="{B1FDB5CF-B365-4803-A553-95F85463E2FC}"/>
              </a:ext>
            </a:extLst>
          </p:cNvPr>
          <p:cNvSpPr txBox="1"/>
          <p:nvPr/>
        </p:nvSpPr>
        <p:spPr>
          <a:xfrm>
            <a:off x="9643266" y="717822"/>
            <a:ext cx="2381994" cy="5416868"/>
          </a:xfrm>
          <a:prstGeom prst="rect">
            <a:avLst/>
          </a:prstGeom>
          <a:noFill/>
        </p:spPr>
        <p:txBody>
          <a:bodyPr wrap="square" rtlCol="0">
            <a:spAutoFit/>
          </a:bodyPr>
          <a:lstStyle/>
          <a:p>
            <a:r>
              <a:rPr lang="fi-FI" sz="1200" b="1" dirty="0">
                <a:solidFill>
                  <a:srgbClr val="5DA4BA"/>
                </a:solidFill>
                <a:latin typeface="+mj-lt"/>
              </a:rPr>
              <a:t>PEDAGOGISIA TUEN MUOTOJA </a:t>
            </a:r>
          </a:p>
          <a:p>
            <a:pPr marL="171450" indent="-171450">
              <a:buFontTx/>
              <a:buChar char="-"/>
            </a:pPr>
            <a:r>
              <a:rPr lang="fi-FI" sz="1200" dirty="0">
                <a:solidFill>
                  <a:srgbClr val="5DA4BA"/>
                </a:solidFill>
                <a:latin typeface="+mj-lt"/>
              </a:rPr>
              <a:t>eriyttäminen </a:t>
            </a:r>
          </a:p>
          <a:p>
            <a:pPr marL="171450" indent="-171450">
              <a:buFontTx/>
              <a:buChar char="-"/>
            </a:pPr>
            <a:r>
              <a:rPr lang="fi-FI" sz="1200" dirty="0">
                <a:solidFill>
                  <a:srgbClr val="5DA4BA"/>
                </a:solidFill>
                <a:latin typeface="+mj-lt"/>
              </a:rPr>
              <a:t>joustava ryhmittely</a:t>
            </a:r>
          </a:p>
          <a:p>
            <a:pPr marL="171450" indent="-171450">
              <a:buFontTx/>
              <a:buChar char="-"/>
            </a:pPr>
            <a:r>
              <a:rPr lang="fi-FI" sz="1200" dirty="0">
                <a:solidFill>
                  <a:srgbClr val="5DA4BA"/>
                </a:solidFill>
                <a:latin typeface="+mj-lt"/>
              </a:rPr>
              <a:t>tukiopetus </a:t>
            </a:r>
          </a:p>
          <a:p>
            <a:pPr marL="171450" indent="-171450">
              <a:buFontTx/>
              <a:buChar char="-"/>
            </a:pPr>
            <a:r>
              <a:rPr lang="fi-FI" sz="1200" dirty="0">
                <a:solidFill>
                  <a:srgbClr val="5DA4BA"/>
                </a:solidFill>
                <a:latin typeface="+mj-lt"/>
              </a:rPr>
              <a:t>oppimateriaali</a:t>
            </a:r>
          </a:p>
          <a:p>
            <a:pPr marL="171450" indent="-171450">
              <a:buFontTx/>
              <a:buChar char="-"/>
            </a:pPr>
            <a:r>
              <a:rPr lang="fi-FI" sz="1200" dirty="0">
                <a:solidFill>
                  <a:srgbClr val="5DA4BA"/>
                </a:solidFill>
                <a:latin typeface="+mj-lt"/>
              </a:rPr>
              <a:t>henkilökohtaiset ohjeet ja sopimukset</a:t>
            </a:r>
          </a:p>
          <a:p>
            <a:pPr marL="171450" indent="-171450">
              <a:buFontTx/>
              <a:buChar char="-"/>
            </a:pPr>
            <a:r>
              <a:rPr lang="fi-FI" sz="1200" dirty="0">
                <a:solidFill>
                  <a:srgbClr val="5DA4BA"/>
                </a:solidFill>
                <a:latin typeface="+mj-lt"/>
              </a:rPr>
              <a:t>osa-aikainen erityisopetus</a:t>
            </a:r>
          </a:p>
          <a:p>
            <a:pPr marL="171450" indent="-171450">
              <a:buFontTx/>
              <a:buChar char="-"/>
            </a:pPr>
            <a:r>
              <a:rPr lang="fi-FI" sz="1200" dirty="0">
                <a:solidFill>
                  <a:srgbClr val="5DA4BA"/>
                </a:solidFill>
                <a:latin typeface="+mj-lt"/>
              </a:rPr>
              <a:t>pienryhmäopetus</a:t>
            </a:r>
          </a:p>
          <a:p>
            <a:pPr marL="171450" indent="-171450">
              <a:buFontTx/>
              <a:buChar char="-"/>
            </a:pPr>
            <a:r>
              <a:rPr lang="fi-FI" sz="1200" dirty="0">
                <a:solidFill>
                  <a:srgbClr val="5DA4BA"/>
                </a:solidFill>
                <a:latin typeface="+mj-lt"/>
              </a:rPr>
              <a:t>ohjaus- ja tukipalvelut</a:t>
            </a:r>
          </a:p>
          <a:p>
            <a:pPr marL="171450" indent="-171450">
              <a:buFontTx/>
              <a:buChar char="-"/>
            </a:pPr>
            <a:r>
              <a:rPr lang="fi-FI" sz="1200" dirty="0">
                <a:solidFill>
                  <a:srgbClr val="5DA4BA"/>
                </a:solidFill>
                <a:latin typeface="+mj-lt"/>
              </a:rPr>
              <a:t>moniammatillinen yhteistyö</a:t>
            </a:r>
          </a:p>
          <a:p>
            <a:pPr marL="171450" indent="-171450">
              <a:buFontTx/>
              <a:buChar char="-"/>
            </a:pPr>
            <a:r>
              <a:rPr lang="fi-FI" sz="1200" dirty="0">
                <a:solidFill>
                  <a:srgbClr val="5DA4BA"/>
                </a:solidFill>
                <a:latin typeface="+mj-lt"/>
              </a:rPr>
              <a:t>tuki- ja kummioppilaiden tuki</a:t>
            </a:r>
          </a:p>
          <a:p>
            <a:pPr marL="171450" indent="-171450">
              <a:buFontTx/>
              <a:buChar char="-"/>
            </a:pPr>
            <a:r>
              <a:rPr lang="fi-FI" sz="1200" dirty="0">
                <a:solidFill>
                  <a:srgbClr val="5DA4BA"/>
                </a:solidFill>
                <a:latin typeface="+mj-lt"/>
              </a:rPr>
              <a:t>osa-aikainen erityisopetus</a:t>
            </a:r>
          </a:p>
          <a:p>
            <a:pPr marL="171450" indent="-171450">
              <a:buFontTx/>
              <a:buChar char="-"/>
            </a:pPr>
            <a:r>
              <a:rPr lang="fi-FI" sz="1200" dirty="0">
                <a:solidFill>
                  <a:srgbClr val="5DA4BA"/>
                </a:solidFill>
                <a:latin typeface="+mj-lt"/>
              </a:rPr>
              <a:t>apuvälineet</a:t>
            </a:r>
          </a:p>
          <a:p>
            <a:pPr marL="171450" indent="-171450">
              <a:buFontTx/>
              <a:buChar char="-"/>
            </a:pPr>
            <a:r>
              <a:rPr lang="fi-FI" sz="1200" dirty="0">
                <a:solidFill>
                  <a:srgbClr val="5DA4BA"/>
                </a:solidFill>
                <a:latin typeface="+mj-lt"/>
              </a:rPr>
              <a:t>painoalueet </a:t>
            </a:r>
          </a:p>
          <a:p>
            <a:pPr marL="171450" indent="-171450">
              <a:buFontTx/>
              <a:buChar char="-"/>
            </a:pPr>
            <a:r>
              <a:rPr lang="fi-FI" sz="1200" dirty="0">
                <a:solidFill>
                  <a:srgbClr val="5DA4BA"/>
                </a:solidFill>
                <a:latin typeface="+mj-lt"/>
              </a:rPr>
              <a:t>yksilöllistäminen</a:t>
            </a:r>
          </a:p>
          <a:p>
            <a:endParaRPr lang="fi-FI" sz="1200" dirty="0">
              <a:solidFill>
                <a:srgbClr val="5DA4BA"/>
              </a:solidFill>
              <a:latin typeface="+mj-lt"/>
            </a:endParaRPr>
          </a:p>
          <a:p>
            <a:endParaRPr lang="fi-FI" sz="1200" dirty="0">
              <a:solidFill>
                <a:srgbClr val="5DA4BA"/>
              </a:solidFill>
              <a:latin typeface="+mj-lt"/>
            </a:endParaRPr>
          </a:p>
          <a:p>
            <a:endParaRPr lang="fi-FI" sz="1200" b="1" dirty="0">
              <a:solidFill>
                <a:srgbClr val="5DA4BA"/>
              </a:solidFill>
              <a:latin typeface="+mj-lt"/>
            </a:endParaRPr>
          </a:p>
          <a:p>
            <a:endParaRPr lang="fi-FI" sz="1200" b="1" dirty="0">
              <a:solidFill>
                <a:srgbClr val="5DA4BA"/>
              </a:solidFill>
              <a:latin typeface="+mj-lt"/>
            </a:endParaRPr>
          </a:p>
          <a:p>
            <a:endParaRPr lang="fi-FI" sz="1200" b="1" dirty="0">
              <a:solidFill>
                <a:srgbClr val="5DA4BA"/>
              </a:solidFill>
              <a:latin typeface="+mj-lt"/>
            </a:endParaRPr>
          </a:p>
          <a:p>
            <a:endParaRPr lang="fi-FI" sz="1200" b="1" dirty="0">
              <a:solidFill>
                <a:srgbClr val="5DA4BA"/>
              </a:solidFill>
              <a:latin typeface="+mj-lt"/>
            </a:endParaRPr>
          </a:p>
          <a:p>
            <a:endParaRPr lang="fi-FI" sz="1200" b="1" dirty="0">
              <a:solidFill>
                <a:srgbClr val="5DA4BA"/>
              </a:solidFill>
              <a:latin typeface="+mj-lt"/>
            </a:endParaRPr>
          </a:p>
          <a:p>
            <a:r>
              <a:rPr lang="fi-FI" sz="1200" b="1" dirty="0">
                <a:solidFill>
                  <a:srgbClr val="5DA4BA"/>
                </a:solidFill>
                <a:latin typeface="+mj-lt"/>
              </a:rPr>
              <a:t>OPPILASHUOLLON TUKI</a:t>
            </a:r>
          </a:p>
          <a:p>
            <a:pPr marL="171450" indent="-171450">
              <a:buFontTx/>
              <a:buChar char="-"/>
            </a:pPr>
            <a:r>
              <a:rPr lang="fi-FI" sz="1200" dirty="0">
                <a:solidFill>
                  <a:srgbClr val="5DA4BA"/>
                </a:solidFill>
                <a:latin typeface="+mj-lt"/>
              </a:rPr>
              <a:t>yhteisöllinen tuki </a:t>
            </a:r>
          </a:p>
          <a:p>
            <a:pPr marL="171450" indent="-171450">
              <a:buFontTx/>
              <a:buChar char="-"/>
            </a:pPr>
            <a:r>
              <a:rPr lang="fi-FI" sz="1200" dirty="0">
                <a:solidFill>
                  <a:srgbClr val="5DA4BA"/>
                </a:solidFill>
                <a:latin typeface="+mj-lt"/>
              </a:rPr>
              <a:t>yksilöllinen tuki</a:t>
            </a:r>
          </a:p>
          <a:p>
            <a:pPr marL="171450" indent="-171450">
              <a:buFontTx/>
              <a:buChar char="-"/>
            </a:pPr>
            <a:endParaRPr lang="fi-FI" sz="1200" dirty="0">
              <a:latin typeface="Abadi" panose="020B0604020104020204" pitchFamily="34" charset="0"/>
            </a:endParaRPr>
          </a:p>
          <a:p>
            <a:endParaRPr lang="fi-FI" sz="1200" dirty="0">
              <a:latin typeface="Abadi" panose="020B0604020104020204" pitchFamily="34" charset="0"/>
            </a:endParaRPr>
          </a:p>
          <a:p>
            <a:endParaRPr lang="fi-FI" sz="1000" dirty="0"/>
          </a:p>
        </p:txBody>
      </p:sp>
      <p:sp>
        <p:nvSpPr>
          <p:cNvPr id="4" name="Tekstiruutu 3">
            <a:extLst>
              <a:ext uri="{FF2B5EF4-FFF2-40B4-BE49-F238E27FC236}">
                <a16:creationId xmlns:a16="http://schemas.microsoft.com/office/drawing/2014/main" id="{EFD9891D-4494-469F-B895-2D2DFFF2F464}"/>
              </a:ext>
            </a:extLst>
          </p:cNvPr>
          <p:cNvSpPr txBox="1"/>
          <p:nvPr/>
        </p:nvSpPr>
        <p:spPr>
          <a:xfrm>
            <a:off x="700487" y="857031"/>
            <a:ext cx="2774953" cy="3293209"/>
          </a:xfrm>
          <a:prstGeom prst="rect">
            <a:avLst/>
          </a:prstGeom>
          <a:noFill/>
        </p:spPr>
        <p:txBody>
          <a:bodyPr wrap="square" rtlCol="0">
            <a:spAutoFit/>
          </a:bodyPr>
          <a:lstStyle/>
          <a:p>
            <a:r>
              <a:rPr lang="fi-FI" sz="1200" b="1" dirty="0">
                <a:solidFill>
                  <a:srgbClr val="5DA4BA"/>
                </a:solidFill>
                <a:latin typeface="+mj-lt"/>
              </a:rPr>
              <a:t>TUEN SUUNTAAMISEN PERIAATTEET</a:t>
            </a:r>
          </a:p>
          <a:p>
            <a:pPr marL="285750" indent="-285750">
              <a:buFontTx/>
              <a:buChar char="-"/>
            </a:pPr>
            <a:r>
              <a:rPr lang="fi-FI" sz="1200" dirty="0">
                <a:solidFill>
                  <a:srgbClr val="5DA4BA"/>
                </a:solidFill>
                <a:latin typeface="+mj-lt"/>
              </a:rPr>
              <a:t>varhainen vaikuttavuus</a:t>
            </a:r>
          </a:p>
          <a:p>
            <a:pPr marL="285750" indent="-285750">
              <a:buFontTx/>
              <a:buChar char="-"/>
            </a:pPr>
            <a:r>
              <a:rPr lang="fi-FI" sz="1200" dirty="0">
                <a:solidFill>
                  <a:srgbClr val="5DA4BA"/>
                </a:solidFill>
                <a:latin typeface="+mj-lt"/>
              </a:rPr>
              <a:t>tarpeenmukaisuus</a:t>
            </a:r>
          </a:p>
          <a:p>
            <a:pPr marL="285750" indent="-285750">
              <a:buFontTx/>
              <a:buChar char="-"/>
            </a:pPr>
            <a:r>
              <a:rPr lang="fi-FI" sz="1200" dirty="0">
                <a:solidFill>
                  <a:srgbClr val="5DA4BA"/>
                </a:solidFill>
                <a:latin typeface="+mj-lt"/>
              </a:rPr>
              <a:t>suunnitelmallisuus</a:t>
            </a:r>
          </a:p>
          <a:p>
            <a:pPr marL="285750" indent="-285750">
              <a:buFontTx/>
              <a:buChar char="-"/>
            </a:pPr>
            <a:r>
              <a:rPr lang="fi-FI" sz="1200" dirty="0">
                <a:solidFill>
                  <a:srgbClr val="5DA4BA"/>
                </a:solidFill>
                <a:latin typeface="+mj-lt"/>
              </a:rPr>
              <a:t>joustavuus</a:t>
            </a:r>
          </a:p>
          <a:p>
            <a:pPr marL="285750" indent="-285750">
              <a:buFontTx/>
              <a:buChar char="-"/>
            </a:pPr>
            <a:r>
              <a:rPr lang="fi-FI" sz="1200" dirty="0">
                <a:solidFill>
                  <a:srgbClr val="5DA4BA"/>
                </a:solidFill>
                <a:latin typeface="+mj-lt"/>
              </a:rPr>
              <a:t>jatkuvuus</a:t>
            </a:r>
          </a:p>
          <a:p>
            <a:pPr marL="285750" indent="-285750">
              <a:buFontTx/>
              <a:buChar char="-"/>
            </a:pPr>
            <a:r>
              <a:rPr lang="fi-FI" sz="1200" dirty="0">
                <a:solidFill>
                  <a:srgbClr val="5DA4BA"/>
                </a:solidFill>
                <a:latin typeface="+mj-lt"/>
              </a:rPr>
              <a:t>pedagoginen asiantuntijuus</a:t>
            </a:r>
          </a:p>
          <a:p>
            <a:pPr marL="285750" indent="-285750">
              <a:buFontTx/>
              <a:buChar char="-"/>
            </a:pPr>
            <a:r>
              <a:rPr lang="fi-FI" sz="1200" dirty="0">
                <a:solidFill>
                  <a:srgbClr val="5DA4BA"/>
                </a:solidFill>
                <a:latin typeface="+mj-lt"/>
              </a:rPr>
              <a:t>moniammatillisuus</a:t>
            </a:r>
          </a:p>
          <a:p>
            <a:pPr marL="285750" indent="-285750">
              <a:buFontTx/>
              <a:buChar char="-"/>
            </a:pPr>
            <a:r>
              <a:rPr lang="fi-FI" sz="1200" dirty="0">
                <a:solidFill>
                  <a:srgbClr val="5DA4BA"/>
                </a:solidFill>
                <a:latin typeface="+mj-lt"/>
              </a:rPr>
              <a:t>yhteistyössä huoltajien kanssa</a:t>
            </a:r>
          </a:p>
          <a:p>
            <a:pPr marL="285750" indent="-285750">
              <a:buFontTx/>
              <a:buChar char="-"/>
            </a:pPr>
            <a:endParaRPr lang="fi-FI" sz="1400" dirty="0"/>
          </a:p>
          <a:p>
            <a:pPr marL="285750" indent="-285750">
              <a:buFontTx/>
              <a:buChar char="-"/>
            </a:pPr>
            <a:endParaRPr lang="fi-FI" dirty="0"/>
          </a:p>
          <a:p>
            <a:endParaRPr lang="fi-FI" sz="1400" dirty="0"/>
          </a:p>
          <a:p>
            <a:endParaRPr lang="fi-FI" dirty="0"/>
          </a:p>
          <a:p>
            <a:endParaRPr lang="fi-FI" dirty="0"/>
          </a:p>
          <a:p>
            <a:endParaRPr lang="fi-FI" dirty="0"/>
          </a:p>
        </p:txBody>
      </p:sp>
      <p:sp>
        <p:nvSpPr>
          <p:cNvPr id="2" name="Tekstiruutu 1">
            <a:extLst>
              <a:ext uri="{FF2B5EF4-FFF2-40B4-BE49-F238E27FC236}">
                <a16:creationId xmlns:a16="http://schemas.microsoft.com/office/drawing/2014/main" id="{4ABC346B-A512-4C31-AA5F-7FA52392FEC5}"/>
              </a:ext>
            </a:extLst>
          </p:cNvPr>
          <p:cNvSpPr txBox="1"/>
          <p:nvPr/>
        </p:nvSpPr>
        <p:spPr>
          <a:xfrm>
            <a:off x="96253" y="231851"/>
            <a:ext cx="11288923" cy="400110"/>
          </a:xfrm>
          <a:prstGeom prst="rect">
            <a:avLst/>
          </a:prstGeom>
          <a:noFill/>
        </p:spPr>
        <p:txBody>
          <a:bodyPr wrap="square" rtlCol="0">
            <a:spAutoFit/>
          </a:bodyPr>
          <a:lstStyle/>
          <a:p>
            <a:pPr lvl="1"/>
            <a:r>
              <a:rPr lang="fi-FI" sz="2000" dirty="0">
                <a:latin typeface="+mj-lt"/>
              </a:rPr>
              <a:t>		</a:t>
            </a:r>
            <a:r>
              <a:rPr lang="fi-FI" sz="2000" dirty="0">
                <a:solidFill>
                  <a:srgbClr val="5DA4BA"/>
                </a:solidFill>
                <a:latin typeface="+mj-lt"/>
              </a:rPr>
              <a:t>OPPIMISEN JA KOULUNKÄYNNIN TUKI – YLEINEN TUKI KUULUU KAIKILLE</a:t>
            </a:r>
          </a:p>
        </p:txBody>
      </p:sp>
      <p:pic>
        <p:nvPicPr>
          <p:cNvPr id="21" name="Kuva 20">
            <a:extLst>
              <a:ext uri="{FF2B5EF4-FFF2-40B4-BE49-F238E27FC236}">
                <a16:creationId xmlns:a16="http://schemas.microsoft.com/office/drawing/2014/main" id="{6BB5AD7A-908B-4FE8-8523-96332FD5391A}"/>
              </a:ext>
            </a:extLst>
          </p:cNvPr>
          <p:cNvPicPr>
            <a:picLocks noChangeAspect="1"/>
          </p:cNvPicPr>
          <p:nvPr/>
        </p:nvPicPr>
        <p:blipFill>
          <a:blip r:embed="rId3"/>
          <a:stretch>
            <a:fillRect/>
          </a:stretch>
        </p:blipFill>
        <p:spPr>
          <a:xfrm>
            <a:off x="10817467" y="5844617"/>
            <a:ext cx="990662" cy="762844"/>
          </a:xfrm>
          <a:prstGeom prst="rect">
            <a:avLst/>
          </a:prstGeom>
        </p:spPr>
      </p:pic>
      <p:pic>
        <p:nvPicPr>
          <p:cNvPr id="17" name="Kuva 16">
            <a:extLst>
              <a:ext uri="{FF2B5EF4-FFF2-40B4-BE49-F238E27FC236}">
                <a16:creationId xmlns:a16="http://schemas.microsoft.com/office/drawing/2014/main" id="{62BA407F-88FA-4364-B4AA-C6FD023C23D8}"/>
              </a:ext>
            </a:extLst>
          </p:cNvPr>
          <p:cNvPicPr>
            <a:picLocks noChangeAspect="1"/>
          </p:cNvPicPr>
          <p:nvPr/>
        </p:nvPicPr>
        <p:blipFill rotWithShape="1">
          <a:blip r:embed="rId4"/>
          <a:srcRect l="10487" t="20523" r="4974" b="16812"/>
          <a:stretch/>
        </p:blipFill>
        <p:spPr>
          <a:xfrm>
            <a:off x="215553" y="3936195"/>
            <a:ext cx="3259887" cy="2689954"/>
          </a:xfrm>
          <a:prstGeom prst="rect">
            <a:avLst/>
          </a:prstGeom>
        </p:spPr>
      </p:pic>
      <p:graphicFrame>
        <p:nvGraphicFramePr>
          <p:cNvPr id="7" name="Kaaviokuva 6">
            <a:extLst>
              <a:ext uri="{FF2B5EF4-FFF2-40B4-BE49-F238E27FC236}">
                <a16:creationId xmlns:a16="http://schemas.microsoft.com/office/drawing/2014/main" id="{D54C2C47-0CBE-4580-8681-9977F1C1D0DF}"/>
              </a:ext>
            </a:extLst>
          </p:cNvPr>
          <p:cNvGraphicFramePr/>
          <p:nvPr/>
        </p:nvGraphicFramePr>
        <p:xfrm>
          <a:off x="2946401" y="1663701"/>
          <a:ext cx="5905500" cy="496244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Ellipsi 8">
            <a:extLst>
              <a:ext uri="{FF2B5EF4-FFF2-40B4-BE49-F238E27FC236}">
                <a16:creationId xmlns:a16="http://schemas.microsoft.com/office/drawing/2014/main" id="{9E7E9B0F-6EDB-40BD-8B0D-FF66CDC646D8}"/>
              </a:ext>
            </a:extLst>
          </p:cNvPr>
          <p:cNvSpPr/>
          <p:nvPr/>
        </p:nvSpPr>
        <p:spPr>
          <a:xfrm>
            <a:off x="6841183" y="857031"/>
            <a:ext cx="2381994" cy="2231949"/>
          </a:xfrm>
          <a:prstGeom prst="ellipse">
            <a:avLst/>
          </a:prstGeom>
          <a:solidFill>
            <a:srgbClr val="EEA3B6"/>
          </a:solidFill>
          <a:ln>
            <a:solidFill>
              <a:srgbClr val="EEA3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300" dirty="0">
              <a:latin typeface="Abadi" panose="020B0604020104020204" pitchFamily="34" charset="0"/>
            </a:endParaRPr>
          </a:p>
          <a:p>
            <a:pPr algn="ctr"/>
            <a:r>
              <a:rPr lang="fi-FI" sz="1300" dirty="0">
                <a:latin typeface="+mj-lt"/>
              </a:rPr>
              <a:t>Tukimuotoja käytetään sekä  yksittäin että yhdessä toisiaan täydentävinä. </a:t>
            </a:r>
          </a:p>
          <a:p>
            <a:pPr algn="ctr"/>
            <a:r>
              <a:rPr lang="fi-FI" sz="1300" dirty="0">
                <a:latin typeface="+mj-lt"/>
              </a:rPr>
              <a:t>Tukea annetaan niin kauan ja sen tasoisena kuin se on tarpeellista</a:t>
            </a:r>
            <a:r>
              <a:rPr lang="fi-FI" sz="1200" dirty="0">
                <a:latin typeface="+mj-lt"/>
              </a:rPr>
              <a:t>. </a:t>
            </a:r>
          </a:p>
          <a:p>
            <a:pPr algn="ctr"/>
            <a:endParaRPr lang="fi-FI" dirty="0"/>
          </a:p>
        </p:txBody>
      </p:sp>
    </p:spTree>
    <p:extLst>
      <p:ext uri="{BB962C8B-B14F-4D97-AF65-F5344CB8AC3E}">
        <p14:creationId xmlns:p14="http://schemas.microsoft.com/office/powerpoint/2010/main" val="1442551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iruutu 2">
            <a:extLst>
              <a:ext uri="{FF2B5EF4-FFF2-40B4-BE49-F238E27FC236}">
                <a16:creationId xmlns:a16="http://schemas.microsoft.com/office/drawing/2014/main" id="{0CF19E42-A54A-4BDF-846F-73124AF9938F}"/>
              </a:ext>
            </a:extLst>
          </p:cNvPr>
          <p:cNvSpPr txBox="1"/>
          <p:nvPr/>
        </p:nvSpPr>
        <p:spPr>
          <a:xfrm>
            <a:off x="143838" y="0"/>
            <a:ext cx="11904324" cy="6924973"/>
          </a:xfrm>
          <a:prstGeom prst="rect">
            <a:avLst/>
          </a:prstGeom>
          <a:noFill/>
        </p:spPr>
        <p:txBody>
          <a:bodyPr wrap="square">
            <a:spAutoFit/>
          </a:bodyPr>
          <a:lstStyle/>
          <a:p>
            <a:pPr algn="l"/>
            <a:r>
              <a:rPr lang="fi-FI" sz="2000" b="0" i="0" dirty="0">
                <a:solidFill>
                  <a:srgbClr val="5DA4BA"/>
                </a:solidFill>
                <a:effectLst/>
                <a:latin typeface="+mj-lt"/>
              </a:rPr>
              <a:t>OPPIMISEN TUEN SANASTOA</a:t>
            </a:r>
          </a:p>
          <a:p>
            <a:pPr algn="l"/>
            <a:endParaRPr lang="fi-FI" sz="1400" b="0" i="0" dirty="0">
              <a:solidFill>
                <a:srgbClr val="5DA4BA"/>
              </a:solidFill>
              <a:effectLst/>
              <a:latin typeface="+mj-lt"/>
            </a:endParaRPr>
          </a:p>
          <a:p>
            <a:pPr algn="l"/>
            <a:r>
              <a:rPr lang="fi-FI" sz="1100" b="0" i="0" dirty="0">
                <a:solidFill>
                  <a:srgbClr val="7ABCB4"/>
                </a:solidFill>
                <a:effectLst/>
                <a:latin typeface="+mj-lt"/>
              </a:rPr>
              <a:t>TUKIOPETUS</a:t>
            </a:r>
          </a:p>
          <a:p>
            <a:pPr algn="l"/>
            <a:r>
              <a:rPr lang="fi-FI" sz="1100" b="0" i="0" dirty="0">
                <a:solidFill>
                  <a:srgbClr val="000000"/>
                </a:solidFill>
                <a:effectLst/>
                <a:latin typeface="+mj-lt"/>
              </a:rPr>
              <a:t>Tukiopetusta tarjotaan, kun lapsi tarvitsee opinnoissaan lisätukea. Tukiopetus pyritään aloittamaan ennakoidusti jo ennen kuin suurempia oppimisen ja opiskelun esteitä pääsee syntymään. Tukiopetusta annetaan joko oppituntien aikana tai niiden ulkopuolella. Tukiopetusta annetaan tarvittaessa myös lapsen omalla äidinkielellä.</a:t>
            </a:r>
          </a:p>
          <a:p>
            <a:pPr algn="l"/>
            <a:endParaRPr lang="fi-FI" sz="1100" b="0" i="0" dirty="0">
              <a:solidFill>
                <a:srgbClr val="000000"/>
              </a:solidFill>
              <a:effectLst/>
              <a:latin typeface="+mj-lt"/>
            </a:endParaRPr>
          </a:p>
          <a:p>
            <a:pPr algn="l"/>
            <a:r>
              <a:rPr lang="fi-FI" sz="1100" b="0" i="0" dirty="0">
                <a:solidFill>
                  <a:srgbClr val="7ABCB4"/>
                </a:solidFill>
                <a:effectLst/>
                <a:latin typeface="+mj-lt"/>
              </a:rPr>
              <a:t>OSA-AIKAINEN ERITYISOPETUS</a:t>
            </a:r>
          </a:p>
          <a:p>
            <a:pPr algn="l"/>
            <a:r>
              <a:rPr lang="fi-FI" sz="1100" b="0" i="0" dirty="0">
                <a:solidFill>
                  <a:srgbClr val="000000"/>
                </a:solidFill>
                <a:effectLst/>
                <a:latin typeface="+mj-lt"/>
              </a:rPr>
              <a:t>Osa-aikaisella erityisopetuksella parannetaan oppimisedellytyksiä ja ehkäistään oppimisen eri alueisiin liittyvien ongelmien kasvua. Osa-aikaista erityisopetusta annetaan, mikäli lapsella on esimerkiksi kielellisiä tai matemaattisiin taitoihin liittyviä vaikeuksia, oppimisvaikeuksia yksittäisissä oppiaineissa, vaikeuksia opiskelutaidoissa, sosiaalisissa taidoissa tai koulunkäynnissä. Osa-aikaista erityisopetusta annetaan samanaikaisopetuksena, pienryhmässä tai joskus yksilöopetuksena. Osa-aikaisen erityisopetuksen tavoitteet ja sisällöt sovitetaan lapsen saamaan muuhun opetukseen.</a:t>
            </a:r>
          </a:p>
          <a:p>
            <a:pPr algn="l"/>
            <a:endParaRPr lang="fi-FI" sz="1100" b="0" i="0" dirty="0">
              <a:solidFill>
                <a:srgbClr val="000000"/>
              </a:solidFill>
              <a:effectLst/>
              <a:latin typeface="+mj-lt"/>
            </a:endParaRPr>
          </a:p>
          <a:p>
            <a:pPr algn="l"/>
            <a:r>
              <a:rPr lang="fi-FI" sz="1100" b="0" i="0" dirty="0">
                <a:solidFill>
                  <a:srgbClr val="7ABCB4"/>
                </a:solidFill>
                <a:effectLst/>
                <a:latin typeface="+mj-lt"/>
              </a:rPr>
              <a:t>JOUSTAVAT OPETUSJÄRJESTELYT</a:t>
            </a:r>
          </a:p>
          <a:p>
            <a:pPr algn="l"/>
            <a:r>
              <a:rPr lang="fi-FI" sz="1100" b="0" i="0" dirty="0">
                <a:solidFill>
                  <a:srgbClr val="000000"/>
                </a:solidFill>
                <a:effectLst/>
                <a:latin typeface="+mj-lt"/>
              </a:rPr>
              <a:t>Joustavilla opetusjärjestelyillä voidaan tukea lasta. Jakotunneilla ja palkkitunneilla pyritään mahdollistamaan opiskelu pienemmissä ryhmissä.</a:t>
            </a:r>
          </a:p>
          <a:p>
            <a:pPr algn="l">
              <a:buFont typeface="Arial" panose="020B0604020202020204" pitchFamily="34" charset="0"/>
              <a:buChar char="•"/>
            </a:pPr>
            <a:r>
              <a:rPr lang="fi-FI" sz="1100" b="0" i="0" dirty="0">
                <a:solidFill>
                  <a:srgbClr val="000000"/>
                </a:solidFill>
                <a:effectLst/>
                <a:latin typeface="+mj-lt"/>
              </a:rPr>
              <a:t> Palkkitunneilla tarkoitetaan sitä, että saman oppiaineen tunnit järjestetään lukujärjestyksellisesti samaan aikaan yhdellä luokka-asteella.</a:t>
            </a:r>
          </a:p>
          <a:p>
            <a:pPr algn="l">
              <a:buFont typeface="Arial" panose="020B0604020202020204" pitchFamily="34" charset="0"/>
              <a:buChar char="•"/>
            </a:pPr>
            <a:r>
              <a:rPr lang="fi-FI" sz="1100" b="0" i="0" dirty="0">
                <a:solidFill>
                  <a:srgbClr val="000000"/>
                </a:solidFill>
                <a:effectLst/>
                <a:latin typeface="+mj-lt"/>
              </a:rPr>
              <a:t> Eriyttäminen on opetukseen kuuluva keino ottaa huomioon opetusryhmän tarpeet ja lapsen erilaisuus. Eriyttäminen voi kohdistua muun muassa opetuksen sisältöihin, käytettäviin opetusmateriaaleihin ja -menetelmiin, työtapoihin sekä koulu- ja kotitehtävien määrään ja niihin käytettävissä olevaan aikaan.</a:t>
            </a:r>
          </a:p>
          <a:p>
            <a:pPr algn="l"/>
            <a:endParaRPr lang="fi-FI" sz="1100" b="0" i="0" dirty="0">
              <a:solidFill>
                <a:srgbClr val="000000"/>
              </a:solidFill>
              <a:effectLst/>
              <a:latin typeface="+mj-lt"/>
            </a:endParaRPr>
          </a:p>
          <a:p>
            <a:pPr algn="l"/>
            <a:r>
              <a:rPr lang="fi-FI" sz="1100" b="0" i="0" dirty="0">
                <a:solidFill>
                  <a:srgbClr val="5DA4BA"/>
                </a:solidFill>
                <a:effectLst/>
                <a:latin typeface="+mj-lt"/>
              </a:rPr>
              <a:t>OPPIMISSUUNNITELMA</a:t>
            </a:r>
          </a:p>
          <a:p>
            <a:pPr algn="l"/>
            <a:r>
              <a:rPr lang="fi-FI" sz="1100" b="0" i="0" dirty="0">
                <a:solidFill>
                  <a:srgbClr val="000000"/>
                </a:solidFill>
                <a:effectLst/>
                <a:latin typeface="+mj-lt"/>
              </a:rPr>
              <a:t>Oppimissuunnitelma on opettajan, lapsen ja huoltajan kanssa yhteistyössä laadittu kartoitus lapsen tuen tarpeesta ja suunnitelma lapsen tarvitsemista tukimuodoista ja tuen toteuttamisesta. Mikäli lapselle on laadittu oppimissuunnitelma, se löytyy Wilmasta.</a:t>
            </a:r>
          </a:p>
          <a:p>
            <a:pPr algn="l"/>
            <a:endParaRPr lang="fi-FI" sz="1100" b="0" i="0" dirty="0">
              <a:solidFill>
                <a:srgbClr val="000000"/>
              </a:solidFill>
              <a:effectLst/>
              <a:latin typeface="+mj-lt"/>
            </a:endParaRPr>
          </a:p>
          <a:p>
            <a:pPr algn="l"/>
            <a:r>
              <a:rPr lang="fi-FI" sz="1100" b="0" i="0" dirty="0">
                <a:solidFill>
                  <a:srgbClr val="EEA3B6"/>
                </a:solidFill>
                <a:effectLst/>
                <a:latin typeface="+mj-lt"/>
              </a:rPr>
              <a:t>HOJKS</a:t>
            </a:r>
          </a:p>
          <a:p>
            <a:pPr algn="l"/>
            <a:r>
              <a:rPr lang="fi-FI" sz="1100" b="0" i="0" dirty="0">
                <a:solidFill>
                  <a:srgbClr val="000000"/>
                </a:solidFill>
                <a:effectLst/>
                <a:latin typeface="+mj-lt"/>
              </a:rPr>
              <a:t>HOJKS on henkilökohtainen opetuksen järjestämistä koskeva suunnitelma, johon kirjataan lapselle asetetut tavoitteet sekä tukimuodot. Mikäli lapselle on laadittu HOJKS, se löytyy Wilmasta.</a:t>
            </a:r>
          </a:p>
          <a:p>
            <a:pPr algn="l"/>
            <a:endParaRPr lang="fi-FI" sz="1100" dirty="0">
              <a:solidFill>
                <a:srgbClr val="000000"/>
              </a:solidFill>
              <a:latin typeface="+mj-lt"/>
            </a:endParaRPr>
          </a:p>
          <a:p>
            <a:pPr algn="l"/>
            <a:r>
              <a:rPr lang="fi-FI" sz="1100" b="0" i="0" dirty="0">
                <a:solidFill>
                  <a:srgbClr val="7ABCB4"/>
                </a:solidFill>
                <a:effectLst/>
                <a:latin typeface="+mj-lt"/>
              </a:rPr>
              <a:t>OHJAAJAPALVELUT</a:t>
            </a:r>
          </a:p>
          <a:p>
            <a:pPr algn="l"/>
            <a:r>
              <a:rPr lang="fi-FI" sz="1100" b="0" i="1" dirty="0">
                <a:solidFill>
                  <a:srgbClr val="000000"/>
                </a:solidFill>
                <a:effectLst/>
                <a:latin typeface="+mj-lt"/>
              </a:rPr>
              <a:t>Koulunkäynninohjaajat tukevat oppilaiden oppimista ja koulunkäyntiä koulupäivän aikana, sekä työskentelevät iltapäivisin iltapäiväkerhoissa. </a:t>
            </a:r>
          </a:p>
          <a:p>
            <a:pPr algn="l"/>
            <a:r>
              <a:rPr lang="fi-FI" sz="1100" dirty="0">
                <a:solidFill>
                  <a:srgbClr val="000000"/>
                </a:solidFill>
                <a:latin typeface="+mj-lt"/>
              </a:rPr>
              <a:t>Ohjaaj</a:t>
            </a:r>
            <a:r>
              <a:rPr lang="fi-FI" sz="1100" b="0" i="0" dirty="0">
                <a:solidFill>
                  <a:srgbClr val="000000"/>
                </a:solidFill>
                <a:effectLst/>
                <a:latin typeface="+mj-lt"/>
              </a:rPr>
              <a:t>apalvelun tarvetta arvioidaan kokonaisuutena muiden oppilaan saamien tukitoimien osana. </a:t>
            </a:r>
          </a:p>
          <a:p>
            <a:pPr algn="l"/>
            <a:r>
              <a:rPr lang="fi-FI" sz="1100" dirty="0">
                <a:solidFill>
                  <a:srgbClr val="000000"/>
                </a:solidFill>
                <a:latin typeface="+mj-lt"/>
              </a:rPr>
              <a:t>Ohjaaja</a:t>
            </a:r>
            <a:r>
              <a:rPr lang="fi-FI" sz="1100" b="0" i="0" dirty="0">
                <a:solidFill>
                  <a:srgbClr val="000000"/>
                </a:solidFill>
                <a:effectLst/>
                <a:latin typeface="+mj-lt"/>
              </a:rPr>
              <a:t>palvelusta koulussa vastaa rehtori ja hän suunnittelee sen kohdentamisen yhdessä koulun muun henkilöstön kanssa. </a:t>
            </a:r>
          </a:p>
          <a:p>
            <a:pPr algn="l"/>
            <a:r>
              <a:rPr lang="fi-FI" sz="1100" b="0" i="0" dirty="0">
                <a:solidFill>
                  <a:srgbClr val="000000"/>
                </a:solidFill>
                <a:effectLst/>
                <a:latin typeface="+mj-lt"/>
              </a:rPr>
              <a:t>Yleisen ja tehostetun tuen osalta oppilaan saama </a:t>
            </a:r>
            <a:r>
              <a:rPr lang="fi-FI" sz="1100" dirty="0">
                <a:solidFill>
                  <a:srgbClr val="000000"/>
                </a:solidFill>
                <a:latin typeface="+mj-lt"/>
              </a:rPr>
              <a:t>ohjaaja</a:t>
            </a:r>
            <a:r>
              <a:rPr lang="fi-FI" sz="1100" b="0" i="0" dirty="0">
                <a:solidFill>
                  <a:srgbClr val="000000"/>
                </a:solidFill>
                <a:effectLst/>
                <a:latin typeface="+mj-lt"/>
              </a:rPr>
              <a:t>palvelu kirjataan tarvittaessa oppimissuunnitelmaan.</a:t>
            </a:r>
          </a:p>
          <a:p>
            <a:pPr algn="l"/>
            <a:r>
              <a:rPr lang="fi-FI" sz="1100" b="0" i="0" dirty="0">
                <a:solidFill>
                  <a:srgbClr val="000000"/>
                </a:solidFill>
                <a:effectLst/>
                <a:latin typeface="+mj-lt"/>
              </a:rPr>
              <a:t>Erityisen tuen oppilaan saamista ohjaajapalveluista päätetään oppilaan erityisen tuen päätöksessä, </a:t>
            </a:r>
          </a:p>
          <a:p>
            <a:pPr algn="l"/>
            <a:r>
              <a:rPr lang="fi-FI" sz="1100" b="0" i="0" dirty="0">
                <a:solidFill>
                  <a:srgbClr val="000000"/>
                </a:solidFill>
                <a:effectLst/>
                <a:latin typeface="+mj-lt"/>
              </a:rPr>
              <a:t>ja palvelun kohdentuminen kirjataan oppilaan </a:t>
            </a:r>
            <a:r>
              <a:rPr lang="fi-FI" sz="1100" b="0" i="0" dirty="0" err="1">
                <a:solidFill>
                  <a:srgbClr val="000000"/>
                </a:solidFill>
                <a:effectLst/>
                <a:latin typeface="+mj-lt"/>
              </a:rPr>
              <a:t>HOJKS:aan</a:t>
            </a:r>
            <a:r>
              <a:rPr lang="fi-FI" sz="1100" b="0" i="0" dirty="0">
                <a:solidFill>
                  <a:srgbClr val="000000"/>
                </a:solidFill>
                <a:effectLst/>
                <a:latin typeface="+mj-lt"/>
              </a:rPr>
              <a:t>.</a:t>
            </a:r>
          </a:p>
          <a:p>
            <a:pPr algn="l"/>
            <a:endParaRPr lang="fi-FI" sz="1100" b="0" i="0" dirty="0">
              <a:solidFill>
                <a:srgbClr val="EEA3B6"/>
              </a:solidFill>
              <a:effectLst/>
              <a:latin typeface="+mj-lt"/>
            </a:endParaRPr>
          </a:p>
          <a:p>
            <a:pPr algn="l"/>
            <a:r>
              <a:rPr lang="fi-FI" sz="1100" b="0" i="0" dirty="0">
                <a:solidFill>
                  <a:srgbClr val="7ABCB4"/>
                </a:solidFill>
                <a:effectLst/>
                <a:latin typeface="+mj-lt"/>
              </a:rPr>
              <a:t>APUVÄLINEET</a:t>
            </a:r>
          </a:p>
          <a:p>
            <a:pPr algn="l"/>
            <a:r>
              <a:rPr lang="fi-FI" sz="1100" b="0" i="0" dirty="0">
                <a:solidFill>
                  <a:srgbClr val="000000"/>
                </a:solidFill>
                <a:effectLst/>
                <a:latin typeface="+mj-lt"/>
              </a:rPr>
              <a:t>Oppilas on oikeutettu saamaan opetukseen osallistumisen kannalta välttämättömät apuvälineet. </a:t>
            </a:r>
          </a:p>
          <a:p>
            <a:pPr algn="l"/>
            <a:r>
              <a:rPr lang="fi-FI" sz="1100" b="0" i="0" dirty="0">
                <a:solidFill>
                  <a:srgbClr val="000000"/>
                </a:solidFill>
                <a:effectLst/>
                <a:latin typeface="+mj-lt"/>
              </a:rPr>
              <a:t>Apuvälineiden tarve voi liittyä näkemiseen, kuulemiseen, liikkumiseen tai oppimisen erityistarpeisiin. </a:t>
            </a:r>
          </a:p>
          <a:p>
            <a:pPr algn="l"/>
            <a:r>
              <a:rPr lang="fi-FI" sz="1100" b="0" i="0" dirty="0">
                <a:solidFill>
                  <a:srgbClr val="000000"/>
                </a:solidFill>
                <a:effectLst/>
                <a:latin typeface="+mj-lt"/>
              </a:rPr>
              <a:t>Apuvälineitä käytetään suunnitelmallisesti ja niiden käyttö ja hyödyllisyys arvioidaan oppilaan pedagogisissa asiakirjoissa.</a:t>
            </a:r>
          </a:p>
          <a:p>
            <a:pPr algn="l"/>
            <a:r>
              <a:rPr lang="fi-FI" sz="1100" b="0" i="0" dirty="0">
                <a:solidFill>
                  <a:srgbClr val="000000"/>
                </a:solidFill>
                <a:effectLst/>
                <a:latin typeface="+mj-lt"/>
              </a:rPr>
              <a:t>Mahdollisesta apuvälinetarpeesta tulee olla yhteydessä oppilaan opettajaan.</a:t>
            </a:r>
          </a:p>
          <a:p>
            <a:pPr algn="l"/>
            <a:endParaRPr lang="fi-FI" sz="1400" b="0" i="0" dirty="0">
              <a:solidFill>
                <a:srgbClr val="000000"/>
              </a:solidFill>
              <a:effectLst/>
              <a:latin typeface="+mj-lt"/>
            </a:endParaRPr>
          </a:p>
        </p:txBody>
      </p:sp>
      <p:pic>
        <p:nvPicPr>
          <p:cNvPr id="5" name="Kuva 4">
            <a:extLst>
              <a:ext uri="{FF2B5EF4-FFF2-40B4-BE49-F238E27FC236}">
                <a16:creationId xmlns:a16="http://schemas.microsoft.com/office/drawing/2014/main" id="{D8533CAC-B6A1-46BE-8F8D-8120B2260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42345" y="4161032"/>
            <a:ext cx="3005817" cy="3005817"/>
          </a:xfrm>
          <a:prstGeom prst="rect">
            <a:avLst/>
          </a:prstGeom>
        </p:spPr>
      </p:pic>
    </p:spTree>
    <p:extLst>
      <p:ext uri="{BB962C8B-B14F-4D97-AF65-F5344CB8AC3E}">
        <p14:creationId xmlns:p14="http://schemas.microsoft.com/office/powerpoint/2010/main" val="3907031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Ryhmä 1">
            <a:extLst>
              <a:ext uri="{FF2B5EF4-FFF2-40B4-BE49-F238E27FC236}">
                <a16:creationId xmlns:a16="http://schemas.microsoft.com/office/drawing/2014/main" id="{D298B3E6-4A8E-4939-8654-510DAAFD4F6F}"/>
              </a:ext>
            </a:extLst>
          </p:cNvPr>
          <p:cNvGrpSpPr/>
          <p:nvPr/>
        </p:nvGrpSpPr>
        <p:grpSpPr>
          <a:xfrm>
            <a:off x="326571" y="239485"/>
            <a:ext cx="11517086" cy="6259285"/>
            <a:chOff x="7813220" y="293234"/>
            <a:chExt cx="3551464" cy="2130878"/>
          </a:xfrm>
        </p:grpSpPr>
        <p:sp>
          <p:nvSpPr>
            <p:cNvPr id="3" name="Suorakulmio 2">
              <a:extLst>
                <a:ext uri="{FF2B5EF4-FFF2-40B4-BE49-F238E27FC236}">
                  <a16:creationId xmlns:a16="http://schemas.microsoft.com/office/drawing/2014/main" id="{67F50D76-0989-49EF-9339-F08392272F65}"/>
                </a:ext>
              </a:extLst>
            </p:cNvPr>
            <p:cNvSpPr/>
            <p:nvPr/>
          </p:nvSpPr>
          <p:spPr>
            <a:xfrm>
              <a:off x="7813220" y="293234"/>
              <a:ext cx="3551464" cy="2130878"/>
            </a:xfrm>
            <a:prstGeom prst="rect">
              <a:avLst/>
            </a:prstGeom>
            <a:solidFill>
              <a:srgbClr val="F8DE6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 name="Tekstiruutu 3">
              <a:extLst>
                <a:ext uri="{FF2B5EF4-FFF2-40B4-BE49-F238E27FC236}">
                  <a16:creationId xmlns:a16="http://schemas.microsoft.com/office/drawing/2014/main" id="{CEA08AD1-6C7F-4FAE-AACB-2491EE1DBC1C}"/>
                </a:ext>
              </a:extLst>
            </p:cNvPr>
            <p:cNvSpPr txBox="1"/>
            <p:nvPr/>
          </p:nvSpPr>
          <p:spPr>
            <a:xfrm>
              <a:off x="7813220" y="293234"/>
              <a:ext cx="3551464" cy="21308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pPr algn="ctr" defTabSz="1333500">
                <a:lnSpc>
                  <a:spcPct val="90000"/>
                </a:lnSpc>
                <a:spcBef>
                  <a:spcPct val="0"/>
                </a:spcBef>
                <a:spcAft>
                  <a:spcPct val="35000"/>
                </a:spcAft>
              </a:pPr>
              <a:endParaRPr lang="fi-FI" sz="3000" kern="1200" dirty="0">
                <a:latin typeface="+mj-lt"/>
              </a:endParaRPr>
            </a:p>
            <a:p>
              <a:pPr algn="ctr" defTabSz="1333500">
                <a:lnSpc>
                  <a:spcPct val="90000"/>
                </a:lnSpc>
                <a:spcBef>
                  <a:spcPct val="0"/>
                </a:spcBef>
                <a:spcAft>
                  <a:spcPct val="35000"/>
                </a:spcAft>
              </a:pPr>
              <a:endParaRPr lang="fi-FI" sz="3000" kern="1200" dirty="0">
                <a:latin typeface="+mj-lt"/>
              </a:endParaRPr>
            </a:p>
            <a:p>
              <a:pPr algn="ctr" defTabSz="1333500">
                <a:lnSpc>
                  <a:spcPct val="90000"/>
                </a:lnSpc>
                <a:spcBef>
                  <a:spcPct val="0"/>
                </a:spcBef>
                <a:spcAft>
                  <a:spcPct val="35000"/>
                </a:spcAft>
              </a:pPr>
              <a:r>
                <a:rPr lang="fi-FI" sz="3000" kern="1200" dirty="0">
                  <a:latin typeface="+mj-lt"/>
                </a:rPr>
                <a:t>YHTEISTYÖ &amp; YHTEINEN VASTUU</a:t>
              </a:r>
            </a:p>
            <a:p>
              <a:pPr algn="ctr" defTabSz="1333500">
                <a:lnSpc>
                  <a:spcPct val="90000"/>
                </a:lnSpc>
                <a:spcBef>
                  <a:spcPct val="0"/>
                </a:spcBef>
                <a:spcAft>
                  <a:spcPct val="35000"/>
                </a:spcAft>
              </a:pPr>
              <a:r>
                <a:rPr lang="fi-FI" sz="3000" kern="1200" dirty="0">
                  <a:latin typeface="+mj-lt"/>
                </a:rPr>
                <a:t>- JOTTA KUKAAN EI JÄISI YKSIN AUTTAESSAAN LASTA TAI NUORTA</a:t>
              </a:r>
              <a:endParaRPr lang="fi-FI" sz="3200" dirty="0"/>
            </a:p>
            <a:p>
              <a:pPr marL="0" lvl="0" indent="0" algn="ctr" defTabSz="1333500">
                <a:lnSpc>
                  <a:spcPct val="90000"/>
                </a:lnSpc>
                <a:spcBef>
                  <a:spcPct val="0"/>
                </a:spcBef>
                <a:spcAft>
                  <a:spcPct val="35000"/>
                </a:spcAft>
                <a:buNone/>
              </a:pPr>
              <a:endParaRPr lang="fi-FI" sz="3000" kern="1200" dirty="0">
                <a:latin typeface="+mj-lt"/>
              </a:endParaRPr>
            </a:p>
            <a:p>
              <a:pPr marL="0" lvl="0" indent="0" algn="ctr" defTabSz="1333500">
                <a:lnSpc>
                  <a:spcPct val="90000"/>
                </a:lnSpc>
                <a:spcBef>
                  <a:spcPct val="0"/>
                </a:spcBef>
                <a:spcAft>
                  <a:spcPct val="35000"/>
                </a:spcAft>
                <a:buNone/>
              </a:pPr>
              <a:endParaRPr lang="fi-FI" sz="3000" kern="1200" dirty="0">
                <a:latin typeface="+mj-lt"/>
              </a:endParaRPr>
            </a:p>
          </p:txBody>
        </p:sp>
      </p:grpSp>
      <p:pic>
        <p:nvPicPr>
          <p:cNvPr id="6" name="Kuva 5" descr="Kippis tasaisella täytöllä">
            <a:extLst>
              <a:ext uri="{FF2B5EF4-FFF2-40B4-BE49-F238E27FC236}">
                <a16:creationId xmlns:a16="http://schemas.microsoft.com/office/drawing/2014/main" id="{7E6B1E22-E9C9-4904-990D-C4F10A7F6BD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38823" y="4147827"/>
            <a:ext cx="1714354" cy="1714354"/>
          </a:xfrm>
          <a:prstGeom prst="rect">
            <a:avLst/>
          </a:prstGeom>
        </p:spPr>
      </p:pic>
    </p:spTree>
    <p:extLst>
      <p:ext uri="{BB962C8B-B14F-4D97-AF65-F5344CB8AC3E}">
        <p14:creationId xmlns:p14="http://schemas.microsoft.com/office/powerpoint/2010/main" val="8167638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2">
            <a:extLst>
              <a:ext uri="{FF2B5EF4-FFF2-40B4-BE49-F238E27FC236}">
                <a16:creationId xmlns:a16="http://schemas.microsoft.com/office/drawing/2014/main" id="{DC3AF2FB-DB33-4B57-9E53-DD24EB1CC168}"/>
              </a:ext>
            </a:extLst>
          </p:cNvPr>
          <p:cNvSpPr txBox="1">
            <a:spLocks/>
          </p:cNvSpPr>
          <p:nvPr/>
        </p:nvSpPr>
        <p:spPr>
          <a:xfrm>
            <a:off x="1830675" y="265777"/>
            <a:ext cx="8541966" cy="99940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solidFill>
                  <a:srgbClr val="5DA4BA"/>
                </a:solidFill>
              </a:rPr>
              <a:t>OPPILASHUOLTO – YKSILÖÄ TUETAAN KOKO YHTEISÖÄ TUKEMALLA! </a:t>
            </a:r>
            <a:endParaRPr lang="fi-FI" sz="2400" dirty="0">
              <a:solidFill>
                <a:srgbClr val="5DA4BA"/>
              </a:solidFill>
            </a:endParaRPr>
          </a:p>
        </p:txBody>
      </p:sp>
      <p:sp>
        <p:nvSpPr>
          <p:cNvPr id="4" name="Suorakulmio: Pyöristetyt kulmat 3">
            <a:extLst>
              <a:ext uri="{FF2B5EF4-FFF2-40B4-BE49-F238E27FC236}">
                <a16:creationId xmlns:a16="http://schemas.microsoft.com/office/drawing/2014/main" id="{7A1F8997-F41D-4D1A-A0BD-BA610C66688C}"/>
              </a:ext>
            </a:extLst>
          </p:cNvPr>
          <p:cNvSpPr/>
          <p:nvPr/>
        </p:nvSpPr>
        <p:spPr>
          <a:xfrm>
            <a:off x="7648455" y="667960"/>
            <a:ext cx="2526269" cy="1663625"/>
          </a:xfrm>
          <a:prstGeom prst="roundRect">
            <a:avLst/>
          </a:prstGeom>
          <a:solidFill>
            <a:srgbClr val="EEA3B6"/>
          </a:solidFill>
          <a:ln>
            <a:solidFill>
              <a:srgbClr val="EEA3B6"/>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685800"/>
            <a:r>
              <a:rPr lang="fi-FI" sz="1350" dirty="0">
                <a:solidFill>
                  <a:srgbClr val="FFFFFF"/>
                </a:solidFill>
                <a:latin typeface="Calibri Light" panose="020F0302020204030204"/>
              </a:rPr>
              <a:t>Oppilashuolto jakautuu </a:t>
            </a:r>
            <a:r>
              <a:rPr lang="fi-FI" sz="1350" b="1" dirty="0">
                <a:solidFill>
                  <a:srgbClr val="FFFFFF"/>
                </a:solidFill>
                <a:latin typeface="Calibri Light" panose="020F0302020204030204"/>
              </a:rPr>
              <a:t>yhteisölliseen</a:t>
            </a:r>
            <a:r>
              <a:rPr lang="fi-FI" sz="1350" dirty="0">
                <a:solidFill>
                  <a:srgbClr val="FFFFFF"/>
                </a:solidFill>
                <a:latin typeface="Calibri Light" panose="020F0302020204030204"/>
              </a:rPr>
              <a:t> ja </a:t>
            </a:r>
            <a:r>
              <a:rPr lang="fi-FI" sz="1350" b="1" dirty="0">
                <a:solidFill>
                  <a:srgbClr val="FFFFFF"/>
                </a:solidFill>
                <a:latin typeface="Calibri Light" panose="020F0302020204030204"/>
              </a:rPr>
              <a:t>yksilökohtaiseen</a:t>
            </a:r>
            <a:r>
              <a:rPr lang="fi-FI" sz="1350" dirty="0">
                <a:solidFill>
                  <a:srgbClr val="FFFFFF"/>
                </a:solidFill>
                <a:latin typeface="Calibri Light" panose="020F0302020204030204"/>
              </a:rPr>
              <a:t> oppilashuoltoon</a:t>
            </a:r>
          </a:p>
        </p:txBody>
      </p:sp>
      <p:sp>
        <p:nvSpPr>
          <p:cNvPr id="6" name="Suorakulmio: Pyöristetyt kulmat 5">
            <a:extLst>
              <a:ext uri="{FF2B5EF4-FFF2-40B4-BE49-F238E27FC236}">
                <a16:creationId xmlns:a16="http://schemas.microsoft.com/office/drawing/2014/main" id="{6504A34D-9764-4205-9C48-5C75E9DFC55C}"/>
              </a:ext>
            </a:extLst>
          </p:cNvPr>
          <p:cNvSpPr/>
          <p:nvPr/>
        </p:nvSpPr>
        <p:spPr>
          <a:xfrm>
            <a:off x="9144020" y="2766432"/>
            <a:ext cx="2834290" cy="3710586"/>
          </a:xfrm>
          <a:prstGeom prst="roundRect">
            <a:avLst/>
          </a:prstGeom>
          <a:solidFill>
            <a:srgbClr val="5DA4BA"/>
          </a:solidFill>
          <a:ln>
            <a:solidFill>
              <a:srgbClr val="5DA4BA"/>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685800"/>
            <a:r>
              <a:rPr lang="fi-FI" sz="1350" b="1">
                <a:solidFill>
                  <a:srgbClr val="FFFFFF"/>
                </a:solidFill>
                <a:latin typeface="Calibri Light" panose="020F0302020204030204"/>
              </a:rPr>
              <a:t>Yksilökohtainen oppilashuolto </a:t>
            </a:r>
            <a:r>
              <a:rPr lang="fi-FI" sz="1350">
                <a:solidFill>
                  <a:srgbClr val="FFFFFF"/>
                </a:solidFill>
                <a:latin typeface="Calibri Light" panose="020F0302020204030204"/>
              </a:rPr>
              <a:t>on vapaaehtoista, ja työskentely voidaan aloittaa tarvittaessa. Yksilökohtainen oppilashuoltotyö mahdollistaa moniammatillisen tietotaidon hyödyntämisen oppilaan tuen tarpeiden monipuoliseen arviointiin ja toteutukseen.</a:t>
            </a:r>
            <a:endParaRPr lang="fi-FI" sz="1350">
              <a:solidFill>
                <a:srgbClr val="FFFFFF"/>
              </a:solidFill>
              <a:latin typeface="Calibri Light" panose="020F0302020204030204"/>
              <a:cs typeface="Calibri Light"/>
            </a:endParaRPr>
          </a:p>
        </p:txBody>
      </p:sp>
      <p:cxnSp>
        <p:nvCxnSpPr>
          <p:cNvPr id="7" name="Suora nuoliyhdysviiva 6">
            <a:extLst>
              <a:ext uri="{FF2B5EF4-FFF2-40B4-BE49-F238E27FC236}">
                <a16:creationId xmlns:a16="http://schemas.microsoft.com/office/drawing/2014/main" id="{8EE44926-922E-4071-BB41-59418F159F4B}"/>
              </a:ext>
            </a:extLst>
          </p:cNvPr>
          <p:cNvCxnSpPr>
            <a:cxnSpLocks/>
          </p:cNvCxnSpPr>
          <p:nvPr/>
        </p:nvCxnSpPr>
        <p:spPr>
          <a:xfrm flipH="1">
            <a:off x="7634005" y="2335795"/>
            <a:ext cx="1111053" cy="305406"/>
          </a:xfrm>
          <a:prstGeom prst="straightConnector1">
            <a:avLst/>
          </a:prstGeom>
          <a:ln>
            <a:solidFill>
              <a:srgbClr val="5DA4BA"/>
            </a:solidFill>
            <a:tailEnd type="triangle"/>
          </a:ln>
        </p:spPr>
        <p:style>
          <a:lnRef idx="3">
            <a:schemeClr val="accent5"/>
          </a:lnRef>
          <a:fillRef idx="0">
            <a:schemeClr val="accent5"/>
          </a:fillRef>
          <a:effectRef idx="2">
            <a:schemeClr val="accent5"/>
          </a:effectRef>
          <a:fontRef idx="minor">
            <a:schemeClr val="tx1"/>
          </a:fontRef>
        </p:style>
      </p:cxnSp>
      <p:cxnSp>
        <p:nvCxnSpPr>
          <p:cNvPr id="8" name="Suora nuoliyhdysviiva 7">
            <a:extLst>
              <a:ext uri="{FF2B5EF4-FFF2-40B4-BE49-F238E27FC236}">
                <a16:creationId xmlns:a16="http://schemas.microsoft.com/office/drawing/2014/main" id="{5ACA51BD-8FF0-4419-876C-DD6F744A70B4}"/>
              </a:ext>
            </a:extLst>
          </p:cNvPr>
          <p:cNvCxnSpPr>
            <a:cxnSpLocks/>
          </p:cNvCxnSpPr>
          <p:nvPr/>
        </p:nvCxnSpPr>
        <p:spPr>
          <a:xfrm>
            <a:off x="9262727" y="2335795"/>
            <a:ext cx="1073004" cy="305406"/>
          </a:xfrm>
          <a:prstGeom prst="straightConnector1">
            <a:avLst/>
          </a:prstGeom>
          <a:ln>
            <a:solidFill>
              <a:srgbClr val="5DA4BA"/>
            </a:solidFill>
            <a:tailEnd type="triangle"/>
          </a:ln>
        </p:spPr>
        <p:style>
          <a:lnRef idx="3">
            <a:schemeClr val="accent5"/>
          </a:lnRef>
          <a:fillRef idx="0">
            <a:schemeClr val="accent5"/>
          </a:fillRef>
          <a:effectRef idx="2">
            <a:schemeClr val="accent5"/>
          </a:effectRef>
          <a:fontRef idx="minor">
            <a:schemeClr val="tx1"/>
          </a:fontRef>
        </p:style>
      </p:cxnSp>
      <p:pic>
        <p:nvPicPr>
          <p:cNvPr id="12" name="Kuva 11">
            <a:extLst>
              <a:ext uri="{FF2B5EF4-FFF2-40B4-BE49-F238E27FC236}">
                <a16:creationId xmlns:a16="http://schemas.microsoft.com/office/drawing/2014/main" id="{2BB9C8AA-5104-447D-8D40-ECA5DBBD7308}"/>
              </a:ext>
            </a:extLst>
          </p:cNvPr>
          <p:cNvPicPr>
            <a:picLocks noChangeAspect="1"/>
          </p:cNvPicPr>
          <p:nvPr/>
        </p:nvPicPr>
        <p:blipFill rotWithShape="1">
          <a:blip r:embed="rId2"/>
          <a:srcRect l="10487" t="20523" r="4974" b="16812"/>
          <a:stretch/>
        </p:blipFill>
        <p:spPr>
          <a:xfrm>
            <a:off x="4364670" y="702673"/>
            <a:ext cx="3259887" cy="2689954"/>
          </a:xfrm>
          <a:prstGeom prst="rect">
            <a:avLst/>
          </a:prstGeom>
        </p:spPr>
      </p:pic>
      <p:sp>
        <p:nvSpPr>
          <p:cNvPr id="10" name="Tekstiruutu 9">
            <a:extLst>
              <a:ext uri="{FF2B5EF4-FFF2-40B4-BE49-F238E27FC236}">
                <a16:creationId xmlns:a16="http://schemas.microsoft.com/office/drawing/2014/main" id="{1160F058-43FD-43CD-BC80-09223D2215F3}"/>
              </a:ext>
            </a:extLst>
          </p:cNvPr>
          <p:cNvSpPr txBox="1"/>
          <p:nvPr/>
        </p:nvSpPr>
        <p:spPr>
          <a:xfrm>
            <a:off x="471021" y="667960"/>
            <a:ext cx="4268544" cy="4801314"/>
          </a:xfrm>
          <a:prstGeom prst="rect">
            <a:avLst/>
          </a:prstGeom>
          <a:noFill/>
        </p:spPr>
        <p:txBody>
          <a:bodyPr wrap="square">
            <a:spAutoFit/>
          </a:bodyPr>
          <a:lstStyle/>
          <a:p>
            <a:pPr defTabSz="685800"/>
            <a:endParaRPr lang="fi-FI" sz="1800">
              <a:solidFill>
                <a:srgbClr val="5DA4BA"/>
              </a:solidFill>
              <a:latin typeface="+mj-lt"/>
              <a:cs typeface="Calibri Light"/>
            </a:endParaRPr>
          </a:p>
          <a:p>
            <a:pPr marL="213995" indent="-213995" defTabSz="685800">
              <a:buFont typeface="Arial" panose="020B0604020202020204" pitchFamily="34" charset="0"/>
              <a:buChar char="•"/>
            </a:pPr>
            <a:r>
              <a:rPr lang="fi-FI" sz="1800">
                <a:solidFill>
                  <a:srgbClr val="5DA4BA"/>
                </a:solidFill>
                <a:latin typeface="+mj-lt"/>
                <a:ea typeface="+mn-lt"/>
                <a:cs typeface="+mn-lt"/>
              </a:rPr>
              <a:t>Oppilashuollolla tarkoitetaan oppilaan hyvän oppimisen, psyykkisen ja fyysisen terveyden sekä sosiaalisen hyvinvoinnin edistämistä ja ylläpitämistä sekä niiden edellytyksiä lisäävää toimintaa.</a:t>
            </a:r>
            <a:endParaRPr lang="fi-FI" sz="1800">
              <a:solidFill>
                <a:srgbClr val="5DA4BA"/>
              </a:solidFill>
              <a:latin typeface="+mj-lt"/>
              <a:ea typeface="+mn-lt"/>
              <a:cs typeface="Calibri Light"/>
            </a:endParaRPr>
          </a:p>
          <a:p>
            <a:pPr marL="213995" indent="-213995" defTabSz="685800">
              <a:buFont typeface="Arial" panose="020B0604020202020204" pitchFamily="34" charset="0"/>
              <a:buChar char="•"/>
            </a:pPr>
            <a:endParaRPr lang="fi-FI" sz="1800">
              <a:solidFill>
                <a:srgbClr val="5DA4BA"/>
              </a:solidFill>
              <a:latin typeface="+mj-lt"/>
              <a:ea typeface="+mn-lt"/>
              <a:cs typeface="+mn-lt"/>
            </a:endParaRPr>
          </a:p>
          <a:p>
            <a:pPr marL="213995" indent="-213995" defTabSz="685800">
              <a:buFont typeface="Arial" panose="020B0604020202020204" pitchFamily="34" charset="0"/>
              <a:buChar char="•"/>
            </a:pPr>
            <a:r>
              <a:rPr lang="fi-FI" sz="1800">
                <a:solidFill>
                  <a:srgbClr val="5DA4BA"/>
                </a:solidFill>
                <a:latin typeface="+mj-lt"/>
                <a:ea typeface="+mn-lt"/>
                <a:cs typeface="+mn-lt"/>
              </a:rPr>
              <a:t>Oppilashuolto kuuluu kaikille kouluyhteisössä työskenteleville ja sitä toteutetaan yhdessä huoltajien kanssa.</a:t>
            </a:r>
            <a:endParaRPr lang="fi-FI" sz="1800">
              <a:solidFill>
                <a:srgbClr val="5DA4BA"/>
              </a:solidFill>
              <a:latin typeface="+mj-lt"/>
              <a:cs typeface="Calibri Light"/>
            </a:endParaRPr>
          </a:p>
          <a:p>
            <a:pPr defTabSz="685800"/>
            <a:endParaRPr lang="fi-FI" sz="1800">
              <a:solidFill>
                <a:srgbClr val="5DA4BA"/>
              </a:solidFill>
              <a:latin typeface="+mj-lt"/>
              <a:cs typeface="Calibri Light"/>
            </a:endParaRPr>
          </a:p>
          <a:p>
            <a:pPr marL="213995" indent="-213995" defTabSz="685800">
              <a:buFont typeface="Arial" panose="020B0604020202020204" pitchFamily="34" charset="0"/>
              <a:buChar char="•"/>
            </a:pPr>
            <a:r>
              <a:rPr lang="fi-FI" sz="1800">
                <a:solidFill>
                  <a:srgbClr val="5DA4BA"/>
                </a:solidFill>
                <a:latin typeface="+mj-lt"/>
                <a:cs typeface="Calibri"/>
              </a:rPr>
              <a:t>Oppilashuolto voidaan jakaa yhteisölliseen ja yksilökohtaiseen oppilashuoltotyöhön. </a:t>
            </a:r>
            <a:br>
              <a:rPr lang="fi-FI" sz="1800">
                <a:solidFill>
                  <a:srgbClr val="5DA4BA"/>
                </a:solidFill>
                <a:latin typeface="+mj-lt"/>
                <a:ea typeface="+mn-lt"/>
                <a:cs typeface="+mn-lt"/>
              </a:rPr>
            </a:br>
            <a:r>
              <a:rPr lang="fi-FI" sz="1800">
                <a:solidFill>
                  <a:srgbClr val="5DA4BA"/>
                </a:solidFill>
                <a:latin typeface="+mj-lt"/>
                <a:ea typeface="+mn-lt"/>
                <a:cs typeface="+mn-lt"/>
              </a:rPr>
              <a:t>Kouluterveydenhuolto-, psykologi- ja kuraattoripalvelut ovat osa kouluissa tehtävää oppilashuoltotyötä.</a:t>
            </a:r>
            <a:endParaRPr lang="fi-FI">
              <a:solidFill>
                <a:srgbClr val="5DA4BA"/>
              </a:solidFill>
              <a:latin typeface="+mj-lt"/>
            </a:endParaRPr>
          </a:p>
        </p:txBody>
      </p:sp>
      <p:sp>
        <p:nvSpPr>
          <p:cNvPr id="5" name="Suorakulmio: Pyöristetyt kulmat 4">
            <a:extLst>
              <a:ext uri="{FF2B5EF4-FFF2-40B4-BE49-F238E27FC236}">
                <a16:creationId xmlns:a16="http://schemas.microsoft.com/office/drawing/2014/main" id="{1F3BA200-D185-427C-851A-10CB5019CEAB}"/>
              </a:ext>
            </a:extLst>
          </p:cNvPr>
          <p:cNvSpPr/>
          <p:nvPr/>
        </p:nvSpPr>
        <p:spPr>
          <a:xfrm>
            <a:off x="5884133" y="2764761"/>
            <a:ext cx="2834290" cy="3712257"/>
          </a:xfrm>
          <a:prstGeom prst="roundRect">
            <a:avLst/>
          </a:prstGeom>
          <a:solidFill>
            <a:srgbClr val="79BDB7"/>
          </a:solidFill>
          <a:ln>
            <a:solidFill>
              <a:srgbClr val="7ABCB4"/>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685800"/>
            <a:r>
              <a:rPr lang="fi-FI" sz="1350" b="1" dirty="0">
                <a:solidFill>
                  <a:srgbClr val="FFFFFF"/>
                </a:solidFill>
                <a:latin typeface="Calibri Light" panose="020F0302020204030204"/>
              </a:rPr>
              <a:t> Yhteisöllisessä oppilashuollossa</a:t>
            </a:r>
            <a:r>
              <a:rPr lang="fi-FI" sz="1350" dirty="0">
                <a:solidFill>
                  <a:srgbClr val="FFFFFF"/>
                </a:solidFill>
                <a:latin typeface="Calibri Light" panose="020F0302020204030204"/>
              </a:rPr>
              <a:t> käsitellään koko  kouluyhteisöä </a:t>
            </a:r>
            <a:br>
              <a:rPr lang="fi-FI" sz="1350" dirty="0">
                <a:solidFill>
                  <a:srgbClr val="FFFFFF"/>
                </a:solidFill>
                <a:latin typeface="Calibri Light" panose="020F0302020204030204"/>
              </a:rPr>
            </a:br>
            <a:r>
              <a:rPr lang="fi-FI" sz="1350" dirty="0">
                <a:solidFill>
                  <a:srgbClr val="FFFFFF"/>
                </a:solidFill>
                <a:latin typeface="Calibri Light" panose="020F0302020204030204"/>
              </a:rPr>
              <a:t>koskevia yleiseen hyvinvointiin liittyviä asioita  </a:t>
            </a:r>
          </a:p>
          <a:p>
            <a:pPr algn="ctr" defTabSz="685800"/>
            <a:r>
              <a:rPr lang="fi-FI" sz="1350" dirty="0">
                <a:solidFill>
                  <a:srgbClr val="FFFFFF"/>
                </a:solidFill>
                <a:latin typeface="Calibri Light" panose="020F0302020204030204"/>
              </a:rPr>
              <a:t>-&gt; ehkäisevää työtä kaikkien oppilaiden hyvinvointia edistämiseksi</a:t>
            </a:r>
            <a:endParaRPr lang="fi-FI" dirty="0"/>
          </a:p>
          <a:p>
            <a:pPr algn="ctr" defTabSz="685800"/>
            <a:endParaRPr lang="fi-FI" sz="1350" dirty="0">
              <a:solidFill>
                <a:srgbClr val="FFFFFF"/>
              </a:solidFill>
              <a:latin typeface="Calibri Light" panose="020F0302020204030204"/>
              <a:cs typeface="Calibri Light"/>
            </a:endParaRPr>
          </a:p>
        </p:txBody>
      </p:sp>
      <p:pic>
        <p:nvPicPr>
          <p:cNvPr id="13" name="Kuva 12">
            <a:extLst>
              <a:ext uri="{FF2B5EF4-FFF2-40B4-BE49-F238E27FC236}">
                <a16:creationId xmlns:a16="http://schemas.microsoft.com/office/drawing/2014/main" id="{C8AF02B9-0C40-4F0B-8303-A4D60997AE5F}"/>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saturation sat="400000"/>
                    </a14:imgEffect>
                  </a14:imgLayer>
                </a14:imgProps>
              </a:ext>
            </a:extLst>
          </a:blip>
          <a:stretch>
            <a:fillRect/>
          </a:stretch>
        </p:blipFill>
        <p:spPr>
          <a:xfrm>
            <a:off x="602389" y="5831400"/>
            <a:ext cx="929849" cy="717279"/>
          </a:xfrm>
          <a:prstGeom prst="rect">
            <a:avLst/>
          </a:prstGeom>
        </p:spPr>
      </p:pic>
    </p:spTree>
    <p:extLst>
      <p:ext uri="{BB962C8B-B14F-4D97-AF65-F5344CB8AC3E}">
        <p14:creationId xmlns:p14="http://schemas.microsoft.com/office/powerpoint/2010/main" val="3864232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iruutu 6">
            <a:extLst>
              <a:ext uri="{FF2B5EF4-FFF2-40B4-BE49-F238E27FC236}">
                <a16:creationId xmlns:a16="http://schemas.microsoft.com/office/drawing/2014/main" id="{6E954B6F-93FB-4C05-89C1-D9E616E24BC3}"/>
              </a:ext>
            </a:extLst>
          </p:cNvPr>
          <p:cNvSpPr txBox="1"/>
          <p:nvPr/>
        </p:nvSpPr>
        <p:spPr>
          <a:xfrm>
            <a:off x="8305804" y="2058805"/>
            <a:ext cx="3396341" cy="4708981"/>
          </a:xfrm>
          <a:prstGeom prst="rect">
            <a:avLst/>
          </a:prstGeom>
          <a:noFill/>
        </p:spPr>
        <p:txBody>
          <a:bodyPr wrap="square">
            <a:spAutoFit/>
          </a:bodyPr>
          <a:lstStyle/>
          <a:p>
            <a:pPr algn="l"/>
            <a:r>
              <a:rPr lang="fi-FI" sz="1400" b="1" i="0" dirty="0">
                <a:solidFill>
                  <a:srgbClr val="5DA4BA"/>
                </a:solidFill>
                <a:effectLst/>
                <a:latin typeface="+mj-lt"/>
              </a:rPr>
              <a:t>MONIALAINEN ASIANTUNTIJARYHMÄ</a:t>
            </a:r>
          </a:p>
          <a:p>
            <a:pPr algn="l"/>
            <a:r>
              <a:rPr lang="fi-FI" sz="1200" b="0" i="1" dirty="0">
                <a:solidFill>
                  <a:srgbClr val="5DA4BA"/>
                </a:solidFill>
                <a:effectLst/>
                <a:latin typeface="+mj-lt"/>
              </a:rPr>
              <a:t>Monialainen asiantuntijaryhmä tukee ja auttaa lasta tarvittaessa. Työskentelyn lähtökohtana on, että oppilas on aktiivinen omissa asioissaan ja tulee niissä kuulluksi.</a:t>
            </a:r>
          </a:p>
          <a:p>
            <a:pPr algn="l"/>
            <a:endParaRPr lang="fi-FI" sz="1200" b="0" i="1" dirty="0">
              <a:solidFill>
                <a:srgbClr val="5DA4BA"/>
              </a:solidFill>
              <a:effectLst/>
              <a:latin typeface="+mj-lt"/>
            </a:endParaRPr>
          </a:p>
          <a:p>
            <a:pPr algn="l"/>
            <a:r>
              <a:rPr lang="fi-FI" sz="1200" b="0" i="0" dirty="0">
                <a:solidFill>
                  <a:srgbClr val="5DA4BA"/>
                </a:solidFill>
                <a:effectLst/>
                <a:latin typeface="+mj-lt"/>
              </a:rPr>
              <a:t>Mikäli huoli lapsesta herää, voidaan hänen auttamisekseen koota monialainen asiantuntijaryhmä. Ryhmä perustetaan aina yhteisestä sopimuksesta ja myös sen jäsenet nimetään yhdessä oppilaan ja hänen huoltajiensa kanssa. Ryhmässä tavallisimpina jäseninä on oppilaan ja huoltajien lisäksi esimerkiksi oppilaan opettaja, koulupsykologi/ kouluterveydenhoitaja/ koulukuraattori tai muu oppilaalle tärkeä henkilö.</a:t>
            </a:r>
          </a:p>
          <a:p>
            <a:pPr algn="l"/>
            <a:endParaRPr lang="fi-FI" sz="1200" b="0" i="0" dirty="0">
              <a:solidFill>
                <a:srgbClr val="5DA4BA"/>
              </a:solidFill>
              <a:effectLst/>
              <a:latin typeface="+mj-lt"/>
            </a:endParaRPr>
          </a:p>
          <a:p>
            <a:pPr algn="l"/>
            <a:r>
              <a:rPr lang="fi-FI" sz="1200" b="0" i="0" dirty="0">
                <a:solidFill>
                  <a:srgbClr val="5DA4BA"/>
                </a:solidFill>
                <a:effectLst/>
                <a:latin typeface="+mj-lt"/>
              </a:rPr>
              <a:t>Monialaisessa asiantuntijaryhmässä käydään läpi mitä apua oppilas on saanut ja sovitaan yhdessä mitä oppilaan auttamiseksi ja tilanteen parantamiseksi olisi hyvä vielä tehdä. Jotta oppilas saa tarvitsemansa tuen hyvissä ajoin, kannattaa ryhmä perustaa matalalla kynnyksellä. Kun yhdessä todetaan oppilaan tilanteen parantuneen riittävästi, voidaan yhdessä sopia monialainen asiantuntijaryhmä tarpeettomaksi.</a:t>
            </a:r>
          </a:p>
        </p:txBody>
      </p:sp>
      <p:sp>
        <p:nvSpPr>
          <p:cNvPr id="9" name="Tekstiruutu 8">
            <a:extLst>
              <a:ext uri="{FF2B5EF4-FFF2-40B4-BE49-F238E27FC236}">
                <a16:creationId xmlns:a16="http://schemas.microsoft.com/office/drawing/2014/main" id="{D0A801E5-8886-4F9E-8C62-EC51CE11D359}"/>
              </a:ext>
            </a:extLst>
          </p:cNvPr>
          <p:cNvSpPr txBox="1"/>
          <p:nvPr/>
        </p:nvSpPr>
        <p:spPr>
          <a:xfrm>
            <a:off x="125183" y="125355"/>
            <a:ext cx="3624945" cy="5816977"/>
          </a:xfrm>
          <a:prstGeom prst="rect">
            <a:avLst/>
          </a:prstGeom>
          <a:noFill/>
        </p:spPr>
        <p:txBody>
          <a:bodyPr wrap="square">
            <a:spAutoFit/>
          </a:bodyPr>
          <a:lstStyle/>
          <a:p>
            <a:pPr algn="l"/>
            <a:r>
              <a:rPr lang="fi-FI" sz="1400" b="1" i="0" dirty="0">
                <a:solidFill>
                  <a:srgbClr val="7ABCB4"/>
                </a:solidFill>
                <a:effectLst/>
                <a:latin typeface="+mj-lt"/>
              </a:rPr>
              <a:t>KOULUN YHTEISÖLLINEN OPPILASHUOLTO</a:t>
            </a:r>
          </a:p>
          <a:p>
            <a:pPr algn="l"/>
            <a:r>
              <a:rPr lang="fi-FI" sz="1200" b="0" i="1" dirty="0">
                <a:solidFill>
                  <a:srgbClr val="7ABCB4"/>
                </a:solidFill>
                <a:effectLst/>
                <a:latin typeface="+mj-lt"/>
              </a:rPr>
              <a:t>Yhteisöllisessä hyvinvointityössä seurataan, arvioidaan ja kehitetään kouluyhteisön, luokkien ja oppilasryhmien hyvinvointia. Lisäksi hyvinvointityöhön kuuluu mm. kouluympäristön terveellisyydestä ja turvallisuudesta huolehtiminen. Hyvinvointityötä tehdään yhteistyössä oppilaiden, huoltajien ja muiden lasten ja nuorten hyvinvointia edistävien toimijoiden kanssa.</a:t>
            </a:r>
          </a:p>
          <a:p>
            <a:pPr algn="l"/>
            <a:endParaRPr lang="fi-FI" sz="1200" b="0" i="1" dirty="0">
              <a:solidFill>
                <a:srgbClr val="7ABCB4"/>
              </a:solidFill>
              <a:effectLst/>
              <a:latin typeface="+mj-lt"/>
            </a:endParaRPr>
          </a:p>
          <a:p>
            <a:pPr algn="l"/>
            <a:r>
              <a:rPr lang="fi-FI" sz="1200" b="0" i="0" dirty="0">
                <a:solidFill>
                  <a:srgbClr val="7ABCB4"/>
                </a:solidFill>
                <a:effectLst/>
                <a:latin typeface="+mj-lt"/>
              </a:rPr>
              <a:t>Koulun yhteisöllinen hyvinvointityö on mm.</a:t>
            </a:r>
          </a:p>
          <a:p>
            <a:pPr algn="l"/>
            <a:endParaRPr lang="fi-FI" sz="1200" b="0" i="0" dirty="0">
              <a:solidFill>
                <a:srgbClr val="7ABCB4"/>
              </a:solidFill>
              <a:effectLst/>
              <a:latin typeface="+mj-lt"/>
            </a:endParaRPr>
          </a:p>
          <a:p>
            <a:pPr>
              <a:buFont typeface="Arial" panose="020B0604020202020204" pitchFamily="34" charset="0"/>
              <a:buChar char="•"/>
            </a:pPr>
            <a:r>
              <a:rPr lang="fi-FI" sz="1200" b="0" i="0" dirty="0">
                <a:solidFill>
                  <a:srgbClr val="7ABCB4"/>
                </a:solidFill>
                <a:effectLst/>
                <a:latin typeface="+mj-lt"/>
              </a:rPr>
              <a:t> hyvinvointityön sisällyttämistä osaksi opetusta</a:t>
            </a:r>
          </a:p>
          <a:p>
            <a:pPr>
              <a:buFont typeface="Arial" panose="020B0604020202020204" pitchFamily="34" charset="0"/>
              <a:buChar char="•"/>
            </a:pPr>
            <a:r>
              <a:rPr lang="fi-FI" sz="1200" b="0" i="0" dirty="0">
                <a:solidFill>
                  <a:srgbClr val="7ABCB4"/>
                </a:solidFill>
                <a:effectLst/>
                <a:latin typeface="+mj-lt"/>
              </a:rPr>
              <a:t> lasten välisten suhteiden vahvistamista</a:t>
            </a:r>
          </a:p>
          <a:p>
            <a:pPr>
              <a:buFont typeface="Arial" panose="020B0604020202020204" pitchFamily="34" charset="0"/>
              <a:buChar char="•"/>
            </a:pPr>
            <a:r>
              <a:rPr lang="fi-FI" sz="1200" b="0" i="0" dirty="0">
                <a:solidFill>
                  <a:srgbClr val="7ABCB4"/>
                </a:solidFill>
                <a:effectLst/>
                <a:latin typeface="+mj-lt"/>
              </a:rPr>
              <a:t> myönteisen vuorovaikutuksen tukemista</a:t>
            </a:r>
          </a:p>
          <a:p>
            <a:pPr>
              <a:buFont typeface="Arial" panose="020B0604020202020204" pitchFamily="34" charset="0"/>
              <a:buChar char="•"/>
            </a:pPr>
            <a:r>
              <a:rPr lang="fi-FI" sz="1200" b="0" i="0" dirty="0">
                <a:solidFill>
                  <a:srgbClr val="7ABCB4"/>
                </a:solidFill>
                <a:effectLst/>
                <a:latin typeface="+mj-lt"/>
              </a:rPr>
              <a:t> kiusaamisen ehkäisyä</a:t>
            </a:r>
          </a:p>
          <a:p>
            <a:pPr>
              <a:buFont typeface="Arial" panose="020B0604020202020204" pitchFamily="34" charset="0"/>
              <a:buChar char="•"/>
            </a:pPr>
            <a:r>
              <a:rPr lang="fi-FI" sz="1200" b="0" i="0" dirty="0">
                <a:solidFill>
                  <a:srgbClr val="7ABCB4"/>
                </a:solidFill>
                <a:effectLst/>
                <a:latin typeface="+mj-lt"/>
              </a:rPr>
              <a:t> koulun kerhotoimintaa</a:t>
            </a:r>
          </a:p>
          <a:p>
            <a:pPr>
              <a:buFont typeface="Arial" panose="020B0604020202020204" pitchFamily="34" charset="0"/>
              <a:buChar char="•"/>
            </a:pPr>
            <a:r>
              <a:rPr lang="fi-FI" sz="1200" b="0" i="0" dirty="0">
                <a:solidFill>
                  <a:srgbClr val="7ABCB4"/>
                </a:solidFill>
                <a:effectLst/>
                <a:latin typeface="+mj-lt"/>
              </a:rPr>
              <a:t> aktiivista ja ohjattua välituntitoimintaa</a:t>
            </a:r>
          </a:p>
          <a:p>
            <a:pPr>
              <a:buFont typeface="Arial" panose="020B0604020202020204" pitchFamily="34" charset="0"/>
              <a:buChar char="•"/>
            </a:pPr>
            <a:r>
              <a:rPr lang="fi-FI" sz="1200" b="0" i="0" dirty="0">
                <a:solidFill>
                  <a:srgbClr val="7ABCB4"/>
                </a:solidFill>
                <a:effectLst/>
                <a:latin typeface="+mj-lt"/>
              </a:rPr>
              <a:t> oppilaan ja huoltajan osallisuuden vahvistamista</a:t>
            </a:r>
          </a:p>
          <a:p>
            <a:pPr algn="l">
              <a:buFont typeface="Arial" panose="020B0604020202020204" pitchFamily="34" charset="0"/>
              <a:buChar char="•"/>
            </a:pPr>
            <a:endParaRPr lang="fi-FI" sz="1200" dirty="0">
              <a:solidFill>
                <a:srgbClr val="7ABCB4"/>
              </a:solidFill>
              <a:latin typeface="+mj-lt"/>
            </a:endParaRPr>
          </a:p>
          <a:p>
            <a:pPr algn="l"/>
            <a:r>
              <a:rPr lang="fi-FI" sz="1200" b="0" i="0" dirty="0">
                <a:solidFill>
                  <a:srgbClr val="7ABCB4"/>
                </a:solidFill>
                <a:effectLst/>
                <a:latin typeface="+mj-lt"/>
              </a:rPr>
              <a:t>Koululla toimii yhteisöllinen oppilashuoltoryhmä</a:t>
            </a:r>
          </a:p>
          <a:p>
            <a:pPr algn="l"/>
            <a:r>
              <a:rPr lang="fi-FI" sz="1200" b="0" i="0" dirty="0">
                <a:solidFill>
                  <a:srgbClr val="7ABCB4"/>
                </a:solidFill>
                <a:effectLst/>
                <a:latin typeface="+mj-lt"/>
              </a:rPr>
              <a:t> (Y-OHR), joka koordinoi, kehittää ja arvioi koulun oppilashuoltotyötä. </a:t>
            </a:r>
          </a:p>
          <a:p>
            <a:pPr algn="l"/>
            <a:endParaRPr lang="fi-FI" sz="1200" dirty="0">
              <a:solidFill>
                <a:srgbClr val="7ABCB4"/>
              </a:solidFill>
              <a:latin typeface="+mj-lt"/>
            </a:endParaRPr>
          </a:p>
          <a:p>
            <a:pPr algn="l"/>
            <a:r>
              <a:rPr lang="fi-FI" sz="1200" b="0" i="0" dirty="0">
                <a:solidFill>
                  <a:srgbClr val="7ABCB4"/>
                </a:solidFill>
                <a:effectLst/>
                <a:latin typeface="+mj-lt"/>
              </a:rPr>
              <a:t>Hyvinvointityötä koulussa johtaa koulun rehtori. </a:t>
            </a:r>
            <a:r>
              <a:rPr lang="fi-FI" sz="1200" b="0" i="0" dirty="0" err="1">
                <a:solidFill>
                  <a:srgbClr val="7ABCB4"/>
                </a:solidFill>
                <a:effectLst/>
                <a:latin typeface="+mj-lt"/>
              </a:rPr>
              <a:t>Y-OHR:ään</a:t>
            </a:r>
            <a:r>
              <a:rPr lang="fi-FI" sz="1200" b="0" i="0" dirty="0">
                <a:solidFill>
                  <a:srgbClr val="7ABCB4"/>
                </a:solidFill>
                <a:effectLst/>
                <a:latin typeface="+mj-lt"/>
              </a:rPr>
              <a:t> kuuluu rehtori, erityisopettaja, oppilaanohjaaja (vuosiluokilla 7-9), koulupsykologi, koulukuraattori ja kouluterveydenhoitaja. </a:t>
            </a:r>
            <a:r>
              <a:rPr lang="fi-FI" sz="1200" b="0" i="0" dirty="0" err="1">
                <a:solidFill>
                  <a:srgbClr val="7ABCB4"/>
                </a:solidFill>
                <a:effectLst/>
                <a:latin typeface="+mj-lt"/>
              </a:rPr>
              <a:t>Y-OHR:n</a:t>
            </a:r>
            <a:r>
              <a:rPr lang="fi-FI" sz="1200" b="0" i="0" dirty="0">
                <a:solidFill>
                  <a:srgbClr val="7ABCB4"/>
                </a:solidFill>
                <a:effectLst/>
                <a:latin typeface="+mj-lt"/>
              </a:rPr>
              <a:t> toimintaan osallistuu sovitusti myös oppilaat, huoltajat ja muut yhteistyötahot.</a:t>
            </a:r>
          </a:p>
          <a:p>
            <a:pPr algn="l">
              <a:buFont typeface="Arial" panose="020B0604020202020204" pitchFamily="34" charset="0"/>
              <a:buChar char="•"/>
            </a:pPr>
            <a:endParaRPr lang="fi-FI" sz="1200" b="0" i="0" dirty="0">
              <a:solidFill>
                <a:srgbClr val="5DA4BA"/>
              </a:solidFill>
              <a:effectLst/>
              <a:latin typeface="+mj-lt"/>
            </a:endParaRPr>
          </a:p>
        </p:txBody>
      </p:sp>
      <p:sp>
        <p:nvSpPr>
          <p:cNvPr id="11" name="Tekstiruutu 10">
            <a:extLst>
              <a:ext uri="{FF2B5EF4-FFF2-40B4-BE49-F238E27FC236}">
                <a16:creationId xmlns:a16="http://schemas.microsoft.com/office/drawing/2014/main" id="{0EFA3CC5-DAC7-4AB4-BE44-D0DC31E2A671}"/>
              </a:ext>
            </a:extLst>
          </p:cNvPr>
          <p:cNvSpPr txBox="1"/>
          <p:nvPr/>
        </p:nvSpPr>
        <p:spPr>
          <a:xfrm>
            <a:off x="3918859" y="111663"/>
            <a:ext cx="4049484" cy="6801862"/>
          </a:xfrm>
          <a:prstGeom prst="rect">
            <a:avLst/>
          </a:prstGeom>
          <a:noFill/>
        </p:spPr>
        <p:txBody>
          <a:bodyPr wrap="square">
            <a:spAutoFit/>
          </a:bodyPr>
          <a:lstStyle/>
          <a:p>
            <a:pPr algn="l"/>
            <a:r>
              <a:rPr lang="fi-FI" sz="1400" b="1" dirty="0">
                <a:solidFill>
                  <a:srgbClr val="7ABCB4"/>
                </a:solidFill>
                <a:latin typeface="+mj-lt"/>
              </a:rPr>
              <a:t>YHTEISÖLLISEN OPPILASHUOLTORYHMÄN</a:t>
            </a:r>
            <a:r>
              <a:rPr lang="fi-FI" sz="1400" b="1" i="0" dirty="0">
                <a:solidFill>
                  <a:srgbClr val="7ABCB4"/>
                </a:solidFill>
                <a:effectLst/>
                <a:latin typeface="+mj-lt"/>
              </a:rPr>
              <a:t> </a:t>
            </a:r>
          </a:p>
          <a:p>
            <a:pPr algn="l"/>
            <a:r>
              <a:rPr lang="fi-FI" sz="1400" b="1" i="0" dirty="0">
                <a:solidFill>
                  <a:srgbClr val="7ABCB4"/>
                </a:solidFill>
                <a:effectLst/>
                <a:latin typeface="+mj-lt"/>
              </a:rPr>
              <a:t>jäsenten keskeisiä tehtäviä</a:t>
            </a:r>
            <a:endParaRPr lang="fi-FI" sz="1400" b="0" i="0" dirty="0">
              <a:solidFill>
                <a:srgbClr val="5DA4BA"/>
              </a:solidFill>
              <a:effectLst/>
              <a:latin typeface="+mj-lt"/>
            </a:endParaRPr>
          </a:p>
          <a:p>
            <a:pPr algn="l"/>
            <a:endParaRPr lang="fi-FI" sz="1200" b="1" i="0" dirty="0">
              <a:solidFill>
                <a:srgbClr val="5DA4BA"/>
              </a:solidFill>
              <a:effectLst/>
              <a:latin typeface="+mj-lt"/>
            </a:endParaRPr>
          </a:p>
          <a:p>
            <a:pPr algn="l"/>
            <a:r>
              <a:rPr lang="fi-FI" sz="1200" b="1" i="0" dirty="0">
                <a:solidFill>
                  <a:srgbClr val="5DA4BA"/>
                </a:solidFill>
                <a:effectLst/>
                <a:latin typeface="+mj-lt"/>
              </a:rPr>
              <a:t>REHTORI</a:t>
            </a:r>
          </a:p>
          <a:p>
            <a:pPr algn="l"/>
            <a:r>
              <a:rPr lang="fi-FI" sz="1200" b="0" i="0" dirty="0">
                <a:solidFill>
                  <a:srgbClr val="5DA4BA"/>
                </a:solidFill>
                <a:effectLst/>
                <a:latin typeface="+mj-lt"/>
              </a:rPr>
              <a:t>Rehtori on kokonaisvastuussa koulunsa oppilashuoltotyöstä ja johtaa yhteisöllistä oppilashuoltotyötä. Toimii yleensä </a:t>
            </a:r>
            <a:r>
              <a:rPr lang="fi-FI" sz="1200" b="0" i="0" dirty="0" err="1">
                <a:solidFill>
                  <a:srgbClr val="5DA4BA"/>
                </a:solidFill>
                <a:effectLst/>
                <a:latin typeface="+mj-lt"/>
              </a:rPr>
              <a:t>Y-OHR:n</a:t>
            </a:r>
            <a:r>
              <a:rPr lang="fi-FI" sz="1200" b="0" i="0" dirty="0">
                <a:solidFill>
                  <a:srgbClr val="5DA4BA"/>
                </a:solidFill>
                <a:effectLst/>
                <a:latin typeface="+mj-lt"/>
              </a:rPr>
              <a:t> puheenjohtajana ja vastaa käytännön työn organisoinnista, suunnittelusta ja toteuttamisesta.</a:t>
            </a:r>
          </a:p>
          <a:p>
            <a:pPr algn="l"/>
            <a:endParaRPr lang="fi-FI" sz="1200" b="0" i="0" dirty="0">
              <a:solidFill>
                <a:srgbClr val="5DA4BA"/>
              </a:solidFill>
              <a:effectLst/>
              <a:latin typeface="+mj-lt"/>
            </a:endParaRPr>
          </a:p>
          <a:p>
            <a:pPr algn="l"/>
            <a:r>
              <a:rPr lang="fi-FI" sz="1200" b="1" i="0" dirty="0">
                <a:solidFill>
                  <a:srgbClr val="5DA4BA"/>
                </a:solidFill>
                <a:effectLst/>
                <a:latin typeface="+mj-lt"/>
              </a:rPr>
              <a:t>LUOKANOPETTAJA/ ERITYISLUOKANOPETTAJA/ LUOKANVALVOJA</a:t>
            </a:r>
          </a:p>
          <a:p>
            <a:pPr algn="l"/>
            <a:r>
              <a:rPr lang="fi-FI" sz="1200" b="0" i="0" dirty="0">
                <a:solidFill>
                  <a:srgbClr val="5DA4BA"/>
                </a:solidFill>
                <a:effectLst/>
                <a:latin typeface="+mj-lt"/>
              </a:rPr>
              <a:t>Tehtävänä on toimia oppilaan lähimpänä aikuisena koulussa. </a:t>
            </a:r>
            <a:r>
              <a:rPr lang="fi-FI" sz="1200" dirty="0">
                <a:solidFill>
                  <a:srgbClr val="5DA4BA"/>
                </a:solidFill>
                <a:latin typeface="+mj-lt"/>
              </a:rPr>
              <a:t>V</a:t>
            </a:r>
            <a:r>
              <a:rPr lang="fi-FI" sz="1200" b="0" i="0" dirty="0">
                <a:solidFill>
                  <a:srgbClr val="5DA4BA"/>
                </a:solidFill>
                <a:effectLst/>
                <a:latin typeface="+mj-lt"/>
              </a:rPr>
              <a:t>astaa oman luokkansa asioista ja arjesta koulussa. Ensimmäinen ja lähin yhteyshenkilö koulun ja kodin välillä.</a:t>
            </a:r>
          </a:p>
          <a:p>
            <a:pPr algn="l"/>
            <a:endParaRPr lang="fi-FI" sz="1200" b="0" i="0" dirty="0">
              <a:solidFill>
                <a:srgbClr val="7ABCB4"/>
              </a:solidFill>
              <a:effectLst/>
              <a:latin typeface="+mj-lt"/>
            </a:endParaRPr>
          </a:p>
          <a:p>
            <a:pPr algn="l"/>
            <a:r>
              <a:rPr lang="fi-FI" sz="1200" b="1" i="0" dirty="0">
                <a:solidFill>
                  <a:srgbClr val="7ABCB4"/>
                </a:solidFill>
                <a:effectLst/>
                <a:latin typeface="+mj-lt"/>
              </a:rPr>
              <a:t>OPPILAANOHJAAJA ELI OPO</a:t>
            </a:r>
          </a:p>
          <a:p>
            <a:pPr algn="l"/>
            <a:r>
              <a:rPr lang="fi-FI" sz="1200" b="0" i="0" dirty="0">
                <a:solidFill>
                  <a:srgbClr val="7ABCB4"/>
                </a:solidFill>
                <a:effectLst/>
                <a:latin typeface="+mj-lt"/>
              </a:rPr>
              <a:t>Opo on oppilaan ohjaamisen asiantuntija. Opo auttaa ja kannustaa oppilasta oman polun löytämisessä. Opo osallistuu myös jatko-opintojen suunnitteluun.</a:t>
            </a:r>
          </a:p>
          <a:p>
            <a:pPr algn="l"/>
            <a:endParaRPr lang="fi-FI" sz="1200" b="0" i="0" dirty="0">
              <a:solidFill>
                <a:srgbClr val="7ABCB4"/>
              </a:solidFill>
              <a:effectLst/>
              <a:latin typeface="+mj-lt"/>
            </a:endParaRPr>
          </a:p>
          <a:p>
            <a:pPr algn="l"/>
            <a:r>
              <a:rPr lang="fi-FI" sz="1200" b="1" i="0" dirty="0">
                <a:solidFill>
                  <a:srgbClr val="7ABCB4"/>
                </a:solidFill>
                <a:effectLst/>
                <a:latin typeface="+mj-lt"/>
              </a:rPr>
              <a:t>ERITYISOPETTAJA</a:t>
            </a:r>
          </a:p>
          <a:p>
            <a:pPr algn="l"/>
            <a:r>
              <a:rPr lang="fi-FI" sz="1200" b="0" i="0" dirty="0">
                <a:solidFill>
                  <a:srgbClr val="7ABCB4"/>
                </a:solidFill>
                <a:effectLst/>
                <a:latin typeface="+mj-lt"/>
              </a:rPr>
              <a:t>Tukee ja ohjaa kasvun ja oppimaan oppimisen taitoja. Arvioi oppilaan tarvitsemaan tukea oppimiseen ja koulunkäyntiin.</a:t>
            </a:r>
          </a:p>
          <a:p>
            <a:pPr algn="l"/>
            <a:endParaRPr lang="fi-FI" sz="1200" b="0" i="0" dirty="0">
              <a:solidFill>
                <a:srgbClr val="5DA4BA"/>
              </a:solidFill>
              <a:effectLst/>
              <a:latin typeface="+mj-lt"/>
            </a:endParaRPr>
          </a:p>
          <a:p>
            <a:pPr algn="l"/>
            <a:r>
              <a:rPr lang="fi-FI" sz="1200" b="1" i="0" dirty="0">
                <a:solidFill>
                  <a:srgbClr val="5DA4BA"/>
                </a:solidFill>
                <a:effectLst/>
                <a:latin typeface="+mj-lt"/>
              </a:rPr>
              <a:t>TERVEYDENHOITAJA</a:t>
            </a:r>
          </a:p>
          <a:p>
            <a:pPr algn="l"/>
            <a:r>
              <a:rPr lang="fi-FI" sz="1200" b="0" i="0" dirty="0">
                <a:solidFill>
                  <a:srgbClr val="5DA4BA"/>
                </a:solidFill>
                <a:effectLst/>
                <a:latin typeface="+mj-lt"/>
              </a:rPr>
              <a:t>Terveydenhoitaja on terveydenhuollon asiantuntija kouluyhteisössä.</a:t>
            </a:r>
          </a:p>
          <a:p>
            <a:pPr algn="l"/>
            <a:endParaRPr lang="fi-FI" sz="1200" b="0" i="0" dirty="0">
              <a:solidFill>
                <a:srgbClr val="5DA4BA"/>
              </a:solidFill>
              <a:effectLst/>
              <a:latin typeface="+mj-lt"/>
            </a:endParaRPr>
          </a:p>
          <a:p>
            <a:pPr algn="l"/>
            <a:r>
              <a:rPr lang="fi-FI" sz="1200" b="1" i="0" dirty="0">
                <a:solidFill>
                  <a:srgbClr val="7ABCB4"/>
                </a:solidFill>
                <a:effectLst/>
                <a:latin typeface="+mj-lt"/>
              </a:rPr>
              <a:t>KOULUKURAATTORI</a:t>
            </a:r>
          </a:p>
          <a:p>
            <a:pPr algn="l"/>
            <a:r>
              <a:rPr lang="fi-FI" sz="1200" b="0" i="0" dirty="0">
                <a:solidFill>
                  <a:srgbClr val="7ABCB4"/>
                </a:solidFill>
                <a:effectLst/>
                <a:latin typeface="+mj-lt"/>
              </a:rPr>
              <a:t>Koulukuraattori on koulun sosiaalityöntekijä. Kuraattorin vastuualueena on erilaiset pulmat, jotka voivat liittyä esimerkiksi koulunkäyntiin, perhetilanteeseen tai vapaa-aikaan.</a:t>
            </a:r>
          </a:p>
          <a:p>
            <a:pPr algn="l"/>
            <a:endParaRPr lang="fi-FI" sz="1200" b="0" i="0" dirty="0">
              <a:solidFill>
                <a:srgbClr val="5DA4BA"/>
              </a:solidFill>
              <a:effectLst/>
              <a:latin typeface="+mj-lt"/>
            </a:endParaRPr>
          </a:p>
          <a:p>
            <a:pPr algn="l"/>
            <a:r>
              <a:rPr lang="fi-FI" sz="1200" b="1" i="0" dirty="0">
                <a:solidFill>
                  <a:srgbClr val="5DA4BA"/>
                </a:solidFill>
                <a:effectLst/>
                <a:latin typeface="+mj-lt"/>
              </a:rPr>
              <a:t>KOULUPSYKOLOGI</a:t>
            </a:r>
          </a:p>
          <a:p>
            <a:pPr algn="l"/>
            <a:r>
              <a:rPr lang="fi-FI" sz="1200" b="0" i="0" dirty="0">
                <a:solidFill>
                  <a:srgbClr val="5DA4BA"/>
                </a:solidFill>
                <a:effectLst/>
                <a:latin typeface="+mj-lt"/>
              </a:rPr>
              <a:t>Koulupsykologi auttaa lasta ja nuorta, jos hänellä on vaikeuksia esimerkiksi oppimisessa, sopeutumisessa, tunne-elämässä tai ryhmässä toimimisessa.</a:t>
            </a:r>
          </a:p>
        </p:txBody>
      </p:sp>
      <p:pic>
        <p:nvPicPr>
          <p:cNvPr id="16" name="Kuva 15">
            <a:extLst>
              <a:ext uri="{FF2B5EF4-FFF2-40B4-BE49-F238E27FC236}">
                <a16:creationId xmlns:a16="http://schemas.microsoft.com/office/drawing/2014/main" id="{CE19D168-7A8A-44D1-80D8-635D6E988756}"/>
              </a:ext>
            </a:extLst>
          </p:cNvPr>
          <p:cNvPicPr>
            <a:picLocks noChangeAspect="1"/>
          </p:cNvPicPr>
          <p:nvPr/>
        </p:nvPicPr>
        <p:blipFill rotWithShape="1">
          <a:blip r:embed="rId2"/>
          <a:srcRect l="34196" t="30159" r="28929" b="18095"/>
          <a:stretch/>
        </p:blipFill>
        <p:spPr>
          <a:xfrm>
            <a:off x="8542361" y="20046"/>
            <a:ext cx="2582845" cy="2038759"/>
          </a:xfrm>
          <a:prstGeom prst="rect">
            <a:avLst/>
          </a:prstGeom>
        </p:spPr>
      </p:pic>
    </p:spTree>
    <p:extLst>
      <p:ext uri="{BB962C8B-B14F-4D97-AF65-F5344CB8AC3E}">
        <p14:creationId xmlns:p14="http://schemas.microsoft.com/office/powerpoint/2010/main" val="3856507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Ryhmä 1">
            <a:extLst>
              <a:ext uri="{FF2B5EF4-FFF2-40B4-BE49-F238E27FC236}">
                <a16:creationId xmlns:a16="http://schemas.microsoft.com/office/drawing/2014/main" id="{9126FDF9-487D-4587-ACD8-F8BDF2039157}"/>
              </a:ext>
            </a:extLst>
          </p:cNvPr>
          <p:cNvGrpSpPr/>
          <p:nvPr/>
        </p:nvGrpSpPr>
        <p:grpSpPr>
          <a:xfrm>
            <a:off x="478971" y="370114"/>
            <a:ext cx="11223172" cy="6117772"/>
            <a:chOff x="1953305" y="2779259"/>
            <a:chExt cx="3551464" cy="2130878"/>
          </a:xfrm>
        </p:grpSpPr>
        <p:sp>
          <p:nvSpPr>
            <p:cNvPr id="3" name="Suorakulmio 2">
              <a:extLst>
                <a:ext uri="{FF2B5EF4-FFF2-40B4-BE49-F238E27FC236}">
                  <a16:creationId xmlns:a16="http://schemas.microsoft.com/office/drawing/2014/main" id="{C91D9A50-E1AC-40A4-BB0C-603A04D27E01}"/>
                </a:ext>
              </a:extLst>
            </p:cNvPr>
            <p:cNvSpPr/>
            <p:nvPr/>
          </p:nvSpPr>
          <p:spPr>
            <a:xfrm>
              <a:off x="1953305" y="2779259"/>
              <a:ext cx="3551464" cy="2130878"/>
            </a:xfrm>
            <a:prstGeom prst="rect">
              <a:avLst/>
            </a:prstGeom>
            <a:solidFill>
              <a:srgbClr val="5DA4B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 name="Tekstiruutu 3">
              <a:extLst>
                <a:ext uri="{FF2B5EF4-FFF2-40B4-BE49-F238E27FC236}">
                  <a16:creationId xmlns:a16="http://schemas.microsoft.com/office/drawing/2014/main" id="{63B92989-3FF3-4B8F-B6B5-E821F9F22930}"/>
                </a:ext>
              </a:extLst>
            </p:cNvPr>
            <p:cNvSpPr txBox="1"/>
            <p:nvPr/>
          </p:nvSpPr>
          <p:spPr>
            <a:xfrm>
              <a:off x="1953305" y="2779259"/>
              <a:ext cx="3551464" cy="21308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fi-FI" sz="3000" kern="1200" dirty="0">
                  <a:latin typeface="+mj-lt"/>
                </a:rPr>
                <a:t>KASVATUSKUMPPANUUS</a:t>
              </a:r>
            </a:p>
          </p:txBody>
        </p:sp>
      </p:grpSp>
      <p:pic>
        <p:nvPicPr>
          <p:cNvPr id="6" name="Kuva 5" descr="Perhe ja kaksi lasta tasaisella täytöllä">
            <a:extLst>
              <a:ext uri="{FF2B5EF4-FFF2-40B4-BE49-F238E27FC236}">
                <a16:creationId xmlns:a16="http://schemas.microsoft.com/office/drawing/2014/main" id="{C9F7E695-AFAB-42C1-8E71-8926559DBCA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35451" y="4191217"/>
            <a:ext cx="1921097" cy="1921097"/>
          </a:xfrm>
          <a:prstGeom prst="rect">
            <a:avLst/>
          </a:prstGeom>
        </p:spPr>
      </p:pic>
    </p:spTree>
    <p:extLst>
      <p:ext uri="{BB962C8B-B14F-4D97-AF65-F5344CB8AC3E}">
        <p14:creationId xmlns:p14="http://schemas.microsoft.com/office/powerpoint/2010/main" val="2522139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iruutu 2">
            <a:extLst>
              <a:ext uri="{FF2B5EF4-FFF2-40B4-BE49-F238E27FC236}">
                <a16:creationId xmlns:a16="http://schemas.microsoft.com/office/drawing/2014/main" id="{4B92E5BD-0188-4C6D-8569-88139580C2DB}"/>
              </a:ext>
            </a:extLst>
          </p:cNvPr>
          <p:cNvSpPr txBox="1"/>
          <p:nvPr/>
        </p:nvSpPr>
        <p:spPr>
          <a:xfrm>
            <a:off x="190500" y="163860"/>
            <a:ext cx="5200767" cy="6694140"/>
          </a:xfrm>
          <a:prstGeom prst="rect">
            <a:avLst/>
          </a:prstGeom>
          <a:noFill/>
        </p:spPr>
        <p:txBody>
          <a:bodyPr wrap="square">
            <a:spAutoFit/>
          </a:bodyPr>
          <a:lstStyle/>
          <a:p>
            <a:pPr algn="l"/>
            <a:r>
              <a:rPr lang="fi-FI" sz="2400" b="0" i="0" dirty="0">
                <a:solidFill>
                  <a:srgbClr val="5DA4BA"/>
                </a:solidFill>
                <a:effectLst/>
                <a:latin typeface="+mj-lt"/>
              </a:rPr>
              <a:t>YHTEISTYÖ KOTIEN KANSSA </a:t>
            </a:r>
          </a:p>
          <a:p>
            <a:pPr algn="l"/>
            <a:endParaRPr lang="fi-FI" sz="1500" b="1" i="0" dirty="0">
              <a:solidFill>
                <a:srgbClr val="5DA4BA"/>
              </a:solidFill>
              <a:effectLst/>
              <a:latin typeface="+mj-lt"/>
            </a:endParaRPr>
          </a:p>
          <a:p>
            <a:pPr algn="l"/>
            <a:r>
              <a:rPr lang="fi-FI" sz="1500" b="1" i="0" dirty="0">
                <a:solidFill>
                  <a:srgbClr val="5DA4BA"/>
                </a:solidFill>
                <a:effectLst/>
                <a:latin typeface="+mj-lt"/>
              </a:rPr>
              <a:t>YHTEISTYÖTÄ JA KASVATUSKUMPPANUUTTA</a:t>
            </a:r>
            <a:endParaRPr lang="fi-FI" sz="1500" b="0" i="0" dirty="0">
              <a:solidFill>
                <a:srgbClr val="5DA4BA"/>
              </a:solidFill>
              <a:effectLst/>
              <a:latin typeface="+mj-lt"/>
            </a:endParaRPr>
          </a:p>
          <a:p>
            <a:pPr algn="l"/>
            <a:r>
              <a:rPr lang="fi-FI" sz="1500" b="0" i="0" dirty="0">
                <a:solidFill>
                  <a:srgbClr val="5DA4BA"/>
                </a:solidFill>
                <a:effectLst/>
                <a:latin typeface="+mj-lt"/>
              </a:rPr>
              <a:t>Lapsi elää samanaikaisesti sekä kodin että koulun vaikutuspiirissä. Vaikka huoltajilla on ensisijainen kasvatusvastuu lapsesta, koulu tukee kotia sen kasvatustehtävässä ja toimii vuorovaikutuksessa kodin kanssa lapsen kokonaisvaltaisen terveen kasvun ja kehityksen takaamiseksi.</a:t>
            </a:r>
            <a:br>
              <a:rPr lang="fi-FI" sz="1500" b="0" i="0" dirty="0">
                <a:solidFill>
                  <a:srgbClr val="5DA4BA"/>
                </a:solidFill>
                <a:effectLst/>
                <a:latin typeface="+mj-lt"/>
              </a:rPr>
            </a:br>
            <a:br>
              <a:rPr lang="fi-FI" sz="1500" b="0" i="0" dirty="0">
                <a:solidFill>
                  <a:srgbClr val="5DA4BA"/>
                </a:solidFill>
                <a:effectLst/>
                <a:latin typeface="+mj-lt"/>
              </a:rPr>
            </a:br>
            <a:r>
              <a:rPr lang="fi-FI" sz="1500" b="0" i="0" dirty="0">
                <a:solidFill>
                  <a:srgbClr val="5DA4BA"/>
                </a:solidFill>
                <a:effectLst/>
                <a:latin typeface="+mj-lt"/>
              </a:rPr>
              <a:t>Tähän päämäärään pyritään olemalla säännöllisesti yhteydessä oppilaiden huoltajiin. Muita yhteistyömuotoja ovat opettajan ja huoltajien henkilökohtaiset tapaamiset, puhelin-keskustelut, W</a:t>
            </a:r>
            <a:r>
              <a:rPr lang="fi-FI" sz="1500" dirty="0">
                <a:solidFill>
                  <a:srgbClr val="5DA4BA"/>
                </a:solidFill>
                <a:latin typeface="+mj-lt"/>
              </a:rPr>
              <a:t>ilma</a:t>
            </a:r>
            <a:r>
              <a:rPr lang="fi-FI" sz="1500" b="0" i="0" dirty="0">
                <a:solidFill>
                  <a:srgbClr val="5DA4BA"/>
                </a:solidFill>
                <a:effectLst/>
                <a:latin typeface="+mj-lt"/>
              </a:rPr>
              <a:t>-viestit, vanhempainillat sekä luokkatoimikuntien ja vanhempainyhdistysten toiminta. On toivottavaa, että huoltaja osallistuu aktiivisesti koulun järjestämiin yhteisiin tilaisuuksiin. Onnistunut yhteistyö vaatii molemminpuolista sitoutumista ja luottamusta.</a:t>
            </a:r>
            <a:br>
              <a:rPr lang="fi-FI" sz="1500" b="0" i="0" dirty="0">
                <a:solidFill>
                  <a:srgbClr val="5DA4BA"/>
                </a:solidFill>
                <a:effectLst/>
                <a:latin typeface="+mj-lt"/>
              </a:rPr>
            </a:br>
            <a:br>
              <a:rPr lang="fi-FI" sz="1500" b="0" i="0" dirty="0">
                <a:solidFill>
                  <a:srgbClr val="5DA4BA"/>
                </a:solidFill>
                <a:effectLst/>
                <a:latin typeface="+mj-lt"/>
              </a:rPr>
            </a:br>
            <a:r>
              <a:rPr lang="fi-FI" sz="1500" b="0" i="0" dirty="0">
                <a:solidFill>
                  <a:srgbClr val="5DA4BA"/>
                </a:solidFill>
                <a:effectLst/>
                <a:latin typeface="+mj-lt"/>
              </a:rPr>
              <a:t>Oppilaasta huolehtiminen on koko koulun yhteinen tehtävä. Opettajien lisäksi oppilaiden kanssa tiivistä yhteistyötä tekevät koulunkäynninohjaajat ja rehtori. Koulussa oppilas tapaa myös koulusihteerin, keittiö- ja siivoushenkilökuntaa. Kouluun liittyvät kiinteästi myös kouluterveydenhoitaja, koululääkäri, koulupsykologi ja koulukuraattori.</a:t>
            </a:r>
            <a:br>
              <a:rPr lang="fi-FI" sz="1500" b="0" i="0" dirty="0">
                <a:solidFill>
                  <a:srgbClr val="5DA4BA"/>
                </a:solidFill>
                <a:effectLst/>
                <a:latin typeface="+mj-lt"/>
              </a:rPr>
            </a:br>
            <a:br>
              <a:rPr lang="fi-FI" sz="1500" b="0" i="0" dirty="0">
                <a:solidFill>
                  <a:srgbClr val="5DA4BA"/>
                </a:solidFill>
                <a:effectLst/>
                <a:latin typeface="+mj-lt"/>
              </a:rPr>
            </a:br>
            <a:r>
              <a:rPr lang="fi-FI" sz="1500" b="0" i="0" dirty="0">
                <a:solidFill>
                  <a:srgbClr val="5DA4BA"/>
                </a:solidFill>
                <a:effectLst/>
                <a:latin typeface="+mj-lt"/>
              </a:rPr>
              <a:t>Vanhemmat voivat tukea lastaan parhaiten osoittamalla myönteistä kiinnostusta koulua ja koulutehtäviä kohtaan sekä avoimella yhteistyöllä koulun ja opettajien kanssa.</a:t>
            </a:r>
          </a:p>
        </p:txBody>
      </p:sp>
      <p:pic>
        <p:nvPicPr>
          <p:cNvPr id="5" name="Picture 1">
            <a:extLst>
              <a:ext uri="{FF2B5EF4-FFF2-40B4-BE49-F238E27FC236}">
                <a16:creationId xmlns:a16="http://schemas.microsoft.com/office/drawing/2014/main" id="{F54D42DB-6D1E-4D23-A9B6-0236FF855493}"/>
              </a:ext>
            </a:extLst>
          </p:cNvPr>
          <p:cNvPicPr>
            <a:picLocks noChangeAspect="1"/>
          </p:cNvPicPr>
          <p:nvPr/>
        </p:nvPicPr>
        <p:blipFill rotWithShape="1">
          <a:blip r:embed="rId2">
            <a:extLst>
              <a:ext uri="{28A0092B-C50C-407E-A947-70E740481C1C}">
                <a14:useLocalDpi xmlns:a14="http://schemas.microsoft.com/office/drawing/2010/main" val="0"/>
              </a:ext>
            </a:extLst>
          </a:blip>
          <a:srcRect l="2110" t="14356" r="3607" b="6689"/>
          <a:stretch/>
        </p:blipFill>
        <p:spPr>
          <a:xfrm>
            <a:off x="5391267" y="1657608"/>
            <a:ext cx="6800733" cy="4026180"/>
          </a:xfrm>
          <a:prstGeom prst="rect">
            <a:avLst/>
          </a:prstGeom>
        </p:spPr>
      </p:pic>
      <p:sp>
        <p:nvSpPr>
          <p:cNvPr id="6" name="Rectangle 6">
            <a:extLst>
              <a:ext uri="{FF2B5EF4-FFF2-40B4-BE49-F238E27FC236}">
                <a16:creationId xmlns:a16="http://schemas.microsoft.com/office/drawing/2014/main" id="{16EB2CB3-A662-4C02-AE0B-4BEB06D8FBDE}"/>
              </a:ext>
            </a:extLst>
          </p:cNvPr>
          <p:cNvSpPr/>
          <p:nvPr/>
        </p:nvSpPr>
        <p:spPr>
          <a:xfrm>
            <a:off x="5519057" y="202412"/>
            <a:ext cx="6672943" cy="1137546"/>
          </a:xfrm>
          <a:prstGeom prst="rect">
            <a:avLst/>
          </a:prstGeom>
          <a:solidFill>
            <a:srgbClr val="0099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Rectangle 7">
            <a:extLst>
              <a:ext uri="{FF2B5EF4-FFF2-40B4-BE49-F238E27FC236}">
                <a16:creationId xmlns:a16="http://schemas.microsoft.com/office/drawing/2014/main" id="{6C7F96FB-8B87-42EF-BE0E-FC502B9F0555}"/>
              </a:ext>
            </a:extLst>
          </p:cNvPr>
          <p:cNvSpPr/>
          <p:nvPr/>
        </p:nvSpPr>
        <p:spPr>
          <a:xfrm>
            <a:off x="5519057" y="361335"/>
            <a:ext cx="7056784" cy="830997"/>
          </a:xfrm>
          <a:prstGeom prst="rect">
            <a:avLst/>
          </a:prstGeom>
        </p:spPr>
        <p:txBody>
          <a:bodyPr wrap="square">
            <a:spAutoFit/>
          </a:bodyPr>
          <a:lstStyle/>
          <a:p>
            <a:pPr eaLnBrk="1" fontAlgn="auto" hangingPunct="1">
              <a:spcAft>
                <a:spcPts val="0"/>
              </a:spcAft>
              <a:defRPr/>
            </a:pPr>
            <a:r>
              <a:rPr lang="fi-FI" sz="2400" dirty="0">
                <a:solidFill>
                  <a:schemeClr val="bg1"/>
                </a:solidFill>
              </a:rPr>
              <a:t>KODIN JA KOULUN </a:t>
            </a:r>
            <a:br>
              <a:rPr lang="fi-FI" sz="2400" dirty="0">
                <a:solidFill>
                  <a:schemeClr val="bg1"/>
                </a:solidFill>
              </a:rPr>
            </a:br>
            <a:r>
              <a:rPr lang="fi-FI" sz="2400" dirty="0">
                <a:solidFill>
                  <a:schemeClr val="bg1"/>
                </a:solidFill>
              </a:rPr>
              <a:t>YHTEISTYÖSUUNNITELMA	</a:t>
            </a:r>
            <a:r>
              <a:rPr lang="fi-FI" sz="1200" dirty="0">
                <a:solidFill>
                  <a:schemeClr val="bg1"/>
                </a:solidFill>
                <a:hlinkClick r:id="rId3"/>
              </a:rPr>
              <a:t>(Järvenpään OPS, 2014)</a:t>
            </a:r>
            <a:endParaRPr lang="fi-FI" sz="1200" dirty="0">
              <a:solidFill>
                <a:schemeClr val="bg1"/>
              </a:solidFill>
            </a:endParaRPr>
          </a:p>
        </p:txBody>
      </p:sp>
      <p:sp>
        <p:nvSpPr>
          <p:cNvPr id="8" name="Rectangle 9">
            <a:extLst>
              <a:ext uri="{FF2B5EF4-FFF2-40B4-BE49-F238E27FC236}">
                <a16:creationId xmlns:a16="http://schemas.microsoft.com/office/drawing/2014/main" id="{6DD72F1E-DCCE-4F8A-B96E-14B0D7C00000}"/>
              </a:ext>
            </a:extLst>
          </p:cNvPr>
          <p:cNvSpPr/>
          <p:nvPr/>
        </p:nvSpPr>
        <p:spPr>
          <a:xfrm>
            <a:off x="5519057" y="5813268"/>
            <a:ext cx="6672944" cy="394641"/>
          </a:xfrm>
          <a:prstGeom prst="rect">
            <a:avLst/>
          </a:prstGeom>
          <a:solidFill>
            <a:srgbClr val="5BBF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9" name="Tekstikehys 2">
            <a:extLst>
              <a:ext uri="{FF2B5EF4-FFF2-40B4-BE49-F238E27FC236}">
                <a16:creationId xmlns:a16="http://schemas.microsoft.com/office/drawing/2014/main" id="{F02C7147-B918-40C3-9D82-F926A29240E7}"/>
              </a:ext>
            </a:extLst>
          </p:cNvPr>
          <p:cNvSpPr txBox="1">
            <a:spLocks noChangeArrowheads="1"/>
          </p:cNvSpPr>
          <p:nvPr/>
        </p:nvSpPr>
        <p:spPr bwMode="auto">
          <a:xfrm>
            <a:off x="5519057" y="5869858"/>
            <a:ext cx="55435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i-FI" altLang="fi-FI" sz="800" dirty="0">
                <a:solidFill>
                  <a:schemeClr val="bg1"/>
                </a:solidFill>
              </a:rPr>
              <a:t>Järvenpään Vanhempainverkosto ry</a:t>
            </a:r>
            <a:r>
              <a:rPr lang="fi-FI" altLang="fi-FI" sz="1000" dirty="0">
                <a:solidFill>
                  <a:schemeClr val="bg1"/>
                </a:solidFill>
              </a:rPr>
              <a:t>   </a:t>
            </a:r>
          </a:p>
          <a:p>
            <a:pPr eaLnBrk="1" hangingPunct="1"/>
            <a:endParaRPr lang="fi-FI" altLang="fi-FI" sz="1000" dirty="0">
              <a:solidFill>
                <a:schemeClr val="bg1"/>
              </a:solidFill>
            </a:endParaRPr>
          </a:p>
        </p:txBody>
      </p:sp>
    </p:spTree>
    <p:extLst>
      <p:ext uri="{BB962C8B-B14F-4D97-AF65-F5344CB8AC3E}">
        <p14:creationId xmlns:p14="http://schemas.microsoft.com/office/powerpoint/2010/main" val="3901699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descr="Kuva, joka sisältää kohteen teksti, näyttökuva, näyttö, tietokone&#10;&#10;Kuvaus luotu automaattisesti">
            <a:extLst>
              <a:ext uri="{FF2B5EF4-FFF2-40B4-BE49-F238E27FC236}">
                <a16:creationId xmlns:a16="http://schemas.microsoft.com/office/drawing/2014/main" id="{5EB5B1C9-7038-4346-BB28-093E6061070F}"/>
              </a:ext>
            </a:extLst>
          </p:cNvPr>
          <p:cNvPicPr>
            <a:picLocks noChangeAspect="1"/>
          </p:cNvPicPr>
          <p:nvPr/>
        </p:nvPicPr>
        <p:blipFill rotWithShape="1">
          <a:blip r:embed="rId2">
            <a:extLst>
              <a:ext uri="{28A0092B-C50C-407E-A947-70E740481C1C}">
                <a14:useLocalDpi xmlns:a14="http://schemas.microsoft.com/office/drawing/2010/main" val="0"/>
              </a:ext>
            </a:extLst>
          </a:blip>
          <a:srcRect l="28146" t="17828" r="6376" b="6068"/>
          <a:stretch/>
        </p:blipFill>
        <p:spPr>
          <a:xfrm>
            <a:off x="707623" y="-54856"/>
            <a:ext cx="10573401" cy="6912856"/>
          </a:xfrm>
          <a:prstGeom prst="rect">
            <a:avLst/>
          </a:prstGeom>
        </p:spPr>
      </p:pic>
    </p:spTree>
    <p:extLst>
      <p:ext uri="{BB962C8B-B14F-4D97-AF65-F5344CB8AC3E}">
        <p14:creationId xmlns:p14="http://schemas.microsoft.com/office/powerpoint/2010/main" val="13573382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B7D65D3A-D2C7-4F03-A49E-F4E4C6B7F5D1}"/>
              </a:ext>
            </a:extLst>
          </p:cNvPr>
          <p:cNvPicPr>
            <a:picLocks noChangeAspect="1"/>
          </p:cNvPicPr>
          <p:nvPr/>
        </p:nvPicPr>
        <p:blipFill>
          <a:blip r:embed="rId2">
            <a:alphaModFix amt="85000"/>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10762975" y="5591239"/>
            <a:ext cx="1311720" cy="1011852"/>
          </a:xfrm>
          <a:prstGeom prst="rect">
            <a:avLst/>
          </a:prstGeom>
        </p:spPr>
      </p:pic>
      <p:sp>
        <p:nvSpPr>
          <p:cNvPr id="9" name="Rectangle 8">
            <a:extLst>
              <a:ext uri="{FF2B5EF4-FFF2-40B4-BE49-F238E27FC236}">
                <a16:creationId xmlns:a16="http://schemas.microsoft.com/office/drawing/2014/main" id="{86C7B4A1-154A-4DF0-AC46-F88D75A2E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6"/>
            <a:ext cx="7197772"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Ryhmä 10">
            <a:extLst>
              <a:ext uri="{FF2B5EF4-FFF2-40B4-BE49-F238E27FC236}">
                <a16:creationId xmlns:a16="http://schemas.microsoft.com/office/drawing/2014/main" id="{AF5B69A1-1578-4C5C-A2FF-594197353895}"/>
              </a:ext>
            </a:extLst>
          </p:cNvPr>
          <p:cNvGrpSpPr/>
          <p:nvPr/>
        </p:nvGrpSpPr>
        <p:grpSpPr>
          <a:xfrm>
            <a:off x="268448" y="243388"/>
            <a:ext cx="11661168" cy="8047171"/>
            <a:chOff x="5859915" y="2779259"/>
            <a:chExt cx="3551464" cy="1323961"/>
          </a:xfrm>
        </p:grpSpPr>
        <p:sp>
          <p:nvSpPr>
            <p:cNvPr id="13" name="Tekstiruutu 12">
              <a:extLst>
                <a:ext uri="{FF2B5EF4-FFF2-40B4-BE49-F238E27FC236}">
                  <a16:creationId xmlns:a16="http://schemas.microsoft.com/office/drawing/2014/main" id="{EEBF19A2-2A86-4ADF-B64E-38C715537169}"/>
                </a:ext>
              </a:extLst>
            </p:cNvPr>
            <p:cNvSpPr txBox="1"/>
            <p:nvPr/>
          </p:nvSpPr>
          <p:spPr>
            <a:xfrm>
              <a:off x="5859915" y="2790839"/>
              <a:ext cx="3551464" cy="131238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endParaRPr lang="fi-FI" sz="3300" kern="1200" dirty="0"/>
            </a:p>
          </p:txBody>
        </p:sp>
        <p:sp>
          <p:nvSpPr>
            <p:cNvPr id="12" name="Suorakulmio 11">
              <a:extLst>
                <a:ext uri="{FF2B5EF4-FFF2-40B4-BE49-F238E27FC236}">
                  <a16:creationId xmlns:a16="http://schemas.microsoft.com/office/drawing/2014/main" id="{5116E2B4-9FF7-48AC-A587-76710D86490A}"/>
                </a:ext>
              </a:extLst>
            </p:cNvPr>
            <p:cNvSpPr/>
            <p:nvPr/>
          </p:nvSpPr>
          <p:spPr>
            <a:xfrm>
              <a:off x="5859915" y="2779259"/>
              <a:ext cx="3551464" cy="1044606"/>
            </a:xfrm>
            <a:prstGeom prst="rect">
              <a:avLst/>
            </a:prstGeom>
            <a:solidFill>
              <a:srgbClr val="7ABCB4">
                <a:alpha val="60000"/>
              </a:srgb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fi-FI" dirty="0"/>
            </a:p>
          </p:txBody>
        </p:sp>
      </p:grpSp>
      <p:sp>
        <p:nvSpPr>
          <p:cNvPr id="5" name="Tekstiruutu 4">
            <a:extLst>
              <a:ext uri="{FF2B5EF4-FFF2-40B4-BE49-F238E27FC236}">
                <a16:creationId xmlns:a16="http://schemas.microsoft.com/office/drawing/2014/main" id="{4F1B9475-A514-4660-8A9E-4A4FEBF2B05E}"/>
              </a:ext>
            </a:extLst>
          </p:cNvPr>
          <p:cNvSpPr txBox="1"/>
          <p:nvPr/>
        </p:nvSpPr>
        <p:spPr>
          <a:xfrm>
            <a:off x="643186" y="692454"/>
            <a:ext cx="10119789" cy="3046988"/>
          </a:xfrm>
          <a:prstGeom prst="rect">
            <a:avLst/>
          </a:prstGeom>
          <a:noFill/>
        </p:spPr>
        <p:txBody>
          <a:bodyPr wrap="square">
            <a:spAutoFit/>
          </a:bodyPr>
          <a:lstStyle/>
          <a:p>
            <a:pPr algn="ctr"/>
            <a:r>
              <a:rPr lang="fi-FI" sz="3200" b="0" i="0" dirty="0">
                <a:solidFill>
                  <a:srgbClr val="5DA4BA"/>
                </a:solidFill>
                <a:effectLst/>
                <a:latin typeface="+mj-lt"/>
              </a:rPr>
              <a:t>YHTEISTYÖ KOTIEN KANSSA</a:t>
            </a:r>
          </a:p>
          <a:p>
            <a:pPr algn="ctr"/>
            <a:endParaRPr lang="fi-FI" sz="3200" b="0" i="0" dirty="0">
              <a:solidFill>
                <a:srgbClr val="5DA4BA"/>
              </a:solidFill>
              <a:effectLst/>
              <a:latin typeface="+mj-lt"/>
            </a:endParaRPr>
          </a:p>
          <a:p>
            <a:r>
              <a:rPr lang="fi-FI" sz="3200" b="0" i="0" dirty="0">
                <a:solidFill>
                  <a:srgbClr val="FFFF00"/>
                </a:solidFill>
                <a:effectLst/>
                <a:latin typeface="+mj-lt"/>
              </a:rPr>
              <a:t>MITEN VAHVISTAISIMME </a:t>
            </a:r>
          </a:p>
          <a:p>
            <a:r>
              <a:rPr lang="fi-FI" sz="3200" b="0" i="0" dirty="0">
                <a:solidFill>
                  <a:srgbClr val="FFFF00"/>
                </a:solidFill>
                <a:effectLst/>
                <a:latin typeface="+mj-lt"/>
              </a:rPr>
              <a:t>YHTEISTYÖTÄ HUOLTAJIEN KANSSA </a:t>
            </a:r>
          </a:p>
          <a:p>
            <a:r>
              <a:rPr lang="fi-FI" sz="3200" b="0" i="0" dirty="0">
                <a:solidFill>
                  <a:srgbClr val="FFFF00"/>
                </a:solidFill>
                <a:effectLst/>
                <a:latin typeface="+mj-lt"/>
              </a:rPr>
              <a:t>MEIDÄN KOULUSSAMME?</a:t>
            </a:r>
          </a:p>
          <a:p>
            <a:r>
              <a:rPr lang="fi-FI" sz="3200" b="0" i="0" dirty="0">
                <a:solidFill>
                  <a:srgbClr val="5DA4BA"/>
                </a:solidFill>
                <a:effectLst/>
                <a:latin typeface="+mj-lt"/>
              </a:rPr>
              <a:t> </a:t>
            </a:r>
          </a:p>
        </p:txBody>
      </p:sp>
      <p:pic>
        <p:nvPicPr>
          <p:cNvPr id="14" name="Kuva 13">
            <a:extLst>
              <a:ext uri="{FF2B5EF4-FFF2-40B4-BE49-F238E27FC236}">
                <a16:creationId xmlns:a16="http://schemas.microsoft.com/office/drawing/2014/main" id="{46AA9E47-8269-4B38-B521-A0FB2CD10E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5560" y="0"/>
            <a:ext cx="3790812" cy="3790812"/>
          </a:xfrm>
          <a:prstGeom prst="rect">
            <a:avLst/>
          </a:prstGeom>
        </p:spPr>
      </p:pic>
      <p:sp>
        <p:nvSpPr>
          <p:cNvPr id="2" name="Suorakulmio: Pyöristetyt kulmat 1">
            <a:extLst>
              <a:ext uri="{FF2B5EF4-FFF2-40B4-BE49-F238E27FC236}">
                <a16:creationId xmlns:a16="http://schemas.microsoft.com/office/drawing/2014/main" id="{BFE6768C-B479-4264-8265-AA8F9457DEF2}"/>
              </a:ext>
            </a:extLst>
          </p:cNvPr>
          <p:cNvSpPr/>
          <p:nvPr/>
        </p:nvSpPr>
        <p:spPr>
          <a:xfrm>
            <a:off x="2151844" y="3809826"/>
            <a:ext cx="8334375" cy="2408093"/>
          </a:xfrm>
          <a:prstGeom prst="roundRect">
            <a:avLst/>
          </a:prstGeom>
          <a:solidFill>
            <a:srgbClr val="5DA4BA"/>
          </a:solidFill>
          <a:ln>
            <a:solidFill>
              <a:srgbClr val="5DA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90000"/>
              </a:lnSpc>
              <a:spcAft>
                <a:spcPts val="600"/>
              </a:spcAft>
            </a:pPr>
            <a:r>
              <a:rPr lang="fi-FI" sz="1600" dirty="0">
                <a:latin typeface="+mj-lt"/>
              </a:rPr>
              <a:t>Perusopetus</a:t>
            </a:r>
            <a:r>
              <a:rPr lang="fi-FI" sz="1600" i="0" dirty="0">
                <a:effectLst/>
                <a:latin typeface="+mj-lt"/>
              </a:rPr>
              <a:t> ja inkluusio huoltajien näkökulmasta tammikuussa 2022:</a:t>
            </a:r>
          </a:p>
          <a:p>
            <a:pPr algn="ctr" fontAlgn="base">
              <a:lnSpc>
                <a:spcPct val="90000"/>
              </a:lnSpc>
              <a:spcAft>
                <a:spcPts val="600"/>
              </a:spcAft>
            </a:pPr>
            <a:r>
              <a:rPr lang="fi-FI" sz="1600" b="1" dirty="0">
                <a:latin typeface="+mj-lt"/>
              </a:rPr>
              <a:t>	</a:t>
            </a:r>
            <a:r>
              <a:rPr lang="fi-FI" sz="1600" b="1" i="0" dirty="0">
                <a:solidFill>
                  <a:srgbClr val="5DA4BA"/>
                </a:solidFill>
                <a:effectLst/>
                <a:latin typeface="+mj-lt"/>
              </a:rPr>
              <a:t>Mitä huoltajien mielestä voitaisiin tehdä, jotta kaikille yhteinen koulu toteutuisi?</a:t>
            </a:r>
          </a:p>
          <a:p>
            <a:pPr algn="ctr" fontAlgn="base">
              <a:lnSpc>
                <a:spcPct val="90000"/>
              </a:lnSpc>
              <a:spcAft>
                <a:spcPts val="600"/>
              </a:spcAft>
            </a:pPr>
            <a:r>
              <a:rPr lang="fi-FI" sz="1600" b="1" dirty="0">
                <a:latin typeface="+mj-lt"/>
              </a:rPr>
              <a:t>Yhteistyö: Huoltajia kannustettava yhteistyöhön!</a:t>
            </a:r>
            <a:endParaRPr lang="fi-FI" sz="1600" b="1" i="0" dirty="0">
              <a:effectLst/>
              <a:latin typeface="+mj-lt"/>
            </a:endParaRPr>
          </a:p>
          <a:p>
            <a:pPr marL="628650" lvl="1" indent="-171450" algn="ctr" fontAlgn="base">
              <a:lnSpc>
                <a:spcPct val="90000"/>
              </a:lnSpc>
              <a:spcAft>
                <a:spcPts val="600"/>
              </a:spcAft>
              <a:buFont typeface="Arial" panose="020B0604020202020204" pitchFamily="34" charset="0"/>
              <a:buChar char="•"/>
            </a:pPr>
            <a:r>
              <a:rPr lang="fi-FI" sz="1600" dirty="0">
                <a:latin typeface="+mj-lt"/>
              </a:rPr>
              <a:t>K</a:t>
            </a:r>
            <a:r>
              <a:rPr lang="fi-FI" sz="1600" dirty="0">
                <a:effectLst/>
                <a:latin typeface="+mj-lt"/>
              </a:rPr>
              <a:t>annustaa vanhempia olemaan yhteydessä kouluun</a:t>
            </a:r>
            <a:r>
              <a:rPr lang="fi-FI" sz="1600" dirty="0">
                <a:latin typeface="+mj-lt"/>
              </a:rPr>
              <a:t>, jotta</a:t>
            </a:r>
            <a:r>
              <a:rPr lang="fi-FI" sz="1600" dirty="0">
                <a:effectLst/>
                <a:latin typeface="+mj-lt"/>
              </a:rPr>
              <a:t> </a:t>
            </a:r>
            <a:r>
              <a:rPr lang="fi-FI" sz="1600" dirty="0">
                <a:latin typeface="+mj-lt"/>
              </a:rPr>
              <a:t>j</a:t>
            </a:r>
            <a:r>
              <a:rPr lang="fi-FI" sz="1600" dirty="0">
                <a:effectLst/>
                <a:latin typeface="+mj-lt"/>
              </a:rPr>
              <a:t>okainen vanhempi kokisi olevansa osa koulua. </a:t>
            </a:r>
          </a:p>
          <a:p>
            <a:pPr marL="628650" lvl="1" indent="-171450" algn="ctr" fontAlgn="base">
              <a:lnSpc>
                <a:spcPct val="90000"/>
              </a:lnSpc>
              <a:spcAft>
                <a:spcPts val="600"/>
              </a:spcAft>
              <a:buFont typeface="Arial" panose="020B0604020202020204" pitchFamily="34" charset="0"/>
              <a:buChar char="•"/>
            </a:pPr>
            <a:r>
              <a:rPr lang="fi-FI" sz="1600" dirty="0">
                <a:effectLst/>
                <a:latin typeface="+mj-lt"/>
              </a:rPr>
              <a:t>Koulu on se alusta, jossa vanhemmat voivat kohdata toisiaan.</a:t>
            </a:r>
            <a:endParaRPr lang="fi-FI" sz="1600" i="0" dirty="0">
              <a:effectLst/>
              <a:latin typeface="+mj-lt"/>
            </a:endParaRPr>
          </a:p>
        </p:txBody>
      </p:sp>
    </p:spTree>
    <p:extLst>
      <p:ext uri="{BB962C8B-B14F-4D97-AF65-F5344CB8AC3E}">
        <p14:creationId xmlns:p14="http://schemas.microsoft.com/office/powerpoint/2010/main" val="37653099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Kaari 5">
            <a:extLst>
              <a:ext uri="{FF2B5EF4-FFF2-40B4-BE49-F238E27FC236}">
                <a16:creationId xmlns:a16="http://schemas.microsoft.com/office/drawing/2014/main" id="{5E26D406-3322-4B58-810E-9402177027DF}"/>
              </a:ext>
            </a:extLst>
          </p:cNvPr>
          <p:cNvSpPr/>
          <p:nvPr/>
        </p:nvSpPr>
        <p:spPr>
          <a:xfrm>
            <a:off x="712614" y="411479"/>
            <a:ext cx="6362280" cy="6035041"/>
          </a:xfrm>
          <a:prstGeom prst="arc">
            <a:avLst>
              <a:gd name="adj1" fmla="val 8827481"/>
              <a:gd name="adj2" fmla="val 1730973"/>
            </a:avLst>
          </a:prstGeom>
          <a:ln w="222250" cap="rnd">
            <a:solidFill>
              <a:srgbClr val="F8DE6B"/>
            </a:solidFill>
            <a:round/>
            <a:headEnd type="none" w="med" len="med"/>
            <a:tailEnd type="non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i-FI" dirty="0"/>
          </a:p>
        </p:txBody>
      </p:sp>
      <p:sp>
        <p:nvSpPr>
          <p:cNvPr id="3" name="Alaotsikko 2">
            <a:extLst>
              <a:ext uri="{FF2B5EF4-FFF2-40B4-BE49-F238E27FC236}">
                <a16:creationId xmlns:a16="http://schemas.microsoft.com/office/drawing/2014/main" id="{4E258832-28E5-4D8F-A903-31BF4BCA0EA5}"/>
              </a:ext>
            </a:extLst>
          </p:cNvPr>
          <p:cNvSpPr>
            <a:spLocks noGrp="1"/>
          </p:cNvSpPr>
          <p:nvPr>
            <p:ph type="subTitle" idx="1"/>
          </p:nvPr>
        </p:nvSpPr>
        <p:spPr>
          <a:xfrm>
            <a:off x="3778968" y="3279914"/>
            <a:ext cx="7969084" cy="3329608"/>
          </a:xfrm>
        </p:spPr>
        <p:txBody>
          <a:bodyPr>
            <a:normAutofit fontScale="77500" lnSpcReduction="20000"/>
          </a:bodyPr>
          <a:lstStyle/>
          <a:p>
            <a:pPr lvl="1" algn="r"/>
            <a:r>
              <a:rPr lang="fi-FI" sz="1600" dirty="0">
                <a:solidFill>
                  <a:srgbClr val="79BAB3"/>
                </a:solidFill>
              </a:rPr>
              <a:t>JÄRVENPÄÄN </a:t>
            </a:r>
          </a:p>
          <a:p>
            <a:pPr lvl="1" algn="r"/>
            <a:r>
              <a:rPr lang="fi-FI" sz="1600" dirty="0">
                <a:solidFill>
                  <a:srgbClr val="79BAB3"/>
                </a:solidFill>
              </a:rPr>
              <a:t>KAIKILLE YHTEINEN KOULU</a:t>
            </a:r>
          </a:p>
          <a:p>
            <a:pPr lvl="1" algn="r"/>
            <a:r>
              <a:rPr lang="fi-FI" sz="1600" dirty="0">
                <a:solidFill>
                  <a:srgbClr val="79BAB3"/>
                </a:solidFill>
              </a:rPr>
              <a:t> -KEHITTÄMISTIIMI</a:t>
            </a:r>
            <a:endParaRPr lang="fi-FI" sz="1400" dirty="0">
              <a:solidFill>
                <a:srgbClr val="79BAB3"/>
              </a:solidFill>
              <a:latin typeface="+mj-lt"/>
            </a:endParaRPr>
          </a:p>
          <a:p>
            <a:pPr algn="r"/>
            <a:r>
              <a:rPr lang="fi-FI" sz="1400" dirty="0">
                <a:solidFill>
                  <a:srgbClr val="79BAB3"/>
                </a:solidFill>
                <a:latin typeface="+mj-lt"/>
              </a:rPr>
              <a:t>	</a:t>
            </a:r>
            <a:endParaRPr lang="fi-FI" sz="1400" dirty="0">
              <a:solidFill>
                <a:srgbClr val="5DA4BA"/>
              </a:solidFill>
              <a:latin typeface="+mj-lt"/>
            </a:endParaRPr>
          </a:p>
          <a:p>
            <a:pPr marL="0" lvl="0" indent="0" algn="r" defTabSz="1333500">
              <a:lnSpc>
                <a:spcPct val="90000"/>
              </a:lnSpc>
              <a:spcBef>
                <a:spcPct val="0"/>
              </a:spcBef>
              <a:spcAft>
                <a:spcPct val="35000"/>
              </a:spcAft>
              <a:buNone/>
            </a:pPr>
            <a:r>
              <a:rPr lang="fi-FI" sz="1400" dirty="0">
                <a:latin typeface="+mj-lt"/>
              </a:rPr>
              <a:t>Laura Manninen</a:t>
            </a:r>
          </a:p>
          <a:p>
            <a:pPr marL="0" lvl="0" indent="0" algn="r" defTabSz="1333500">
              <a:lnSpc>
                <a:spcPct val="90000"/>
              </a:lnSpc>
              <a:spcBef>
                <a:spcPct val="0"/>
              </a:spcBef>
              <a:spcAft>
                <a:spcPct val="35000"/>
              </a:spcAft>
              <a:buNone/>
            </a:pPr>
            <a:r>
              <a:rPr lang="fi-FI" sz="1400" dirty="0">
                <a:latin typeface="+mj-lt"/>
              </a:rPr>
              <a:t>Marianne Tuulkari-Honkanen</a:t>
            </a:r>
          </a:p>
          <a:p>
            <a:pPr marL="0" lvl="0" indent="0" algn="r" defTabSz="1333500">
              <a:lnSpc>
                <a:spcPct val="90000"/>
              </a:lnSpc>
              <a:spcBef>
                <a:spcPct val="0"/>
              </a:spcBef>
              <a:spcAft>
                <a:spcPct val="35000"/>
              </a:spcAft>
              <a:buNone/>
            </a:pPr>
            <a:r>
              <a:rPr lang="fi-FI" sz="1400" kern="1200" dirty="0">
                <a:latin typeface="+mj-lt"/>
              </a:rPr>
              <a:t>Tiina Erkkilä-Wahtera</a:t>
            </a:r>
          </a:p>
          <a:p>
            <a:pPr algn="r" defTabSz="1333500">
              <a:lnSpc>
                <a:spcPct val="90000"/>
              </a:lnSpc>
              <a:spcBef>
                <a:spcPct val="0"/>
              </a:spcBef>
              <a:spcAft>
                <a:spcPct val="35000"/>
              </a:spcAft>
            </a:pPr>
            <a:r>
              <a:rPr lang="fi-FI" sz="1400" kern="1200" dirty="0">
                <a:latin typeface="+mj-lt"/>
              </a:rPr>
              <a:t>Jan-Krister Degerman</a:t>
            </a:r>
          </a:p>
          <a:p>
            <a:pPr algn="r" defTabSz="1333500">
              <a:lnSpc>
                <a:spcPct val="90000"/>
              </a:lnSpc>
              <a:spcBef>
                <a:spcPct val="0"/>
              </a:spcBef>
              <a:spcAft>
                <a:spcPct val="35000"/>
              </a:spcAft>
            </a:pPr>
            <a:r>
              <a:rPr lang="fi-FI" sz="1400" kern="1200" dirty="0">
                <a:latin typeface="+mj-lt"/>
              </a:rPr>
              <a:t>Kati Ker</a:t>
            </a:r>
            <a:r>
              <a:rPr lang="fi-FI" sz="1400" dirty="0">
                <a:latin typeface="+mj-lt"/>
              </a:rPr>
              <a:t>vinen</a:t>
            </a:r>
          </a:p>
          <a:p>
            <a:pPr marL="0" lvl="0" indent="0" algn="r" defTabSz="1333500">
              <a:lnSpc>
                <a:spcPct val="90000"/>
              </a:lnSpc>
              <a:spcBef>
                <a:spcPct val="0"/>
              </a:spcBef>
              <a:spcAft>
                <a:spcPct val="35000"/>
              </a:spcAft>
              <a:buNone/>
            </a:pPr>
            <a:r>
              <a:rPr lang="fi-FI" sz="1400" kern="1200" dirty="0">
                <a:latin typeface="+mj-lt"/>
              </a:rPr>
              <a:t>Kati </a:t>
            </a:r>
            <a:r>
              <a:rPr lang="fi-FI" sz="1400" kern="1200" dirty="0" err="1">
                <a:latin typeface="+mj-lt"/>
              </a:rPr>
              <a:t>Kollanen</a:t>
            </a:r>
            <a:endParaRPr lang="fi-FI" sz="1400" kern="1200" dirty="0">
              <a:latin typeface="+mj-lt"/>
            </a:endParaRPr>
          </a:p>
          <a:p>
            <a:pPr algn="r" defTabSz="1333500">
              <a:lnSpc>
                <a:spcPct val="90000"/>
              </a:lnSpc>
              <a:spcBef>
                <a:spcPct val="0"/>
              </a:spcBef>
              <a:spcAft>
                <a:spcPct val="35000"/>
              </a:spcAft>
            </a:pPr>
            <a:r>
              <a:rPr lang="fi-FI" sz="1400" dirty="0">
                <a:latin typeface="+mj-lt"/>
              </a:rPr>
              <a:t>Katri Leppänen</a:t>
            </a:r>
          </a:p>
          <a:p>
            <a:pPr marL="0" lvl="0" indent="0" algn="r" defTabSz="1333500">
              <a:lnSpc>
                <a:spcPct val="90000"/>
              </a:lnSpc>
              <a:spcBef>
                <a:spcPct val="0"/>
              </a:spcBef>
              <a:spcAft>
                <a:spcPct val="35000"/>
              </a:spcAft>
              <a:buNone/>
            </a:pPr>
            <a:r>
              <a:rPr lang="fi-FI" sz="1400" dirty="0">
                <a:latin typeface="+mj-lt"/>
              </a:rPr>
              <a:t>Nora Miettunen</a:t>
            </a:r>
          </a:p>
          <a:p>
            <a:pPr algn="r" defTabSz="1333500">
              <a:lnSpc>
                <a:spcPct val="90000"/>
              </a:lnSpc>
              <a:spcBef>
                <a:spcPct val="0"/>
              </a:spcBef>
              <a:spcAft>
                <a:spcPct val="35000"/>
              </a:spcAft>
            </a:pPr>
            <a:r>
              <a:rPr lang="fi-FI" sz="1400" kern="1200" dirty="0">
                <a:latin typeface="+mj-lt"/>
              </a:rPr>
              <a:t>Tanja Reponiemi</a:t>
            </a:r>
          </a:p>
          <a:p>
            <a:pPr marL="0" lvl="0" indent="0" algn="r" defTabSz="1333500">
              <a:lnSpc>
                <a:spcPct val="90000"/>
              </a:lnSpc>
              <a:spcBef>
                <a:spcPct val="0"/>
              </a:spcBef>
              <a:spcAft>
                <a:spcPct val="35000"/>
              </a:spcAft>
              <a:buNone/>
            </a:pPr>
            <a:r>
              <a:rPr lang="fi-FI" sz="1400" kern="1200" dirty="0">
                <a:latin typeface="+mj-lt"/>
              </a:rPr>
              <a:t>Suvi </a:t>
            </a:r>
            <a:r>
              <a:rPr lang="fi-FI" sz="1400" kern="1200" dirty="0" err="1">
                <a:latin typeface="+mj-lt"/>
              </a:rPr>
              <a:t>Sitolahti</a:t>
            </a:r>
            <a:endParaRPr lang="fi-FI" sz="1400" kern="1200" dirty="0">
              <a:latin typeface="+mj-lt"/>
            </a:endParaRPr>
          </a:p>
          <a:p>
            <a:pPr marL="0" lvl="0" indent="0" algn="r" defTabSz="1333500">
              <a:lnSpc>
                <a:spcPct val="90000"/>
              </a:lnSpc>
              <a:spcBef>
                <a:spcPct val="0"/>
              </a:spcBef>
              <a:spcAft>
                <a:spcPct val="35000"/>
              </a:spcAft>
              <a:buNone/>
            </a:pPr>
            <a:r>
              <a:rPr lang="fi-FI" sz="1400" dirty="0">
                <a:latin typeface="+mj-lt"/>
              </a:rPr>
              <a:t>Hanna-Liisa Yletyinen</a:t>
            </a:r>
          </a:p>
          <a:p>
            <a:pPr marL="0" lvl="0" indent="0" algn="r" defTabSz="1333500">
              <a:lnSpc>
                <a:spcPct val="90000"/>
              </a:lnSpc>
              <a:spcBef>
                <a:spcPct val="0"/>
              </a:spcBef>
              <a:spcAft>
                <a:spcPct val="35000"/>
              </a:spcAft>
              <a:buNone/>
            </a:pPr>
            <a:endParaRPr lang="fi-FI" sz="1400" dirty="0">
              <a:latin typeface="+mj-lt"/>
            </a:endParaRPr>
          </a:p>
          <a:p>
            <a:pPr marL="0" lvl="0" indent="0" algn="r" defTabSz="1333500">
              <a:lnSpc>
                <a:spcPct val="90000"/>
              </a:lnSpc>
              <a:spcBef>
                <a:spcPct val="0"/>
              </a:spcBef>
              <a:spcAft>
                <a:spcPct val="35000"/>
              </a:spcAft>
              <a:buNone/>
            </a:pPr>
            <a:r>
              <a:rPr lang="fi-FI" sz="1400" dirty="0">
                <a:solidFill>
                  <a:srgbClr val="79BAB3"/>
                </a:solidFill>
                <a:latin typeface="+mj-lt"/>
              </a:rPr>
              <a:t>Kevät 2022</a:t>
            </a:r>
            <a:r>
              <a:rPr lang="fi-FI" sz="1400" dirty="0">
                <a:latin typeface="+mj-lt"/>
              </a:rPr>
              <a:t> </a:t>
            </a:r>
          </a:p>
        </p:txBody>
      </p:sp>
      <p:sp>
        <p:nvSpPr>
          <p:cNvPr id="4" name="Otsikko 3">
            <a:extLst>
              <a:ext uri="{FF2B5EF4-FFF2-40B4-BE49-F238E27FC236}">
                <a16:creationId xmlns:a16="http://schemas.microsoft.com/office/drawing/2014/main" id="{2E535788-52DC-4170-9AF8-E5C6FB31C28D}"/>
              </a:ext>
            </a:extLst>
          </p:cNvPr>
          <p:cNvSpPr txBox="1">
            <a:spLocks noGrp="1"/>
          </p:cNvSpPr>
          <p:nvPr>
            <p:ph type="ctrTitle"/>
          </p:nvPr>
        </p:nvSpPr>
        <p:spPr>
          <a:xfrm>
            <a:off x="3778969" y="2073473"/>
            <a:ext cx="11499406" cy="1754326"/>
          </a:xfrm>
          <a:prstGeom prst="rect">
            <a:avLst/>
          </a:prstGeom>
          <a:noFill/>
        </p:spPr>
        <p:txBody>
          <a:bodyPr wrap="square">
            <a:spAutoFit/>
          </a:bodyPr>
          <a:lstStyle/>
          <a:p>
            <a:r>
              <a:rPr lang="fi-FI" sz="3000" dirty="0">
                <a:solidFill>
                  <a:srgbClr val="5DA4BA"/>
                </a:solidFill>
              </a:rPr>
              <a:t>Kiitos!</a:t>
            </a:r>
            <a:br>
              <a:rPr lang="fi-FI" sz="3000" dirty="0">
                <a:solidFill>
                  <a:srgbClr val="5DA4BA"/>
                </a:solidFill>
              </a:rPr>
            </a:br>
            <a:br>
              <a:rPr lang="fi-FI" sz="3000" dirty="0">
                <a:solidFill>
                  <a:srgbClr val="5DA4BA"/>
                </a:solidFill>
              </a:rPr>
            </a:br>
            <a:br>
              <a:rPr lang="fi-FI" sz="3000" dirty="0">
                <a:solidFill>
                  <a:srgbClr val="5DA4BA"/>
                </a:solidFill>
              </a:rPr>
            </a:br>
            <a:endParaRPr lang="fi-FI" sz="3000" dirty="0">
              <a:solidFill>
                <a:srgbClr val="5DA4BA"/>
              </a:solidFill>
            </a:endParaRPr>
          </a:p>
        </p:txBody>
      </p:sp>
      <p:pic>
        <p:nvPicPr>
          <p:cNvPr id="5" name="Kuva 4">
            <a:extLst>
              <a:ext uri="{FF2B5EF4-FFF2-40B4-BE49-F238E27FC236}">
                <a16:creationId xmlns:a16="http://schemas.microsoft.com/office/drawing/2014/main" id="{2B1D72A5-9657-447A-B253-6D0D2C0E00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344" y="1418897"/>
            <a:ext cx="5977550" cy="5977550"/>
          </a:xfrm>
          <a:prstGeom prst="rect">
            <a:avLst/>
          </a:prstGeom>
        </p:spPr>
      </p:pic>
      <p:pic>
        <p:nvPicPr>
          <p:cNvPr id="7" name="Kuva 6">
            <a:extLst>
              <a:ext uri="{FF2B5EF4-FFF2-40B4-BE49-F238E27FC236}">
                <a16:creationId xmlns:a16="http://schemas.microsoft.com/office/drawing/2014/main" id="{ACBEFFB9-1105-4203-A751-AF4D002E0467}"/>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saturation sat="400000"/>
                    </a14:imgEffect>
                  </a14:imgLayer>
                </a14:imgProps>
              </a:ext>
            </a:extLst>
          </a:blip>
          <a:stretch>
            <a:fillRect/>
          </a:stretch>
        </p:blipFill>
        <p:spPr>
          <a:xfrm>
            <a:off x="10444330" y="280866"/>
            <a:ext cx="1303722" cy="1005682"/>
          </a:xfrm>
          <a:prstGeom prst="rect">
            <a:avLst/>
          </a:prstGeom>
        </p:spPr>
      </p:pic>
    </p:spTree>
    <p:extLst>
      <p:ext uri="{BB962C8B-B14F-4D97-AF65-F5344CB8AC3E}">
        <p14:creationId xmlns:p14="http://schemas.microsoft.com/office/powerpoint/2010/main" val="3548157652"/>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TotalTime>
  <Words>1757</Words>
  <Application>Microsoft Office PowerPoint</Application>
  <PresentationFormat>Laajakuva</PresentationFormat>
  <Paragraphs>280</Paragraphs>
  <Slides>18</Slides>
  <Notes>5</Notes>
  <HiddenSlides>0</HiddenSlides>
  <MMClips>0</MMClips>
  <ScaleCrop>false</ScaleCrop>
  <HeadingPairs>
    <vt:vector size="6" baseType="variant">
      <vt:variant>
        <vt:lpstr>Käytetyt fontit</vt:lpstr>
      </vt:variant>
      <vt:variant>
        <vt:i4>9</vt:i4>
      </vt:variant>
      <vt:variant>
        <vt:lpstr>Teema</vt:lpstr>
      </vt:variant>
      <vt:variant>
        <vt:i4>5</vt:i4>
      </vt:variant>
      <vt:variant>
        <vt:lpstr>Dian otsikot</vt:lpstr>
      </vt:variant>
      <vt:variant>
        <vt:i4>18</vt:i4>
      </vt:variant>
    </vt:vector>
  </HeadingPairs>
  <TitlesOfParts>
    <vt:vector size="32" baseType="lpstr">
      <vt:lpstr>Abadi</vt:lpstr>
      <vt:lpstr>Arial</vt:lpstr>
      <vt:lpstr>Calibri</vt:lpstr>
      <vt:lpstr>Calibri Light</vt:lpstr>
      <vt:lpstr>Century Gothic</vt:lpstr>
      <vt:lpstr>DM Serif Display</vt:lpstr>
      <vt:lpstr>Segoe UI</vt:lpstr>
      <vt:lpstr>Source Sans Pro</vt:lpstr>
      <vt:lpstr>Trebuchet MS</vt:lpstr>
      <vt:lpstr>Office-teema</vt:lpstr>
      <vt:lpstr>Office-teema</vt:lpstr>
      <vt:lpstr>Office-teema</vt:lpstr>
      <vt:lpstr>Office-teema</vt:lpstr>
      <vt:lpstr>Office-teema</vt:lpstr>
      <vt:lpstr>JÄRVENPÄÄLÄINEN KOULU</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Kiitos!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JÄRVENPÄÄLÄINEN KOULU – Vanhempainilta</dc:title>
  <dc:creator>Laura Manninen</dc:creator>
  <cp:lastModifiedBy>Laura Manninen</cp:lastModifiedBy>
  <cp:revision>8</cp:revision>
  <dcterms:created xsi:type="dcterms:W3CDTF">2022-04-11T06:08:01Z</dcterms:created>
  <dcterms:modified xsi:type="dcterms:W3CDTF">2022-04-22T13:49:59Z</dcterms:modified>
</cp:coreProperties>
</file>